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ls" ContentType="application/vnd.ms-exce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9.xml" ContentType="application/vnd.openxmlformats-officedocument.wordprocessingml.header+xml"/>
  <Override PartName="/word/footer6.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14.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6D68EA7" w14:textId="77777777" w:rsidR="00760778" w:rsidRDefault="00760778" w:rsidP="008D338F">
      <w:pPr>
        <w:tabs>
          <w:tab w:val="left" w:pos="288"/>
          <w:tab w:val="right" w:leader="dot" w:pos="8928"/>
        </w:tabs>
        <w:spacing w:after="0" w:line="240" w:lineRule="auto"/>
        <w:rPr>
          <w:rFonts w:ascii="Arial" w:eastAsia="Times New Roman" w:hAnsi="Arial" w:cs="Arial"/>
          <w:b/>
          <w:smallCaps/>
          <w:sz w:val="44"/>
          <w:szCs w:val="44"/>
        </w:rPr>
      </w:pPr>
    </w:p>
    <w:p w14:paraId="12A3AD03" w14:textId="77777777" w:rsidR="004B1C38" w:rsidRDefault="004B1C38" w:rsidP="00F10721">
      <w:pPr>
        <w:tabs>
          <w:tab w:val="left" w:pos="288"/>
          <w:tab w:val="right" w:leader="dot" w:pos="8928"/>
        </w:tabs>
        <w:spacing w:after="0" w:line="240" w:lineRule="auto"/>
        <w:ind w:left="432" w:right="432"/>
        <w:rPr>
          <w:rFonts w:ascii="Aptos" w:eastAsia="Times New Roman" w:hAnsi="Aptos"/>
          <w:b/>
          <w:bCs/>
          <w:color w:val="002E5D"/>
          <w:sz w:val="44"/>
          <w:szCs w:val="44"/>
        </w:rPr>
      </w:pPr>
    </w:p>
    <w:p w14:paraId="0B17F916" w14:textId="1DBA6439" w:rsidR="00EC36F6" w:rsidRPr="00532E90" w:rsidRDefault="00EC36F6" w:rsidP="00F10721">
      <w:pPr>
        <w:tabs>
          <w:tab w:val="left" w:pos="288"/>
          <w:tab w:val="right" w:leader="dot" w:pos="8928"/>
        </w:tabs>
        <w:spacing w:after="0" w:line="240" w:lineRule="auto"/>
        <w:ind w:left="432" w:right="432"/>
        <w:rPr>
          <w:rFonts w:ascii="Aptos" w:eastAsia="Times New Roman" w:hAnsi="Aptos"/>
          <w:b/>
          <w:bCs/>
          <w:color w:val="002E5D"/>
          <w:sz w:val="44"/>
          <w:szCs w:val="44"/>
        </w:rPr>
      </w:pPr>
      <w:r w:rsidRPr="00532E90">
        <w:rPr>
          <w:rFonts w:ascii="Aptos" w:eastAsia="Times New Roman" w:hAnsi="Aptos"/>
          <w:b/>
          <w:bCs/>
          <w:color w:val="002E5D"/>
          <w:sz w:val="44"/>
          <w:szCs w:val="44"/>
        </w:rPr>
        <w:t>University Pro Forma |</w:t>
      </w:r>
    </w:p>
    <w:p w14:paraId="64453593" w14:textId="038DEB82" w:rsidR="00EC36F6" w:rsidRDefault="00EC36F6" w:rsidP="00F10721">
      <w:pPr>
        <w:tabs>
          <w:tab w:val="left" w:pos="288"/>
          <w:tab w:val="right" w:leader="dot" w:pos="8928"/>
        </w:tabs>
        <w:spacing w:after="0" w:line="240" w:lineRule="auto"/>
        <w:ind w:left="432" w:right="432"/>
        <w:rPr>
          <w:rFonts w:ascii="Aptos" w:eastAsia="Times New Roman" w:hAnsi="Aptos"/>
          <w:b/>
          <w:bCs/>
          <w:color w:val="002E5D"/>
        </w:rPr>
      </w:pPr>
      <w:r w:rsidRPr="00532E90">
        <w:rPr>
          <w:rFonts w:ascii="Aptos" w:eastAsia="Times New Roman" w:hAnsi="Aptos"/>
          <w:b/>
          <w:bCs/>
          <w:color w:val="002E5D"/>
          <w:sz w:val="44"/>
          <w:szCs w:val="44"/>
        </w:rPr>
        <w:t>Disclaimer</w:t>
      </w:r>
    </w:p>
    <w:p w14:paraId="65A7A888" w14:textId="77777777" w:rsidR="00F10721" w:rsidRPr="00F10721" w:rsidRDefault="00F10721" w:rsidP="00920B75">
      <w:pPr>
        <w:pBdr>
          <w:bottom w:val="single" w:sz="12" w:space="4" w:color="002B60"/>
        </w:pBdr>
        <w:tabs>
          <w:tab w:val="left" w:pos="288"/>
          <w:tab w:val="right" w:leader="dot" w:pos="8928"/>
        </w:tabs>
        <w:spacing w:after="0" w:line="240" w:lineRule="auto"/>
        <w:ind w:left="432" w:right="432"/>
        <w:rPr>
          <w:rFonts w:ascii="Aptos" w:eastAsia="Times New Roman" w:hAnsi="Aptos"/>
          <w:b/>
          <w:bCs/>
          <w:color w:val="002E5D"/>
        </w:rPr>
      </w:pPr>
    </w:p>
    <w:p w14:paraId="31E64BD6" w14:textId="74745069" w:rsidR="00F10721" w:rsidRPr="00F10721" w:rsidRDefault="00F10721" w:rsidP="00F10721">
      <w:pPr>
        <w:tabs>
          <w:tab w:val="left" w:pos="288"/>
          <w:tab w:val="right" w:leader="dot" w:pos="8928"/>
        </w:tabs>
        <w:spacing w:before="240" w:after="240" w:line="240" w:lineRule="auto"/>
        <w:ind w:left="432" w:right="432"/>
        <w:jc w:val="both"/>
        <w:rPr>
          <w:rFonts w:ascii="Aptos" w:eastAsia="Times New Roman" w:hAnsi="Aptos"/>
          <w:color w:val="000000" w:themeColor="text1"/>
        </w:rPr>
      </w:pPr>
      <w:r w:rsidRPr="00F10721">
        <w:rPr>
          <w:rFonts w:ascii="Aptos" w:eastAsia="Times New Roman" w:hAnsi="Aptos"/>
          <w:color w:val="000000" w:themeColor="text1"/>
        </w:rPr>
        <w:t>The University Pro Forma serves as a guide for the most common financial reporting scenarios applicable to UNC System institutions; however, financial reporting rests solely with management of each institution. Each institution’s financial statement package should be modified to reflect the specific institution.</w:t>
      </w:r>
    </w:p>
    <w:p w14:paraId="22F2E539" w14:textId="36B5A56D" w:rsidR="00F10721" w:rsidRPr="00F10721" w:rsidRDefault="00F10721" w:rsidP="00F10721">
      <w:pPr>
        <w:tabs>
          <w:tab w:val="left" w:pos="288"/>
          <w:tab w:val="right" w:leader="dot" w:pos="8928"/>
        </w:tabs>
        <w:spacing w:after="0" w:line="240" w:lineRule="auto"/>
        <w:ind w:left="432" w:right="432"/>
        <w:jc w:val="both"/>
        <w:rPr>
          <w:rFonts w:ascii="Aptos" w:eastAsia="Times New Roman" w:hAnsi="Aptos"/>
          <w:color w:val="000000" w:themeColor="text1"/>
          <w:sz w:val="44"/>
          <w:szCs w:val="44"/>
        </w:rPr>
      </w:pPr>
      <w:r w:rsidRPr="00F10721">
        <w:rPr>
          <w:rFonts w:ascii="Aptos" w:eastAsia="Times New Roman" w:hAnsi="Aptos"/>
          <w:color w:val="000000" w:themeColor="text1"/>
        </w:rPr>
        <w:t xml:space="preserve">The University Pro Forma does </w:t>
      </w:r>
      <w:r w:rsidRPr="00F10721">
        <w:rPr>
          <w:rFonts w:ascii="Aptos" w:eastAsia="Times New Roman" w:hAnsi="Aptos"/>
          <w:b/>
          <w:bCs/>
          <w:color w:val="000000" w:themeColor="text1"/>
          <w:u w:val="single"/>
        </w:rPr>
        <w:t>not</w:t>
      </w:r>
      <w:r w:rsidRPr="00F10721">
        <w:rPr>
          <w:rFonts w:ascii="Aptos" w:eastAsia="Times New Roman" w:hAnsi="Aptos"/>
          <w:color w:val="000000" w:themeColor="text1"/>
        </w:rPr>
        <w:t xml:space="preserve"> reflect all potential GASB requirements that could apply to each institution. Refer to the GASB Codification to determine all financial reporting requirements applicable to each institution. </w:t>
      </w:r>
    </w:p>
    <w:p w14:paraId="00683EC0" w14:textId="77777777" w:rsidR="00F10721" w:rsidRPr="00F10721" w:rsidRDefault="00F10721" w:rsidP="00F10721">
      <w:pPr>
        <w:tabs>
          <w:tab w:val="left" w:pos="288"/>
          <w:tab w:val="right" w:leader="dot" w:pos="8928"/>
        </w:tabs>
        <w:spacing w:after="0" w:line="240" w:lineRule="auto"/>
        <w:rPr>
          <w:rFonts w:ascii="Aptos" w:eastAsia="Times New Roman" w:hAnsi="Aptos"/>
          <w:b/>
          <w:bCs/>
          <w:color w:val="000000" w:themeColor="text1"/>
          <w:sz w:val="44"/>
          <w:szCs w:val="44"/>
        </w:rPr>
      </w:pPr>
    </w:p>
    <w:p w14:paraId="02B71103" w14:textId="3E2687C4" w:rsidR="00532E90" w:rsidRPr="00EC36F6" w:rsidRDefault="00532E90" w:rsidP="00F10721">
      <w:pPr>
        <w:tabs>
          <w:tab w:val="right" w:leader="dot" w:pos="8928"/>
        </w:tabs>
        <w:spacing w:after="0" w:line="240" w:lineRule="auto"/>
        <w:rPr>
          <w:rFonts w:ascii="Aptos" w:eastAsia="Times New Roman" w:hAnsi="Aptos" w:cs="Arial"/>
          <w:b/>
          <w:sz w:val="44"/>
          <w:szCs w:val="44"/>
        </w:rPr>
        <w:sectPr w:rsidR="00532E90" w:rsidRPr="00EC36F6" w:rsidSect="00EC36F6">
          <w:headerReference w:type="even" r:id="rId11"/>
          <w:footerReference w:type="even" r:id="rId12"/>
          <w:footerReference w:type="default" r:id="rId13"/>
          <w:headerReference w:type="first" r:id="rId14"/>
          <w:footnotePr>
            <w:numRestart w:val="eachSect"/>
          </w:footnotePr>
          <w:pgSz w:w="12240" w:h="15840" w:code="1"/>
          <w:pgMar w:top="1152" w:right="864" w:bottom="1152" w:left="864" w:header="720" w:footer="720" w:gutter="0"/>
          <w:pgNumType w:start="0"/>
          <w:cols w:space="720"/>
          <w:titlePg/>
          <w:docGrid w:linePitch="299"/>
        </w:sectPr>
      </w:pPr>
    </w:p>
    <w:p w14:paraId="02B71149" w14:textId="5AD94B9C" w:rsidR="00520649" w:rsidRPr="00520649" w:rsidRDefault="00520649" w:rsidP="00520649">
      <w:pPr>
        <w:spacing w:before="2040" w:after="0" w:line="240" w:lineRule="auto"/>
        <w:jc w:val="center"/>
        <w:rPr>
          <w:rFonts w:ascii="Times New Roman" w:eastAsia="Times New Roman" w:hAnsi="Times New Roman" w:cs="Times New Roman"/>
          <w:noProof/>
          <w:sz w:val="24"/>
          <w:szCs w:val="20"/>
        </w:rPr>
      </w:pPr>
      <w:r w:rsidRPr="00520649">
        <w:rPr>
          <w:rFonts w:ascii="Times New Roman" w:eastAsia="Times New Roman" w:hAnsi="Times New Roman" w:cs="Times New Roman"/>
          <w:noProof/>
          <w:sz w:val="24"/>
          <w:szCs w:val="20"/>
        </w:rPr>
        <w:lastRenderedPageBreak/>
        <w:drawing>
          <wp:inline distT="0" distB="0" distL="0" distR="0" wp14:anchorId="02B71399" wp14:editId="1D929732">
            <wp:extent cx="1200150" cy="1200150"/>
            <wp:effectExtent l="0" t="0" r="0"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pic:cNvPicPr>
                      <a:picLocks noChangeAspect="1" noChangeArrowheads="1"/>
                    </pic:cNvPicPr>
                  </pic:nvPicPr>
                  <pic:blipFill>
                    <a:blip r:embed="rId15" cstate="print">
                      <a:extLst>
                        <a:ext uri="{28A0092B-C50C-407E-A947-70E740481C1C}">
                          <a14:useLocalDpi xmlns:a14="http://schemas.microsoft.com/office/drawing/2010/main" val="0"/>
                        </a:ext>
                      </a:extLst>
                    </a:blip>
                    <a:stretch>
                      <a:fillRect/>
                    </a:stretch>
                  </pic:blipFill>
                  <pic:spPr bwMode="auto">
                    <a:xfrm>
                      <a:off x="0" y="0"/>
                      <a:ext cx="1200150" cy="1200150"/>
                    </a:xfrm>
                    <a:prstGeom prst="rect">
                      <a:avLst/>
                    </a:prstGeom>
                  </pic:spPr>
                </pic:pic>
              </a:graphicData>
            </a:graphic>
          </wp:inline>
        </w:drawing>
      </w:r>
    </w:p>
    <w:p w14:paraId="02B7114A" w14:textId="77777777" w:rsidR="00520649" w:rsidRPr="00520649" w:rsidRDefault="00520649" w:rsidP="00520649">
      <w:pPr>
        <w:spacing w:after="0" w:line="240" w:lineRule="auto"/>
        <w:jc w:val="center"/>
        <w:rPr>
          <w:rFonts w:ascii="Arial Bold" w:eastAsia="Times New Roman" w:hAnsi="Arial Bold" w:cs="Times New Roman"/>
          <w:smallCaps/>
          <w:sz w:val="96"/>
          <w:szCs w:val="96"/>
        </w:rPr>
      </w:pPr>
    </w:p>
    <w:p w14:paraId="02B7114B" w14:textId="77777777" w:rsidR="00520649" w:rsidRPr="00A55C0C" w:rsidRDefault="00520649" w:rsidP="0080497F">
      <w:pPr>
        <w:pStyle w:val="OSATitleStyle1"/>
        <w:rPr>
          <w:smallCaps/>
        </w:rPr>
      </w:pPr>
      <w:r w:rsidRPr="008D4DDA">
        <w:t>Management’s Discussion and Analysis</w:t>
      </w:r>
    </w:p>
    <w:p w14:paraId="02B7114C" w14:textId="77777777" w:rsidR="00520649" w:rsidRDefault="00520649" w:rsidP="00520649">
      <w:pPr>
        <w:spacing w:after="0" w:line="240" w:lineRule="auto"/>
        <w:jc w:val="center"/>
        <w:rPr>
          <w:rFonts w:ascii="Arial" w:eastAsia="Times New Roman" w:hAnsi="Arial" w:cs="Arial"/>
          <w:b/>
          <w:smallCaps/>
          <w:sz w:val="96"/>
          <w:szCs w:val="96"/>
        </w:rPr>
        <w:sectPr w:rsidR="00520649" w:rsidSect="00823B43">
          <w:headerReference w:type="first" r:id="rId16"/>
          <w:footerReference w:type="first" r:id="rId17"/>
          <w:pgSz w:w="12240" w:h="15840" w:code="1"/>
          <w:pgMar w:top="1440" w:right="1584" w:bottom="1440" w:left="1584" w:header="864" w:footer="720" w:gutter="0"/>
          <w:pgBorders w:display="firstPage" w:offsetFrom="page">
            <w:top w:val="single" w:sz="4" w:space="24" w:color="auto"/>
            <w:left w:val="single" w:sz="4" w:space="24" w:color="auto"/>
            <w:bottom w:val="single" w:sz="4" w:space="24" w:color="auto"/>
            <w:right w:val="single" w:sz="4" w:space="24" w:color="auto"/>
          </w:pgBorders>
          <w:cols w:space="720"/>
          <w:titlePg/>
          <w:docGrid w:linePitch="360"/>
        </w:sectPr>
      </w:pPr>
    </w:p>
    <w:p w14:paraId="1D91B97C" w14:textId="77777777" w:rsidR="003F1BF9" w:rsidRDefault="003F1BF9" w:rsidP="00520649">
      <w:pPr>
        <w:spacing w:after="0" w:line="240" w:lineRule="auto"/>
        <w:jc w:val="center"/>
        <w:rPr>
          <w:rFonts w:ascii="Trebuchet MS" w:eastAsia="Times New Roman" w:hAnsi="Trebuchet MS" w:cs="Arial"/>
          <w:sz w:val="96"/>
          <w:szCs w:val="96"/>
        </w:rPr>
      </w:pPr>
    </w:p>
    <w:p w14:paraId="6E97AA90" w14:textId="77777777" w:rsidR="003F1BF9" w:rsidRDefault="003F1BF9" w:rsidP="00520649">
      <w:pPr>
        <w:spacing w:after="0" w:line="240" w:lineRule="auto"/>
        <w:jc w:val="center"/>
        <w:rPr>
          <w:rFonts w:ascii="Trebuchet MS" w:eastAsia="Times New Roman" w:hAnsi="Trebuchet MS" w:cs="Arial"/>
          <w:sz w:val="96"/>
          <w:szCs w:val="96"/>
        </w:rPr>
      </w:pPr>
    </w:p>
    <w:p w14:paraId="02B7114D" w14:textId="7A85804B" w:rsidR="00520649" w:rsidRPr="0080497F" w:rsidRDefault="00520649" w:rsidP="00520649">
      <w:pPr>
        <w:spacing w:after="0" w:line="240" w:lineRule="auto"/>
        <w:jc w:val="center"/>
        <w:rPr>
          <w:rFonts w:ascii="Trebuchet MS" w:eastAsia="Times New Roman" w:hAnsi="Trebuchet MS" w:cs="Arial"/>
          <w:sz w:val="96"/>
          <w:szCs w:val="96"/>
        </w:rPr>
      </w:pPr>
      <w:r w:rsidRPr="0080497F">
        <w:rPr>
          <w:rFonts w:ascii="Trebuchet MS" w:eastAsia="Times New Roman" w:hAnsi="Trebuchet MS" w:cs="Arial"/>
          <w:sz w:val="96"/>
          <w:szCs w:val="96"/>
        </w:rPr>
        <w:t>Insert Management’s Discussion and Analysis Here</w:t>
      </w:r>
    </w:p>
    <w:p w14:paraId="02B7114E" w14:textId="77777777" w:rsidR="00520649" w:rsidRDefault="00520649" w:rsidP="00520649">
      <w:pPr>
        <w:spacing w:after="0" w:line="240" w:lineRule="auto"/>
        <w:jc w:val="center"/>
        <w:rPr>
          <w:rFonts w:ascii="Arial" w:eastAsia="Times New Roman" w:hAnsi="Arial" w:cs="Arial"/>
          <w:smallCaps/>
          <w:sz w:val="96"/>
          <w:szCs w:val="96"/>
        </w:rPr>
        <w:sectPr w:rsidR="00520649" w:rsidSect="007A6550">
          <w:headerReference w:type="even" r:id="rId18"/>
          <w:headerReference w:type="default" r:id="rId19"/>
          <w:headerReference w:type="first" r:id="rId20"/>
          <w:pgSz w:w="12240" w:h="15840" w:code="1"/>
          <w:pgMar w:top="1440" w:right="1440" w:bottom="1440" w:left="1440" w:header="720" w:footer="720" w:gutter="0"/>
          <w:cols w:space="720"/>
          <w:docGrid w:linePitch="360"/>
        </w:sectPr>
      </w:pPr>
    </w:p>
    <w:p w14:paraId="02B7114F" w14:textId="191A216B" w:rsidR="00520649" w:rsidRPr="00520649" w:rsidRDefault="00520649" w:rsidP="00823B43">
      <w:pPr>
        <w:spacing w:before="2040" w:after="0" w:line="240" w:lineRule="auto"/>
        <w:jc w:val="center"/>
        <w:rPr>
          <w:rFonts w:ascii="Arial Bold" w:eastAsia="Times New Roman" w:hAnsi="Arial Bold" w:cs="Times New Roman"/>
          <w:smallCaps/>
        </w:rPr>
      </w:pPr>
      <w:r w:rsidRPr="00520649">
        <w:rPr>
          <w:rFonts w:ascii="Times New Roman" w:eastAsia="Times New Roman" w:hAnsi="Times New Roman" w:cs="Times New Roman"/>
          <w:noProof/>
          <w:sz w:val="24"/>
          <w:szCs w:val="20"/>
        </w:rPr>
        <w:lastRenderedPageBreak/>
        <w:drawing>
          <wp:inline distT="0" distB="0" distL="0" distR="0" wp14:anchorId="02B7139B" wp14:editId="39020550">
            <wp:extent cx="1200150" cy="1200150"/>
            <wp:effectExtent l="0" t="0" r="0" b="0"/>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pic:cNvPicPr>
                      <a:picLocks noChangeAspect="1" noChangeArrowheads="1"/>
                    </pic:cNvPicPr>
                  </pic:nvPicPr>
                  <pic:blipFill>
                    <a:blip r:embed="rId15" cstate="print">
                      <a:extLst>
                        <a:ext uri="{28A0092B-C50C-407E-A947-70E740481C1C}">
                          <a14:useLocalDpi xmlns:a14="http://schemas.microsoft.com/office/drawing/2010/main" val="0"/>
                        </a:ext>
                      </a:extLst>
                    </a:blip>
                    <a:stretch>
                      <a:fillRect/>
                    </a:stretch>
                  </pic:blipFill>
                  <pic:spPr bwMode="auto">
                    <a:xfrm>
                      <a:off x="0" y="0"/>
                      <a:ext cx="1200150" cy="1200150"/>
                    </a:xfrm>
                    <a:prstGeom prst="rect">
                      <a:avLst/>
                    </a:prstGeom>
                  </pic:spPr>
                </pic:pic>
              </a:graphicData>
            </a:graphic>
          </wp:inline>
        </w:drawing>
      </w:r>
    </w:p>
    <w:p w14:paraId="02B71150" w14:textId="77777777" w:rsidR="00520649" w:rsidRPr="00520649" w:rsidRDefault="00520649" w:rsidP="00520649">
      <w:pPr>
        <w:spacing w:after="0" w:line="240" w:lineRule="auto"/>
        <w:jc w:val="center"/>
        <w:rPr>
          <w:rFonts w:ascii="Arial Bold" w:eastAsia="Times New Roman" w:hAnsi="Arial Bold" w:cs="Times New Roman"/>
          <w:smallCaps/>
          <w:sz w:val="96"/>
          <w:szCs w:val="96"/>
        </w:rPr>
      </w:pPr>
    </w:p>
    <w:p w14:paraId="02B71151" w14:textId="77777777" w:rsidR="00520649" w:rsidRPr="0080497F" w:rsidRDefault="00520649" w:rsidP="0080497F">
      <w:pPr>
        <w:pStyle w:val="OSATitleStyle1"/>
        <w:sectPr w:rsidR="00520649" w:rsidRPr="0080497F" w:rsidSect="00823B43">
          <w:pgSz w:w="12240" w:h="15840" w:code="1"/>
          <w:pgMar w:top="1440" w:right="1584" w:bottom="1440" w:left="1584" w:header="864" w:footer="720" w:gutter="0"/>
          <w:pgBorders w:display="firstPage" w:offsetFrom="page">
            <w:top w:val="single" w:sz="4" w:space="24" w:color="auto"/>
            <w:left w:val="single" w:sz="4" w:space="24" w:color="auto"/>
            <w:bottom w:val="single" w:sz="4" w:space="24" w:color="auto"/>
            <w:right w:val="single" w:sz="4" w:space="24" w:color="auto"/>
          </w:pgBorders>
          <w:cols w:space="720"/>
          <w:titlePg/>
          <w:docGrid w:linePitch="360"/>
        </w:sectPr>
      </w:pPr>
      <w:r w:rsidRPr="0080497F">
        <w:t>Financial Statements</w:t>
      </w:r>
    </w:p>
    <w:p w14:paraId="3C55D6AA" w14:textId="77777777" w:rsidR="003F1BF9" w:rsidRDefault="003F1BF9" w:rsidP="00520649">
      <w:pPr>
        <w:spacing w:after="0" w:line="240" w:lineRule="auto"/>
        <w:jc w:val="center"/>
        <w:rPr>
          <w:rFonts w:ascii="Trebuchet MS" w:hAnsi="Trebuchet MS" w:cs="Arial"/>
          <w:sz w:val="96"/>
          <w:szCs w:val="96"/>
        </w:rPr>
      </w:pPr>
    </w:p>
    <w:p w14:paraId="128DF7B2" w14:textId="77777777" w:rsidR="003F1BF9" w:rsidRDefault="003F1BF9" w:rsidP="00520649">
      <w:pPr>
        <w:spacing w:after="0" w:line="240" w:lineRule="auto"/>
        <w:jc w:val="center"/>
        <w:rPr>
          <w:rFonts w:ascii="Trebuchet MS" w:hAnsi="Trebuchet MS" w:cs="Arial"/>
          <w:sz w:val="96"/>
          <w:szCs w:val="96"/>
        </w:rPr>
      </w:pPr>
    </w:p>
    <w:p w14:paraId="02B71152" w14:textId="44191D83" w:rsidR="00520649" w:rsidRPr="0080497F" w:rsidRDefault="00520649" w:rsidP="00520649">
      <w:pPr>
        <w:spacing w:after="0" w:line="240" w:lineRule="auto"/>
        <w:jc w:val="center"/>
        <w:rPr>
          <w:rFonts w:ascii="Trebuchet MS" w:hAnsi="Trebuchet MS" w:cs="Arial"/>
          <w:sz w:val="96"/>
          <w:szCs w:val="96"/>
        </w:rPr>
        <w:sectPr w:rsidR="00520649" w:rsidRPr="0080497F" w:rsidSect="007A6550">
          <w:pgSz w:w="12240" w:h="15840" w:code="1"/>
          <w:pgMar w:top="1440" w:right="1440" w:bottom="1440" w:left="1440" w:header="720" w:footer="720" w:gutter="0"/>
          <w:cols w:space="720"/>
          <w:titlePg/>
          <w:docGrid w:linePitch="360"/>
        </w:sectPr>
      </w:pPr>
      <w:r w:rsidRPr="0080497F">
        <w:rPr>
          <w:rFonts w:ascii="Trebuchet MS" w:hAnsi="Trebuchet MS" w:cs="Arial"/>
          <w:sz w:val="96"/>
          <w:szCs w:val="96"/>
        </w:rPr>
        <w:t>Insert Financial Statements Here</w:t>
      </w:r>
    </w:p>
    <w:p w14:paraId="02B71153" w14:textId="678F4E68" w:rsidR="00520649" w:rsidRPr="00520649" w:rsidRDefault="00520649" w:rsidP="00823B43">
      <w:pPr>
        <w:spacing w:before="2040" w:after="0" w:line="240" w:lineRule="auto"/>
        <w:jc w:val="center"/>
        <w:rPr>
          <w:rFonts w:ascii="Arial Bold" w:eastAsia="Times New Roman" w:hAnsi="Arial Bold" w:cs="Times New Roman"/>
          <w:smallCaps/>
        </w:rPr>
      </w:pPr>
      <w:r w:rsidRPr="00520649">
        <w:rPr>
          <w:rFonts w:ascii="Times New Roman" w:eastAsia="Times New Roman" w:hAnsi="Times New Roman" w:cs="Times New Roman"/>
          <w:noProof/>
          <w:sz w:val="24"/>
          <w:szCs w:val="20"/>
        </w:rPr>
        <w:lastRenderedPageBreak/>
        <w:drawing>
          <wp:inline distT="0" distB="0" distL="0" distR="0" wp14:anchorId="02B7139D" wp14:editId="19D5C562">
            <wp:extent cx="1200150" cy="1200150"/>
            <wp:effectExtent l="0" t="0" r="0" b="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a:picLocks noChangeAspect="1" noChangeArrowheads="1"/>
                    </pic:cNvPicPr>
                  </pic:nvPicPr>
                  <pic:blipFill>
                    <a:blip r:embed="rId15" cstate="print">
                      <a:extLst>
                        <a:ext uri="{28A0092B-C50C-407E-A947-70E740481C1C}">
                          <a14:useLocalDpi xmlns:a14="http://schemas.microsoft.com/office/drawing/2010/main" val="0"/>
                        </a:ext>
                      </a:extLst>
                    </a:blip>
                    <a:stretch>
                      <a:fillRect/>
                    </a:stretch>
                  </pic:blipFill>
                  <pic:spPr bwMode="auto">
                    <a:xfrm>
                      <a:off x="0" y="0"/>
                      <a:ext cx="1200150" cy="1200150"/>
                    </a:xfrm>
                    <a:prstGeom prst="rect">
                      <a:avLst/>
                    </a:prstGeom>
                  </pic:spPr>
                </pic:pic>
              </a:graphicData>
            </a:graphic>
          </wp:inline>
        </w:drawing>
      </w:r>
    </w:p>
    <w:p w14:paraId="02B71154" w14:textId="77777777" w:rsidR="00520649" w:rsidRPr="00520649" w:rsidRDefault="00520649" w:rsidP="00520649">
      <w:pPr>
        <w:spacing w:after="0" w:line="240" w:lineRule="auto"/>
        <w:jc w:val="center"/>
        <w:rPr>
          <w:rFonts w:ascii="Arial Bold" w:eastAsia="Times New Roman" w:hAnsi="Arial Bold" w:cs="Times New Roman"/>
          <w:smallCaps/>
          <w:sz w:val="96"/>
          <w:szCs w:val="96"/>
        </w:rPr>
      </w:pPr>
    </w:p>
    <w:p w14:paraId="02B71155" w14:textId="77777777" w:rsidR="00841121" w:rsidRPr="008E5006" w:rsidRDefault="00520649" w:rsidP="008E5006">
      <w:pPr>
        <w:pStyle w:val="OSATitleStyle1"/>
        <w:sectPr w:rsidR="00841121" w:rsidRPr="008E5006" w:rsidSect="00823B43">
          <w:pgSz w:w="12240" w:h="15840" w:code="1"/>
          <w:pgMar w:top="1440" w:right="1584" w:bottom="1440" w:left="1584" w:header="864" w:footer="720" w:gutter="0"/>
          <w:pgBorders w:display="firstPage" w:offsetFrom="page">
            <w:top w:val="single" w:sz="4" w:space="24" w:color="auto"/>
            <w:left w:val="single" w:sz="4" w:space="24" w:color="auto"/>
            <w:bottom w:val="single" w:sz="4" w:space="24" w:color="auto"/>
            <w:right w:val="single" w:sz="4" w:space="24" w:color="auto"/>
          </w:pgBorders>
          <w:cols w:space="720"/>
          <w:titlePg/>
          <w:docGrid w:linePitch="360"/>
        </w:sectPr>
      </w:pPr>
      <w:r w:rsidRPr="008E5006">
        <w:t>Notes to the Financial Statements</w:t>
      </w:r>
    </w:p>
    <w:p w14:paraId="58888E0D" w14:textId="2493A382" w:rsidR="000213C9" w:rsidRPr="00866A10" w:rsidRDefault="000213C9" w:rsidP="000213C9">
      <w:pPr>
        <w:tabs>
          <w:tab w:val="left" w:pos="288"/>
          <w:tab w:val="right" w:leader="dot" w:pos="8928"/>
        </w:tabs>
        <w:spacing w:after="240" w:line="240" w:lineRule="auto"/>
        <w:jc w:val="both"/>
        <w:rPr>
          <w:rFonts w:ascii="Aptos" w:eastAsia="Times New Roman" w:hAnsi="Aptos" w:cs="Arial"/>
          <w:b/>
          <w:i/>
          <w:color w:val="0000FF"/>
        </w:rPr>
      </w:pPr>
      <w:bookmarkStart w:id="6" w:name="_Hlk109996550"/>
      <w:r w:rsidRPr="00866A10">
        <w:rPr>
          <w:rFonts w:ascii="Aptos" w:eastAsia="Times New Roman" w:hAnsi="Aptos" w:cs="Arial"/>
          <w:b/>
          <w:i/>
          <w:color w:val="0000FF"/>
        </w:rPr>
        <w:lastRenderedPageBreak/>
        <w:t>[Note to Preparer</w:t>
      </w:r>
      <w:r w:rsidR="00AF043B" w:rsidRPr="00866A10">
        <w:rPr>
          <w:rFonts w:ascii="Aptos" w:eastAsia="Times New Roman" w:hAnsi="Aptos" w:cs="Arial"/>
          <w:b/>
          <w:i/>
          <w:color w:val="0000FF"/>
        </w:rPr>
        <w:t xml:space="preserve"> 1</w:t>
      </w:r>
      <w:r w:rsidRPr="00866A10">
        <w:rPr>
          <w:rFonts w:ascii="Aptos" w:eastAsia="Times New Roman" w:hAnsi="Aptos" w:cs="Arial"/>
          <w:b/>
          <w:i/>
          <w:color w:val="0000FF"/>
        </w:rPr>
        <w:t xml:space="preserve">: If preparing rounded statements </w:t>
      </w:r>
      <w:r w:rsidRPr="00866A10">
        <w:rPr>
          <w:rFonts w:ascii="Aptos" w:eastAsia="Times New Roman" w:hAnsi="Aptos" w:cs="Arial"/>
          <w:b/>
          <w:i/>
          <w:color w:val="FF0000"/>
          <w:u w:val="single"/>
        </w:rPr>
        <w:t>ensure that all cents are removed from cell values entirely</w:t>
      </w:r>
      <w:r w:rsidRPr="00866A10">
        <w:rPr>
          <w:rFonts w:ascii="Aptos" w:eastAsia="Times New Roman" w:hAnsi="Aptos" w:cs="Arial"/>
          <w:b/>
          <w:i/>
          <w:color w:val="0000FF"/>
        </w:rPr>
        <w:t xml:space="preserve"> (</w:t>
      </w:r>
      <w:r w:rsidR="00AF043B" w:rsidRPr="00866A10">
        <w:rPr>
          <w:rFonts w:ascii="Aptos" w:eastAsia="Times New Roman" w:hAnsi="Aptos" w:cs="Arial"/>
          <w:b/>
          <w:i/>
          <w:color w:val="0000FF"/>
        </w:rPr>
        <w:t>i.e.,</w:t>
      </w:r>
      <w:r w:rsidRPr="00866A10">
        <w:rPr>
          <w:rFonts w:ascii="Aptos" w:eastAsia="Times New Roman" w:hAnsi="Aptos" w:cs="Arial"/>
          <w:b/>
          <w:i/>
          <w:color w:val="0000FF"/>
        </w:rPr>
        <w:t xml:space="preserve"> do not just hide cents via cell formatting) to ensure charts will properly foot and </w:t>
      </w:r>
      <w:proofErr w:type="spellStart"/>
      <w:r w:rsidRPr="00866A10">
        <w:rPr>
          <w:rFonts w:ascii="Aptos" w:eastAsia="Times New Roman" w:hAnsi="Aptos" w:cs="Arial"/>
          <w:b/>
          <w:i/>
          <w:color w:val="0000FF"/>
        </w:rPr>
        <w:t>crossfoot</w:t>
      </w:r>
      <w:proofErr w:type="spellEnd"/>
      <w:r w:rsidRPr="00866A10">
        <w:rPr>
          <w:rFonts w:ascii="Aptos" w:eastAsia="Times New Roman" w:hAnsi="Aptos" w:cs="Arial"/>
          <w:b/>
          <w:i/>
          <w:color w:val="0000FF"/>
        </w:rPr>
        <w:t>.]</w:t>
      </w:r>
    </w:p>
    <w:p w14:paraId="7FC04A5D" w14:textId="3CA18403" w:rsidR="000213C9" w:rsidRPr="00866A10" w:rsidRDefault="000213C9" w:rsidP="000213C9">
      <w:pPr>
        <w:tabs>
          <w:tab w:val="left" w:pos="288"/>
          <w:tab w:val="right" w:leader="dot" w:pos="8928"/>
        </w:tabs>
        <w:spacing w:after="240" w:line="240" w:lineRule="auto"/>
        <w:jc w:val="both"/>
        <w:rPr>
          <w:rFonts w:ascii="Aptos" w:eastAsia="Times New Roman" w:hAnsi="Aptos" w:cs="Arial"/>
          <w:b/>
          <w:i/>
          <w:color w:val="0000FF"/>
        </w:rPr>
      </w:pPr>
      <w:bookmarkStart w:id="7" w:name="B99dd7cba530747eda6d0fd1467f08d08"/>
      <w:bookmarkEnd w:id="7"/>
      <w:r w:rsidRPr="00866A10">
        <w:rPr>
          <w:rFonts w:ascii="Aptos" w:eastAsia="Times New Roman" w:hAnsi="Aptos" w:cs="Arial"/>
          <w:b/>
          <w:i/>
          <w:color w:val="0000FF"/>
        </w:rPr>
        <w:t>[Note to Preparer</w:t>
      </w:r>
      <w:r w:rsidR="00AF043B" w:rsidRPr="00866A10">
        <w:rPr>
          <w:rFonts w:ascii="Aptos" w:eastAsia="Times New Roman" w:hAnsi="Aptos" w:cs="Arial"/>
          <w:b/>
          <w:i/>
          <w:color w:val="0000FF"/>
        </w:rPr>
        <w:t xml:space="preserve"> </w:t>
      </w:r>
      <w:r w:rsidRPr="00866A10">
        <w:rPr>
          <w:rFonts w:ascii="Aptos" w:eastAsia="Times New Roman" w:hAnsi="Aptos" w:cs="Arial"/>
          <w:b/>
          <w:i/>
          <w:color w:val="0000FF"/>
        </w:rPr>
        <w:t>2: Disclosures have been provided for the most common items reported on the Statement of Fiduciary Net Position and Statement of Changes in Fiduciary Net Position. However, additional disclosures may be required for the specific items reported. Refer to GASB Statement No. 84 and GASB Implementation Guides.]</w:t>
      </w:r>
    </w:p>
    <w:p w14:paraId="0EF1BCB6"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bookmarkStart w:id="8" w:name="_MON_1119088862"/>
      <w:bookmarkStart w:id="9" w:name="_MON_1119165060"/>
      <w:bookmarkStart w:id="10" w:name="_MON_1148788720"/>
      <w:bookmarkStart w:id="11" w:name="_MON_1188217517"/>
      <w:bookmarkStart w:id="12" w:name="_MON_1188217688"/>
      <w:bookmarkStart w:id="13" w:name="_MON_1614658394"/>
      <w:bookmarkStart w:id="14" w:name="_MON_1119092215"/>
      <w:bookmarkStart w:id="15" w:name="_MON_1188217799"/>
      <w:bookmarkStart w:id="16" w:name="_MON_1188218322"/>
      <w:bookmarkStart w:id="17" w:name="_MON_1188282620"/>
      <w:bookmarkStart w:id="18" w:name="_MON_1191151670"/>
      <w:bookmarkStart w:id="19" w:name="_MON_1191151690"/>
      <w:bookmarkStart w:id="20" w:name="_MON_1191151988"/>
      <w:bookmarkStart w:id="21" w:name="_MON_1191152003"/>
      <w:bookmarkStart w:id="22" w:name="_MON_1191406287"/>
      <w:bookmarkStart w:id="23" w:name="_MON_1192362686"/>
      <w:bookmarkStart w:id="24" w:name="_MON_1211798772"/>
      <w:bookmarkStart w:id="25" w:name="_MON_1220935586"/>
      <w:bookmarkStart w:id="26" w:name="_MON_1220935621"/>
      <w:bookmarkStart w:id="27" w:name="_MON_1224323007"/>
      <w:bookmarkStart w:id="28" w:name="_MON_1246686809"/>
      <w:bookmarkStart w:id="29" w:name="_MON_1276946664"/>
      <w:bookmarkStart w:id="30" w:name="_MON_1283838086"/>
      <w:bookmarkStart w:id="31" w:name="_MON_1283838132"/>
      <w:bookmarkStart w:id="32" w:name="_MON_1283838164"/>
      <w:bookmarkStart w:id="33" w:name="_MON_1300258770"/>
      <w:bookmarkStart w:id="34" w:name="_MON_1302419026"/>
      <w:bookmarkStart w:id="35" w:name="_MON_1365229114"/>
      <w:bookmarkStart w:id="36" w:name="_MON_1368613392"/>
      <w:bookmarkStart w:id="37" w:name="_MON_1370677969"/>
      <w:bookmarkStart w:id="38" w:name="_MON_1401009020"/>
      <w:bookmarkStart w:id="39" w:name="_MON_1401010998"/>
      <w:bookmarkStart w:id="40" w:name="_MON_1402487761"/>
      <w:bookmarkStart w:id="41" w:name="_MON_1402487783"/>
      <w:bookmarkStart w:id="42" w:name="_MON_1118926861"/>
      <w:bookmarkStart w:id="43" w:name="_Hlk107411351"/>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r w:rsidRPr="00866A10">
        <w:rPr>
          <w:rFonts w:ascii="Aptos" w:hAnsi="Aptos"/>
          <w:smallCaps w:val="0"/>
          <w:szCs w:val="22"/>
        </w:rPr>
        <w:t>Note 1</w:t>
      </w:r>
      <w:r w:rsidRPr="00866A10">
        <w:rPr>
          <w:rFonts w:ascii="Aptos" w:hAnsi="Aptos"/>
          <w:smallCaps w:val="0"/>
          <w:szCs w:val="22"/>
        </w:rPr>
        <w:tab/>
      </w:r>
      <w:r w:rsidRPr="00866A10">
        <w:rPr>
          <w:rFonts w:ascii="Aptos" w:hAnsi="Aptos" w:cs="Arial"/>
          <w:b w:val="0"/>
          <w:smallCaps w:val="0"/>
          <w:szCs w:val="22"/>
        </w:rPr>
        <w:t>-</w:t>
      </w:r>
      <w:r w:rsidRPr="00866A10">
        <w:rPr>
          <w:rFonts w:ascii="Aptos" w:hAnsi="Aptos"/>
          <w:smallCaps w:val="0"/>
          <w:szCs w:val="22"/>
        </w:rPr>
        <w:t xml:space="preserve"> </w:t>
      </w:r>
      <w:r w:rsidRPr="00866A10">
        <w:rPr>
          <w:rFonts w:ascii="Aptos" w:hAnsi="Aptos"/>
          <w:smallCaps w:val="0"/>
          <w:szCs w:val="22"/>
        </w:rPr>
        <w:tab/>
        <w:t>Significant Accounting Policies</w:t>
      </w:r>
    </w:p>
    <w:bookmarkEnd w:id="43"/>
    <w:p w14:paraId="6AE14D62"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A.</w:t>
      </w:r>
      <w:r w:rsidRPr="00866A10">
        <w:rPr>
          <w:rFonts w:ascii="Aptos" w:eastAsia="Times New Roman" w:hAnsi="Aptos" w:cs="Arial"/>
          <w:b/>
        </w:rPr>
        <w:tab/>
        <w:t xml:space="preserve">Financial Reporting Entity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The concept underlying the definition of the financial reporting entity is that elected officials are accountable to their constituents for their actions. As required by accounting principles generally accepted in the United States of America (GAAP), the financial reporting entity includes both the primary government and </w:t>
      </w:r>
      <w:proofErr w:type="gramStart"/>
      <w:r w:rsidRPr="00866A10">
        <w:rPr>
          <w:rFonts w:ascii="Aptos" w:eastAsia="Times New Roman" w:hAnsi="Aptos" w:cs="Arial"/>
        </w:rPr>
        <w:t>all of</w:t>
      </w:r>
      <w:proofErr w:type="gramEnd"/>
      <w:r w:rsidRPr="00866A10">
        <w:rPr>
          <w:rFonts w:ascii="Aptos" w:eastAsia="Times New Roman" w:hAnsi="Aptos" w:cs="Arial"/>
        </w:rPr>
        <w:t xml:space="preserve"> its component units. An organization other than a primary government serves as a nucleus for a reporting entity when it issues separate financial statements. *1 (University) is a constituent institution of the multi-campus University of North Carolina System, which is a component unit of the State of North Carolina and an integral part of the State’s </w:t>
      </w:r>
      <w:r w:rsidRPr="00866A10">
        <w:rPr>
          <w:rFonts w:ascii="Aptos" w:eastAsia="Times New Roman" w:hAnsi="Aptos" w:cs="Arial"/>
          <w:i/>
        </w:rPr>
        <w:t>Annual Comprehensive Financial Report</w:t>
      </w:r>
      <w:r w:rsidRPr="00866A10">
        <w:rPr>
          <w:rFonts w:ascii="Aptos" w:eastAsia="Times New Roman" w:hAnsi="Aptos" w:cs="Arial"/>
        </w:rPr>
        <w:t>.</w:t>
      </w:r>
    </w:p>
    <w:p w14:paraId="60629C70" w14:textId="7F74E174"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The accompanying financial statements present all funds belonging to the University and its component unit</w:t>
      </w:r>
      <w:r w:rsidR="000A19EA" w:rsidRPr="00866A10">
        <w:rPr>
          <w:rFonts w:ascii="Aptos" w:eastAsia="Times New Roman" w:hAnsi="Aptos" w:cs="Arial"/>
          <w:b/>
          <w:bCs/>
          <w:color w:val="0000FF"/>
        </w:rPr>
        <w:t>(</w:t>
      </w:r>
      <w:r w:rsidRPr="00866A10">
        <w:rPr>
          <w:rFonts w:ascii="Aptos" w:eastAsia="Times New Roman" w:hAnsi="Aptos" w:cs="Arial"/>
          <w:b/>
          <w:bCs/>
          <w:color w:val="0000FF"/>
        </w:rPr>
        <w:t>s</w:t>
      </w:r>
      <w:r w:rsidR="000A19EA" w:rsidRPr="00866A10">
        <w:rPr>
          <w:rFonts w:ascii="Aptos" w:eastAsia="Times New Roman" w:hAnsi="Aptos" w:cs="Arial"/>
          <w:b/>
          <w:bCs/>
          <w:color w:val="0000FF"/>
        </w:rPr>
        <w:t>)</w:t>
      </w:r>
      <w:r w:rsidRPr="00866A10">
        <w:rPr>
          <w:rFonts w:ascii="Aptos" w:eastAsia="Times New Roman" w:hAnsi="Aptos" w:cs="Arial"/>
        </w:rPr>
        <w:t>. While the Board of Governors of the University of North Carolina System has ultimate responsibility, the Chancellor, the Board of Trustees, and the Board of Trustees of the Endowment Fund have delegated responsibilities for financial accountability of the University’s funds. The University’s component unit</w:t>
      </w:r>
      <w:r w:rsidR="000A19EA" w:rsidRPr="00866A10">
        <w:rPr>
          <w:rFonts w:ascii="Aptos" w:eastAsia="Times New Roman" w:hAnsi="Aptos" w:cs="Arial"/>
          <w:b/>
          <w:bCs/>
          <w:color w:val="0000FF"/>
        </w:rPr>
        <w:t>(</w:t>
      </w:r>
      <w:r w:rsidRPr="00866A10">
        <w:rPr>
          <w:rFonts w:ascii="Aptos" w:eastAsia="Times New Roman" w:hAnsi="Aptos" w:cs="Arial"/>
          <w:b/>
          <w:bCs/>
          <w:color w:val="0000FF"/>
        </w:rPr>
        <w:t>s</w:t>
      </w:r>
      <w:r w:rsidR="000A19EA" w:rsidRPr="00866A10">
        <w:rPr>
          <w:rFonts w:ascii="Aptos" w:eastAsia="Times New Roman" w:hAnsi="Aptos" w:cs="Arial"/>
          <w:b/>
          <w:bCs/>
          <w:color w:val="0000FF"/>
        </w:rPr>
        <w:t>)</w:t>
      </w:r>
      <w:r w:rsidRPr="00866A10">
        <w:rPr>
          <w:rFonts w:ascii="Aptos" w:eastAsia="Times New Roman" w:hAnsi="Aptos" w:cs="Arial"/>
        </w:rPr>
        <w:t xml:space="preserve"> are either blended or discretely presented in the University’s financial statements. See below for further discussion of the University’s component unit</w:t>
      </w:r>
      <w:r w:rsidR="000A19EA" w:rsidRPr="00866A10">
        <w:rPr>
          <w:rFonts w:ascii="Aptos" w:eastAsia="Times New Roman" w:hAnsi="Aptos" w:cs="Arial"/>
          <w:b/>
          <w:bCs/>
          <w:color w:val="0000FF"/>
        </w:rPr>
        <w:t>(</w:t>
      </w:r>
      <w:r w:rsidRPr="00866A10">
        <w:rPr>
          <w:rFonts w:ascii="Aptos" w:eastAsia="Times New Roman" w:hAnsi="Aptos" w:cs="Arial"/>
          <w:b/>
          <w:bCs/>
          <w:color w:val="0000FF"/>
        </w:rPr>
        <w:t>s</w:t>
      </w:r>
      <w:r w:rsidR="000A19EA" w:rsidRPr="00866A10">
        <w:rPr>
          <w:rFonts w:ascii="Aptos" w:eastAsia="Times New Roman" w:hAnsi="Aptos" w:cs="Arial"/>
          <w:b/>
          <w:bCs/>
          <w:color w:val="0000FF"/>
        </w:rPr>
        <w:t>)</w:t>
      </w:r>
      <w:r w:rsidRPr="00866A10">
        <w:rPr>
          <w:rFonts w:ascii="Aptos" w:eastAsia="Times New Roman" w:hAnsi="Aptos" w:cs="Arial"/>
        </w:rPr>
        <w:t>. Other related foundations and similar nonprofit corporations for which the University is not financially accountable are not part of the accompanying financial statements.</w:t>
      </w:r>
    </w:p>
    <w:p w14:paraId="42186DFF" w14:textId="45F19960" w:rsidR="000213C9" w:rsidRPr="00866A10" w:rsidRDefault="000213C9" w:rsidP="000213C9">
      <w:pPr>
        <w:spacing w:after="240" w:line="240" w:lineRule="auto"/>
        <w:ind w:left="360"/>
        <w:jc w:val="both"/>
        <w:rPr>
          <w:rFonts w:ascii="Aptos" w:eastAsia="Times New Roman" w:hAnsi="Aptos" w:cs="Arial"/>
          <w:b/>
          <w:bCs/>
        </w:rPr>
      </w:pPr>
      <w:r w:rsidRPr="00866A10">
        <w:rPr>
          <w:rFonts w:ascii="Aptos" w:eastAsia="Times New Roman" w:hAnsi="Aptos" w:cs="Arial"/>
        </w:rPr>
        <w:t xml:space="preserve">Financial statements for the University and its blended and discretely presented component units are presented as of and for the fiscal year ended </w:t>
      </w:r>
      <w:r w:rsidR="00983E4F" w:rsidRPr="00866A10">
        <w:rPr>
          <w:rFonts w:ascii="Aptos" w:eastAsia="Times New Roman" w:hAnsi="Aptos" w:cs="Arial"/>
        </w:rPr>
        <w:t>June 30, 2025</w:t>
      </w:r>
      <w:r w:rsidRPr="00866A10">
        <w:rPr>
          <w:rFonts w:ascii="Aptos" w:eastAsia="Times New Roman" w:hAnsi="Aptos" w:cs="Arial"/>
        </w:rPr>
        <w:t xml:space="preserve">, except for ___________ Foundation whose financial statements are as of and for the fiscal year ended ________. </w:t>
      </w:r>
      <w:r w:rsidRPr="00866A10">
        <w:rPr>
          <w:rFonts w:ascii="Aptos" w:eastAsia="Times New Roman" w:hAnsi="Aptos" w:cs="Arial"/>
          <w:b/>
          <w:bCs/>
          <w:i/>
          <w:color w:val="0000FF"/>
        </w:rPr>
        <w:t>[Omit this paragraph if no differing fiscal year ends.]</w:t>
      </w:r>
    </w:p>
    <w:p w14:paraId="3E40AC66"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bCs/>
        </w:rPr>
        <w:t>Blended Component Unit</w:t>
      </w:r>
      <w:r w:rsidRPr="00866A10">
        <w:rPr>
          <w:rFonts w:ascii="Aptos" w:eastAsia="Times New Roman" w:hAnsi="Aptos" w:cs="Arial"/>
          <w:b/>
          <w:bCs/>
          <w:iCs/>
          <w:color w:val="0000FF"/>
        </w:rPr>
        <w:t>(s)</w:t>
      </w:r>
      <w:r w:rsidRPr="00866A10">
        <w:rPr>
          <w:rFonts w:ascii="Aptos" w:eastAsia="Times New Roman" w:hAnsi="Aptos" w:cs="Arial"/>
          <w:b/>
          <w:bCs/>
        </w:rPr>
        <w:t xml:space="preserve"> </w:t>
      </w:r>
      <w:r w:rsidRPr="00866A10">
        <w:rPr>
          <w:rFonts w:ascii="Aptos" w:eastAsia="Times New Roman" w:hAnsi="Aptos" w:cs="Arial"/>
          <w:bCs/>
        </w:rPr>
        <w:t>-</w:t>
      </w:r>
      <w:r w:rsidRPr="00866A10">
        <w:rPr>
          <w:rFonts w:ascii="Aptos" w:eastAsia="Times New Roman" w:hAnsi="Aptos" w:cs="Arial"/>
          <w:b/>
          <w:bCs/>
        </w:rPr>
        <w:t xml:space="preserve"> </w:t>
      </w:r>
      <w:r w:rsidRPr="00866A10">
        <w:rPr>
          <w:rFonts w:ascii="Aptos" w:eastAsia="Times New Roman" w:hAnsi="Aptos" w:cs="Arial"/>
        </w:rPr>
        <w:t>Although legally separate, ____________ (Foundation) and ___________ (Investment Fund), component units of the University, are reported as if they were part of the University.</w:t>
      </w:r>
    </w:p>
    <w:p w14:paraId="522299F3"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 xml:space="preserve">[Provide a brief description of the component units, and explain their relationship to the primary government, the rationale for including each component unit in the reporting entity and how to obtain a copy of their financial statements </w:t>
      </w:r>
      <w:r w:rsidRPr="00866A10">
        <w:rPr>
          <w:rFonts w:ascii="Aptos" w:eastAsia="Times New Roman" w:hAnsi="Aptos" w:cs="Arial"/>
          <w:i/>
          <w:color w:val="0000FF"/>
        </w:rPr>
        <w:t>-</w:t>
      </w:r>
      <w:r w:rsidRPr="00866A10">
        <w:rPr>
          <w:rFonts w:ascii="Aptos" w:eastAsia="Times New Roman" w:hAnsi="Aptos" w:cs="Arial"/>
          <w:b/>
          <w:i/>
          <w:color w:val="0000FF"/>
        </w:rPr>
        <w:t xml:space="preserve"> examples follow </w:t>
      </w:r>
      <w:r w:rsidRPr="00866A10">
        <w:rPr>
          <w:rFonts w:ascii="Aptos" w:eastAsia="Times New Roman" w:hAnsi="Aptos" w:cs="Arial"/>
          <w:i/>
          <w:color w:val="0000FF"/>
        </w:rPr>
        <w:t>-</w:t>
      </w:r>
      <w:r w:rsidRPr="00866A10">
        <w:rPr>
          <w:rFonts w:ascii="Aptos" w:eastAsia="Times New Roman" w:hAnsi="Aptos" w:cs="Arial"/>
          <w:b/>
          <w:i/>
          <w:color w:val="0000FF"/>
        </w:rPr>
        <w:t xml:space="preserve"> MODIFY AS NECESSARY.]</w:t>
      </w:r>
    </w:p>
    <w:p w14:paraId="1478D167"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The Foundation is governed by a __-member board consisting of __ ex officio directors and __ elected directors. The Foundation’s purpose is to aid, support, and promote teaching, research, and service in the various educational, scientific, scholarly, professional, artistic, </w:t>
      </w:r>
      <w:r w:rsidRPr="00866A10">
        <w:rPr>
          <w:rFonts w:ascii="Aptos" w:eastAsia="Times New Roman" w:hAnsi="Aptos" w:cs="Arial"/>
        </w:rPr>
        <w:lastRenderedPageBreak/>
        <w:t>and creative endeavors of the University. Because the elected directors of the Foundation are appointed by the members of the *1 Board of Trustees and the Foundation’s sole purpose is to benefit *1, its financial statements have been blended with those of the University.</w:t>
      </w:r>
    </w:p>
    <w:p w14:paraId="7A0612E3"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The Investment Fund is governed by a board consisting of __ ex officio directors and ____ elected directors. The Investment Fund’s purpose is to support the University by operating an investment fund for charitable, nonprofit foundations, associations, trusts, endowments, and funds that are organized and operated primarily to support the University. The Investment Fund is a governmental external investment pool. Because the elected directors of the Investment Fund are appointed by the members of the *1 Board of Trustees and the Investment Fund’s primary purpose is to benefit *1, its financial statements have been blended with those of the University.</w:t>
      </w:r>
    </w:p>
    <w:p w14:paraId="560F90B0" w14:textId="12887D88"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Separate financial statements for the Foundation and the Investment Fund may be obtained from the University Controller’s Office, </w:t>
      </w:r>
      <w:r w:rsidRPr="00866A10">
        <w:rPr>
          <w:rFonts w:ascii="Aptos" w:eastAsia="Times New Roman" w:hAnsi="Aptos" w:cs="Arial"/>
          <w:b/>
          <w:bCs/>
          <w:color w:val="0000FF"/>
        </w:rPr>
        <w:t>[provide address]</w:t>
      </w:r>
      <w:r w:rsidRPr="00866A10">
        <w:rPr>
          <w:rFonts w:ascii="Aptos" w:eastAsia="Times New Roman" w:hAnsi="Aptos" w:cs="Arial"/>
          <w:bCs/>
        </w:rPr>
        <w:t>,</w:t>
      </w:r>
      <w:r w:rsidRPr="00866A10">
        <w:rPr>
          <w:rFonts w:ascii="Aptos" w:eastAsia="Times New Roman" w:hAnsi="Aptos" w:cs="Arial"/>
        </w:rPr>
        <w:t xml:space="preserve"> or by calling </w:t>
      </w:r>
      <w:r w:rsidRPr="00866A10">
        <w:rPr>
          <w:rFonts w:ascii="Aptos" w:eastAsia="Times New Roman" w:hAnsi="Aptos" w:cs="Arial"/>
          <w:b/>
          <w:bCs/>
          <w:color w:val="0000FF"/>
        </w:rPr>
        <w:t>[</w:t>
      </w:r>
      <w:r w:rsidR="000A19EA" w:rsidRPr="00866A10">
        <w:rPr>
          <w:rFonts w:ascii="Aptos" w:eastAsia="Times New Roman" w:hAnsi="Aptos" w:cs="Arial"/>
          <w:b/>
          <w:bCs/>
          <w:color w:val="0000FF"/>
        </w:rPr>
        <w:t xml:space="preserve">revise as necessary, including </w:t>
      </w:r>
      <w:r w:rsidRPr="00866A10">
        <w:rPr>
          <w:rFonts w:ascii="Aptos" w:eastAsia="Times New Roman" w:hAnsi="Aptos" w:cs="Arial"/>
          <w:b/>
          <w:bCs/>
          <w:color w:val="0000FF"/>
        </w:rPr>
        <w:t>telephone number]</w:t>
      </w:r>
      <w:r w:rsidRPr="00866A10">
        <w:rPr>
          <w:rFonts w:ascii="Aptos" w:eastAsia="Times New Roman" w:hAnsi="Aptos" w:cs="Arial"/>
        </w:rPr>
        <w:t xml:space="preserve">. </w:t>
      </w:r>
    </w:p>
    <w:p w14:paraId="2E2EA474"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Condensed combining information regarding blended component units is provided in Note </w:t>
      </w:r>
      <w:r w:rsidRPr="00866A10">
        <w:rPr>
          <w:rFonts w:ascii="Aptos" w:eastAsia="Times New Roman" w:hAnsi="Aptos" w:cs="Arial"/>
          <w:b/>
          <w:color w:val="0000FF"/>
        </w:rPr>
        <w:t>XX</w:t>
      </w:r>
      <w:r w:rsidRPr="00866A10">
        <w:rPr>
          <w:rFonts w:ascii="Aptos" w:eastAsia="Times New Roman" w:hAnsi="Aptos" w:cs="Arial"/>
        </w:rPr>
        <w:t>.</w:t>
      </w:r>
    </w:p>
    <w:p w14:paraId="4E67BAED"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[Disclose all significant transactions between the University and its major blended component units in Note 23 of the Pro Forma.]</w:t>
      </w:r>
    </w:p>
    <w:p w14:paraId="7C7AE631"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bCs/>
        </w:rPr>
        <w:t>Discretely Presented Component Unit</w:t>
      </w:r>
      <w:r w:rsidRPr="00866A10">
        <w:rPr>
          <w:rFonts w:ascii="Aptos" w:eastAsia="Times New Roman" w:hAnsi="Aptos" w:cs="Arial"/>
          <w:b/>
          <w:bCs/>
          <w:iCs/>
          <w:color w:val="0000FF"/>
        </w:rPr>
        <w:t>(s)</w:t>
      </w:r>
      <w:r w:rsidRPr="00866A10">
        <w:rPr>
          <w:rFonts w:ascii="Aptos" w:eastAsia="Times New Roman" w:hAnsi="Aptos" w:cs="Arial"/>
          <w:b/>
          <w:bCs/>
        </w:rPr>
        <w:t xml:space="preserve"> </w:t>
      </w:r>
      <w:r w:rsidRPr="00866A10">
        <w:rPr>
          <w:rFonts w:ascii="Aptos" w:eastAsia="Times New Roman" w:hAnsi="Aptos" w:cs="Arial"/>
          <w:bCs/>
        </w:rPr>
        <w:t>-</w:t>
      </w:r>
      <w:r w:rsidRPr="00866A10">
        <w:rPr>
          <w:rFonts w:ascii="Aptos" w:eastAsia="Times New Roman" w:hAnsi="Aptos" w:cs="Arial"/>
          <w:b/>
          <w:bCs/>
        </w:rPr>
        <w:t xml:space="preserve"> </w:t>
      </w:r>
      <w:r w:rsidRPr="00866A10">
        <w:rPr>
          <w:rFonts w:ascii="Aptos" w:eastAsia="Times New Roman" w:hAnsi="Aptos" w:cs="Arial"/>
        </w:rPr>
        <w:t>__________ Foundation and ____________ Foundation are legally separate nonprofit corporations and are reported as discretely presented component units based on the nature and significance of their relationship to the University.</w:t>
      </w:r>
    </w:p>
    <w:p w14:paraId="11DDECAD"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[Explain the basis for including each component unit in the reporting entity and how to obtain a copy of their financial statements. Examples follow. MODIFY AS NECESSARY. If only one component unit, modify the sentence above and the first sentence of each paragraph below to eliminate redundancy.]</w:t>
      </w:r>
    </w:p>
    <w:p w14:paraId="09CD5A87"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The ___________ Foundation acts primarily as a fundraising organization to supplement the resources that are available to the University in support of its programs. The Foundation board consists of __________. Although the University does not control the timing or </w:t>
      </w:r>
      <w:proofErr w:type="gramStart"/>
      <w:r w:rsidRPr="00866A10">
        <w:rPr>
          <w:rFonts w:ascii="Aptos" w:eastAsia="Times New Roman" w:hAnsi="Aptos" w:cs="Arial"/>
        </w:rPr>
        <w:t>amount</w:t>
      </w:r>
      <w:proofErr w:type="gramEnd"/>
      <w:r w:rsidRPr="00866A10">
        <w:rPr>
          <w:rFonts w:ascii="Aptos" w:eastAsia="Times New Roman" w:hAnsi="Aptos" w:cs="Arial"/>
        </w:rPr>
        <w:t xml:space="preserve"> of receipts from the Foundation, the majority of resources, or income thereon, that the Foundation holds and invests are restricted to the activities of the University by the donors. Because these restricted resources held by the Foundation can only be used by, or for the benefit of the University, the Foundation is considered a component unit of the University and is reported in separate financial statements because of the difference in its reporting model, as described below.</w:t>
      </w:r>
    </w:p>
    <w:p w14:paraId="2616B0EE"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The ______________ Foundation is a private nonprofit organization that reports its financial results under the Financial Accounting Standards Board (FASB) Codification. As such, certain revenue recognition criteria and presentation features are different from the Governmental Accounting Standards Board revenue recognition criteria and presentation features. No modifications have been made to the Foundation’s financial information in the University’s financial reporting entity for these differences.</w:t>
      </w:r>
    </w:p>
    <w:p w14:paraId="4F8E63AA"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lastRenderedPageBreak/>
        <w:t>[Disclose all significant transactions between the University and its major discretely presented component units.]</w:t>
      </w:r>
    </w:p>
    <w:p w14:paraId="24925C5B" w14:textId="70BD5294"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During the year ended </w:t>
      </w:r>
      <w:r w:rsidR="00983E4F" w:rsidRPr="00866A10">
        <w:rPr>
          <w:rFonts w:ascii="Aptos" w:eastAsia="Times New Roman" w:hAnsi="Aptos" w:cs="Arial"/>
        </w:rPr>
        <w:t>June 30, 2025</w:t>
      </w:r>
      <w:r w:rsidRPr="00866A10">
        <w:rPr>
          <w:rFonts w:ascii="Aptos" w:eastAsia="Times New Roman" w:hAnsi="Aptos" w:cs="Arial"/>
        </w:rPr>
        <w:t>, the Foundation distributed $__________ to the University for both restricted and unrestricted purposes. Complete financial statements for the Foundation can be obtained from ________________________.</w:t>
      </w:r>
    </w:p>
    <w:p w14:paraId="1DEDE29B" w14:textId="77777777" w:rsidR="000213C9" w:rsidRPr="00866A10" w:rsidRDefault="000213C9" w:rsidP="000213C9">
      <w:pPr>
        <w:spacing w:after="240" w:line="240" w:lineRule="auto"/>
        <w:ind w:left="360" w:hanging="360"/>
        <w:jc w:val="both"/>
        <w:rPr>
          <w:rFonts w:ascii="Aptos" w:eastAsia="Times New Roman" w:hAnsi="Aptos" w:cs="Arial"/>
          <w:iCs/>
        </w:rPr>
      </w:pPr>
      <w:r w:rsidRPr="00866A10">
        <w:rPr>
          <w:rFonts w:ascii="Aptos" w:eastAsia="Times New Roman" w:hAnsi="Aptos" w:cs="Arial"/>
          <w:b/>
          <w:bCs/>
        </w:rPr>
        <w:t>B.</w:t>
      </w:r>
      <w:r w:rsidRPr="00866A10">
        <w:rPr>
          <w:rFonts w:ascii="Aptos" w:eastAsia="Times New Roman" w:hAnsi="Aptos" w:cs="Arial"/>
          <w:b/>
          <w:bCs/>
        </w:rPr>
        <w:tab/>
        <w:t xml:space="preserve">Basis of Presentation </w:t>
      </w:r>
      <w:r w:rsidRPr="00866A10">
        <w:rPr>
          <w:rFonts w:ascii="Aptos" w:eastAsia="Times New Roman" w:hAnsi="Aptos" w:cs="Arial"/>
          <w:bCs/>
        </w:rPr>
        <w:t>-</w:t>
      </w:r>
      <w:r w:rsidRPr="00866A10">
        <w:rPr>
          <w:rFonts w:ascii="Aptos" w:eastAsia="Times New Roman" w:hAnsi="Aptos" w:cs="Arial"/>
          <w:b/>
          <w:bCs/>
        </w:rPr>
        <w:t xml:space="preserve"> </w:t>
      </w:r>
      <w:r w:rsidRPr="00866A10">
        <w:rPr>
          <w:rFonts w:ascii="Aptos" w:eastAsia="Times New Roman" w:hAnsi="Aptos" w:cs="Arial"/>
        </w:rPr>
        <w:t xml:space="preserve">The accompanying financial statements are presented in accordance with accounting principles generally accepted in the United States of America as prescribed by the Governmental Accounting Standards Board (GASB). GASB Statement No. 34, </w:t>
      </w:r>
      <w:r w:rsidRPr="00866A10">
        <w:rPr>
          <w:rFonts w:ascii="Aptos" w:eastAsia="Times New Roman" w:hAnsi="Aptos" w:cs="Arial"/>
          <w:i/>
          <w:iCs/>
        </w:rPr>
        <w:t>Basic Financial Statements - and Management’s Discussion and Analysis - for State and Local Governments</w:t>
      </w:r>
      <w:r w:rsidRPr="00866A10">
        <w:rPr>
          <w:rFonts w:ascii="Aptos" w:eastAsia="Times New Roman" w:hAnsi="Aptos" w:cs="Arial"/>
          <w:iCs/>
        </w:rPr>
        <w:t xml:space="preserve">, </w:t>
      </w:r>
      <w:r w:rsidRPr="00866A10">
        <w:rPr>
          <w:rFonts w:ascii="Aptos" w:eastAsia="Times New Roman" w:hAnsi="Aptos" w:cs="Arial"/>
        </w:rPr>
        <w:t xml:space="preserve">as amended by GASB Statement No. 35, </w:t>
      </w:r>
      <w:r w:rsidRPr="00866A10">
        <w:rPr>
          <w:rFonts w:ascii="Aptos" w:eastAsia="Times New Roman" w:hAnsi="Aptos" w:cs="Arial"/>
          <w:i/>
          <w:iCs/>
        </w:rPr>
        <w:t xml:space="preserve">Basic Financial Statements - and Management’s Discussion and Analysis - for Public Colleges and Universities, </w:t>
      </w:r>
      <w:r w:rsidRPr="00866A10">
        <w:rPr>
          <w:rFonts w:ascii="Aptos" w:eastAsia="Times New Roman" w:hAnsi="Aptos" w:cs="Arial"/>
          <w:iCs/>
        </w:rPr>
        <w:t>and</w:t>
      </w:r>
      <w:r w:rsidRPr="00866A10">
        <w:rPr>
          <w:rFonts w:ascii="Aptos" w:eastAsia="Times New Roman" w:hAnsi="Aptos" w:cs="Arial"/>
          <w:i/>
          <w:iCs/>
        </w:rPr>
        <w:t xml:space="preserve"> </w:t>
      </w:r>
      <w:r w:rsidRPr="00866A10">
        <w:rPr>
          <w:rFonts w:ascii="Aptos" w:eastAsia="Times New Roman" w:hAnsi="Aptos" w:cs="Arial"/>
          <w:iCs/>
        </w:rPr>
        <w:t>GASB Statement No. 84,</w:t>
      </w:r>
      <w:r w:rsidRPr="00866A10">
        <w:rPr>
          <w:rFonts w:ascii="Aptos" w:eastAsia="Times New Roman" w:hAnsi="Aptos" w:cs="Arial"/>
          <w:i/>
          <w:iCs/>
        </w:rPr>
        <w:t xml:space="preserve"> Fiduciary Activities</w:t>
      </w:r>
      <w:r w:rsidRPr="00866A10">
        <w:rPr>
          <w:rFonts w:ascii="Aptos" w:eastAsia="Times New Roman" w:hAnsi="Aptos" w:cs="Arial"/>
          <w:iCs/>
        </w:rPr>
        <w:t>, require the presentation of both proprietary and fiduciary fund financial statements. See below for a description of each fund.</w:t>
      </w:r>
    </w:p>
    <w:p w14:paraId="4A1B1C17" w14:textId="77777777" w:rsidR="000213C9" w:rsidRPr="00866A10" w:rsidRDefault="000213C9" w:rsidP="000213C9">
      <w:pPr>
        <w:tabs>
          <w:tab w:val="left" w:pos="1560"/>
        </w:tabs>
        <w:spacing w:after="240" w:line="240" w:lineRule="auto"/>
        <w:ind w:left="360"/>
        <w:jc w:val="both"/>
        <w:rPr>
          <w:rFonts w:ascii="Aptos" w:hAnsi="Aptos" w:cs="Arial"/>
          <w:b/>
        </w:rPr>
      </w:pPr>
      <w:r w:rsidRPr="00866A10">
        <w:rPr>
          <w:rFonts w:ascii="Aptos" w:hAnsi="Aptos" w:cs="Arial"/>
          <w:b/>
        </w:rPr>
        <w:t xml:space="preserve">Proprietary Fund </w:t>
      </w:r>
      <w:r w:rsidRPr="00866A10">
        <w:rPr>
          <w:rFonts w:ascii="Aptos" w:hAnsi="Aptos" w:cs="Arial"/>
        </w:rPr>
        <w:t>- This fund accounts for the University’s primary activities and is presented in a single column on the accompanying proprietary fund financial statements.</w:t>
      </w:r>
    </w:p>
    <w:p w14:paraId="0D1178A6" w14:textId="5E07BDA0" w:rsidR="000213C9" w:rsidRPr="00866A10" w:rsidRDefault="000213C9" w:rsidP="000213C9">
      <w:pPr>
        <w:spacing w:after="240" w:line="240" w:lineRule="auto"/>
        <w:ind w:left="360"/>
        <w:jc w:val="both"/>
        <w:rPr>
          <w:rFonts w:ascii="Aptos" w:hAnsi="Aptos" w:cs="Arial"/>
        </w:rPr>
      </w:pPr>
      <w:r w:rsidRPr="00866A10">
        <w:rPr>
          <w:rFonts w:ascii="Aptos" w:hAnsi="Aptos" w:cs="Arial"/>
          <w:b/>
        </w:rPr>
        <w:t>Fiduciary Fund</w:t>
      </w:r>
      <w:r w:rsidRPr="00866A10">
        <w:rPr>
          <w:rFonts w:ascii="Aptos" w:hAnsi="Aptos" w:cs="Arial"/>
          <w:b/>
          <w:color w:val="0000FF"/>
        </w:rPr>
        <w:t>(s)</w:t>
      </w:r>
      <w:r w:rsidRPr="00866A10">
        <w:rPr>
          <w:rFonts w:ascii="Aptos" w:hAnsi="Aptos" w:cs="Arial"/>
        </w:rPr>
        <w:t xml:space="preserve"> - This fund accounts for </w:t>
      </w:r>
      <w:proofErr w:type="gramStart"/>
      <w:r w:rsidRPr="00866A10">
        <w:rPr>
          <w:rFonts w:ascii="Aptos" w:hAnsi="Aptos" w:cs="Arial"/>
        </w:rPr>
        <w:t>all of</w:t>
      </w:r>
      <w:proofErr w:type="gramEnd"/>
      <w:r w:rsidRPr="00866A10">
        <w:rPr>
          <w:rFonts w:ascii="Aptos" w:hAnsi="Aptos" w:cs="Arial"/>
        </w:rPr>
        <w:t xml:space="preserve"> the University’s fiduciary activities, which are considered custodial funds.</w:t>
      </w:r>
      <w:r w:rsidR="00D14006" w:rsidRPr="00866A10">
        <w:rPr>
          <w:rFonts w:ascii="Aptos" w:hAnsi="Aptos" w:cs="Arial"/>
        </w:rPr>
        <w:t xml:space="preserve"> These resources are held by the University in a purely custodial capacity on behalf of individuals, affiliated organizations, and other external parties. Custodial funds include the external portion of an investment pool sponsored by the [</w:t>
      </w:r>
      <w:r w:rsidR="00D14006" w:rsidRPr="00866A10">
        <w:rPr>
          <w:rFonts w:ascii="Aptos" w:hAnsi="Aptos" w:cs="Arial"/>
          <w:b/>
          <w:color w:val="0000FF"/>
        </w:rPr>
        <w:t>sponsor</w:t>
      </w:r>
      <w:r w:rsidR="00D14006" w:rsidRPr="00866A10">
        <w:rPr>
          <w:rFonts w:ascii="Aptos" w:hAnsi="Aptos" w:cs="Arial"/>
        </w:rPr>
        <w:t>], as well as resources held on behalf of [</w:t>
      </w:r>
      <w:r w:rsidR="00D14006" w:rsidRPr="00866A10">
        <w:rPr>
          <w:rFonts w:ascii="Aptos" w:hAnsi="Aptos" w:cs="Arial"/>
          <w:b/>
          <w:color w:val="0000FF"/>
        </w:rPr>
        <w:t>other parties</w:t>
      </w:r>
      <w:r w:rsidR="00D14006" w:rsidRPr="00866A10">
        <w:rPr>
          <w:rFonts w:ascii="Aptos" w:hAnsi="Aptos" w:cs="Arial"/>
        </w:rPr>
        <w:t>] for [</w:t>
      </w:r>
      <w:r w:rsidR="00D14006" w:rsidRPr="00866A10">
        <w:rPr>
          <w:rFonts w:ascii="Aptos" w:hAnsi="Aptos" w:cs="Arial"/>
          <w:b/>
          <w:color w:val="0000FF"/>
        </w:rPr>
        <w:t>insert nature of fiduciary activity</w:t>
      </w:r>
      <w:r w:rsidR="00D14006" w:rsidRPr="00866A10">
        <w:rPr>
          <w:rFonts w:ascii="Aptos" w:hAnsi="Aptos" w:cs="Arial"/>
        </w:rPr>
        <w:t xml:space="preserve">]. </w:t>
      </w:r>
      <w:r w:rsidR="00D14006" w:rsidRPr="00866A10">
        <w:rPr>
          <w:rFonts w:ascii="Aptos" w:hAnsi="Aptos" w:cs="Arial"/>
          <w:b/>
          <w:i/>
          <w:color w:val="0000FF"/>
        </w:rPr>
        <w:t>[Modify as necessary to disclose the specific nature of report fiduciary fund types]</w:t>
      </w:r>
    </w:p>
    <w:p w14:paraId="724E270F" w14:textId="77777777" w:rsidR="000213C9" w:rsidRPr="00866A10" w:rsidRDefault="000213C9" w:rsidP="000213C9">
      <w:pPr>
        <w:tabs>
          <w:tab w:val="left" w:pos="720"/>
          <w:tab w:val="left" w:pos="1560"/>
        </w:tabs>
        <w:spacing w:after="240" w:line="240" w:lineRule="auto"/>
        <w:ind w:left="360"/>
        <w:jc w:val="center"/>
        <w:rPr>
          <w:rFonts w:ascii="Aptos" w:hAnsi="Aptos" w:cs="Arial"/>
          <w:b/>
          <w:i/>
          <w:color w:val="0000FF"/>
        </w:rPr>
      </w:pPr>
      <w:r w:rsidRPr="00866A10">
        <w:rPr>
          <w:rFonts w:ascii="Aptos" w:hAnsi="Aptos" w:cs="Arial"/>
          <w:b/>
          <w:i/>
          <w:color w:val="0000FF"/>
        </w:rPr>
        <w:t>OR</w:t>
      </w:r>
    </w:p>
    <w:p w14:paraId="3B3D517A" w14:textId="77777777" w:rsidR="000213C9" w:rsidRPr="00866A10" w:rsidRDefault="000213C9" w:rsidP="000213C9">
      <w:pPr>
        <w:tabs>
          <w:tab w:val="left" w:pos="720"/>
          <w:tab w:val="left" w:pos="1560"/>
        </w:tabs>
        <w:spacing w:after="240" w:line="240" w:lineRule="auto"/>
        <w:ind w:left="360"/>
        <w:jc w:val="center"/>
        <w:rPr>
          <w:rFonts w:ascii="Aptos" w:hAnsi="Aptos" w:cs="Arial"/>
          <w:b/>
          <w:i/>
          <w:color w:val="0000FF"/>
        </w:rPr>
      </w:pPr>
      <w:r w:rsidRPr="00866A10">
        <w:rPr>
          <w:rFonts w:ascii="Aptos" w:hAnsi="Aptos" w:cs="Arial"/>
          <w:b/>
          <w:i/>
          <w:color w:val="0000FF"/>
        </w:rPr>
        <w:t xml:space="preserve"> [If the University is not reporting Fiduciary Activity use this option.] </w:t>
      </w:r>
    </w:p>
    <w:p w14:paraId="3A6B85DE" w14:textId="77777777" w:rsidR="000213C9" w:rsidRPr="00866A10" w:rsidRDefault="000213C9" w:rsidP="000213C9">
      <w:pPr>
        <w:spacing w:after="240" w:line="240" w:lineRule="auto"/>
        <w:ind w:left="360" w:hanging="385"/>
        <w:jc w:val="both"/>
        <w:rPr>
          <w:rFonts w:ascii="Aptos" w:hAnsi="Aptos" w:cs="Arial"/>
        </w:rPr>
      </w:pPr>
      <w:r w:rsidRPr="00866A10">
        <w:rPr>
          <w:rFonts w:ascii="Aptos" w:hAnsi="Aptos" w:cs="Arial"/>
          <w:b/>
          <w:bCs/>
        </w:rPr>
        <w:t>B.</w:t>
      </w:r>
      <w:r w:rsidRPr="00866A10">
        <w:rPr>
          <w:rFonts w:ascii="Aptos" w:hAnsi="Aptos" w:cs="Arial"/>
          <w:b/>
          <w:bCs/>
        </w:rPr>
        <w:tab/>
        <w:t xml:space="preserve">Basis of Presentation </w:t>
      </w:r>
      <w:r w:rsidRPr="00866A10">
        <w:rPr>
          <w:rFonts w:ascii="Aptos" w:hAnsi="Aptos" w:cs="Arial"/>
          <w:bCs/>
        </w:rPr>
        <w:t>-</w:t>
      </w:r>
      <w:r w:rsidRPr="00866A10">
        <w:rPr>
          <w:rFonts w:ascii="Aptos" w:hAnsi="Aptos" w:cs="Arial"/>
          <w:b/>
          <w:bCs/>
        </w:rPr>
        <w:t xml:space="preserve"> </w:t>
      </w:r>
      <w:r w:rsidRPr="00866A10">
        <w:rPr>
          <w:rFonts w:ascii="Aptos" w:hAnsi="Aptos" w:cs="Arial"/>
        </w:rPr>
        <w:t xml:space="preserve">The accompanying financial statements are presented in accordance with accounting principles generally accepted in the United States of America as prescribed by the Governmental Accounting Standards Board (GASB). Pursuant to the provisions of GASB Statement No. 34, </w:t>
      </w:r>
      <w:r w:rsidRPr="00866A10">
        <w:rPr>
          <w:rFonts w:ascii="Aptos" w:hAnsi="Aptos" w:cs="Arial"/>
          <w:i/>
        </w:rPr>
        <w:t>Basic Financial Statements - and Management’s Discussion and Analysis - for State and Local Governments</w:t>
      </w:r>
      <w:r w:rsidRPr="00866A10">
        <w:rPr>
          <w:rFonts w:ascii="Aptos" w:hAnsi="Aptos" w:cs="Arial"/>
        </w:rPr>
        <w:t xml:space="preserve">, as amended by GASB Statement No. 35, </w:t>
      </w:r>
      <w:r w:rsidRPr="00866A10">
        <w:rPr>
          <w:rFonts w:ascii="Aptos" w:hAnsi="Aptos" w:cs="Arial"/>
          <w:i/>
        </w:rPr>
        <w:t>Basic Financial Statements - and Management’s Discussion and Analysis - for Public Colleges and Universities,</w:t>
      </w:r>
      <w:r w:rsidRPr="00866A10">
        <w:rPr>
          <w:rFonts w:ascii="Aptos" w:hAnsi="Aptos" w:cs="Arial"/>
        </w:rPr>
        <w:t xml:space="preserve"> and GASB Statement No. 84, </w:t>
      </w:r>
      <w:r w:rsidRPr="00866A10">
        <w:rPr>
          <w:rFonts w:ascii="Aptos" w:hAnsi="Aptos" w:cs="Arial"/>
          <w:i/>
        </w:rPr>
        <w:t>Fiduciary Activities,</w:t>
      </w:r>
      <w:r w:rsidRPr="00866A10">
        <w:rPr>
          <w:rFonts w:ascii="Aptos" w:hAnsi="Aptos" w:cs="Arial"/>
        </w:rPr>
        <w:t xml:space="preserve"> the full scope of the University’s activities is considered to be a single business-type activity and accordingly, is reported within a single column in the basic financial statements.</w:t>
      </w:r>
    </w:p>
    <w:p w14:paraId="49FB799A"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C.</w:t>
      </w:r>
      <w:r w:rsidRPr="00866A10">
        <w:rPr>
          <w:rFonts w:ascii="Aptos" w:eastAsia="Times New Roman" w:hAnsi="Aptos" w:cs="Arial"/>
          <w:b/>
        </w:rPr>
        <w:tab/>
        <w:t xml:space="preserve">Basis of Accounting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The financial statements of the University have been prepared using the economic resource measurement focus and the accrual basis of accounting. Under the accrual basis, revenues are recognized when earned, and expenses are recorded when an obligation has been incurred, regardless of the timing of the cash flows.</w:t>
      </w:r>
    </w:p>
    <w:p w14:paraId="4F74EE9F"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Nonexchange transactions, in which the University receives (or gives) value without directly giving (or receiving) equal value in exchange, include state appropriations, certain grants, and </w:t>
      </w:r>
      <w:r w:rsidRPr="00866A10">
        <w:rPr>
          <w:rFonts w:ascii="Aptos" w:eastAsia="Times New Roman" w:hAnsi="Aptos" w:cs="Arial"/>
        </w:rPr>
        <w:lastRenderedPageBreak/>
        <w:t>donations. Revenues are recognized, net of estimated uncollectible amounts, as soon as all eligibility requirements imposed by the provider have been met, if probable of collection.</w:t>
      </w:r>
    </w:p>
    <w:p w14:paraId="53F33642" w14:textId="77777777" w:rsidR="000213C9" w:rsidRPr="00866A10" w:rsidRDefault="000213C9" w:rsidP="000213C9">
      <w:pPr>
        <w:spacing w:after="240" w:line="240" w:lineRule="auto"/>
        <w:ind w:left="360" w:hanging="360"/>
        <w:jc w:val="both"/>
        <w:rPr>
          <w:rFonts w:ascii="Aptos" w:eastAsia="Times New Roman" w:hAnsi="Aptos" w:cs="Arial"/>
          <w:b/>
          <w:i/>
        </w:rPr>
      </w:pPr>
      <w:r w:rsidRPr="00866A10">
        <w:rPr>
          <w:rFonts w:ascii="Aptos" w:eastAsia="Times New Roman" w:hAnsi="Aptos" w:cs="Arial"/>
          <w:b/>
        </w:rPr>
        <w:t>D.</w:t>
      </w:r>
      <w:r w:rsidRPr="00866A10">
        <w:rPr>
          <w:rFonts w:ascii="Aptos" w:eastAsia="Times New Roman" w:hAnsi="Aptos" w:cs="Arial"/>
          <w:b/>
        </w:rPr>
        <w:tab/>
        <w:t xml:space="preserve">Cash and Cash Equivalents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Cs/>
          <w:iCs/>
        </w:rPr>
        <w:t xml:space="preserve">This classification includes </w:t>
      </w:r>
      <w:r w:rsidRPr="00866A10">
        <w:rPr>
          <w:rFonts w:ascii="Aptos" w:eastAsia="Times New Roman" w:hAnsi="Aptos" w:cs="Arial"/>
        </w:rPr>
        <w:t xml:space="preserve">undeposited receipts, petty cash, cash on deposit with private bank accounts, cash on deposit with fiscal agents, and deposits held by the State Treasurer in the Short-Term Investment Fund (STIF). The STIF maintained by the State Treasurer has the general characteristics of a demand deposit account in that participants may deposit and withdraw cash at any time without prior notice or penalty. </w:t>
      </w:r>
      <w:r w:rsidRPr="00866A10">
        <w:rPr>
          <w:rFonts w:ascii="Aptos" w:eastAsia="Times New Roman" w:hAnsi="Aptos" w:cs="Arial"/>
          <w:b/>
          <w:i/>
          <w:color w:val="0000FF"/>
        </w:rPr>
        <w:t>[Modify as deemed necessary for other cash equivalents]</w:t>
      </w:r>
    </w:p>
    <w:p w14:paraId="34755C6B"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E.</w:t>
      </w:r>
      <w:r w:rsidRPr="00866A10">
        <w:rPr>
          <w:rFonts w:ascii="Aptos" w:eastAsia="Times New Roman" w:hAnsi="Aptos" w:cs="Arial"/>
          <w:b/>
        </w:rPr>
        <w:tab/>
        <w:t xml:space="preserve">Investments </w:t>
      </w:r>
      <w:r w:rsidRPr="00866A10">
        <w:rPr>
          <w:rFonts w:ascii="Aptos" w:eastAsia="Times New Roman" w:hAnsi="Aptos" w:cs="Arial"/>
        </w:rPr>
        <w:t xml:space="preserve">- To the extent available, investments are recorded at fair value based on quoted market prices in active markets on a trade-date basis. Additional information regarding the fair value measurement of investments is disclosed in Note 3. Because of the inherent uncertainty in the use of estimates, values that are based on estimates may differ from the values that would have been used had a ready market existed for the investments. The net change in the value of investments is recognized as a component of investment income. </w:t>
      </w:r>
      <w:r w:rsidRPr="00866A10">
        <w:rPr>
          <w:rFonts w:ascii="Aptos" w:eastAsia="Times New Roman" w:hAnsi="Aptos" w:cs="Arial"/>
          <w:b/>
          <w:i/>
          <w:color w:val="0000FF"/>
        </w:rPr>
        <w:t>[Modify as deemed necessary.]</w:t>
      </w:r>
    </w:p>
    <w:p w14:paraId="15673191"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rPr>
        <w:t xml:space="preserve">[Certificates of deposit, investment agreements, bank investment contracts, and other asset holdings] are reported at cost, if purchased, or at fair value or appraised value at date of gift, if donated. </w:t>
      </w:r>
      <w:r w:rsidRPr="00866A10">
        <w:rPr>
          <w:rFonts w:ascii="Aptos" w:eastAsia="Times New Roman" w:hAnsi="Aptos" w:cs="Arial"/>
          <w:b/>
          <w:i/>
          <w:color w:val="0000FF"/>
        </w:rPr>
        <w:t xml:space="preserve">[Modify as deemed necessary.] [This paragraph should include </w:t>
      </w:r>
      <w:proofErr w:type="gramStart"/>
      <w:r w:rsidRPr="00866A10">
        <w:rPr>
          <w:rFonts w:ascii="Aptos" w:eastAsia="Times New Roman" w:hAnsi="Aptos" w:cs="Arial"/>
          <w:b/>
          <w:i/>
          <w:color w:val="0000FF"/>
        </w:rPr>
        <w:t>all of</w:t>
      </w:r>
      <w:proofErr w:type="gramEnd"/>
      <w:r w:rsidRPr="00866A10">
        <w:rPr>
          <w:rFonts w:ascii="Aptos" w:eastAsia="Times New Roman" w:hAnsi="Aptos" w:cs="Arial"/>
          <w:b/>
          <w:i/>
          <w:color w:val="0000FF"/>
        </w:rPr>
        <w:t xml:space="preserve"> the University’s investments that are not measured at fair value (i.e. investments not disclosed in Note 3.) </w:t>
      </w:r>
      <w:bookmarkStart w:id="44" w:name="_Hlk40272192"/>
      <w:r w:rsidRPr="00866A10">
        <w:rPr>
          <w:rFonts w:ascii="Aptos" w:eastAsia="Times New Roman" w:hAnsi="Aptos" w:cs="Arial"/>
          <w:b/>
          <w:i/>
          <w:color w:val="0000FF"/>
        </w:rPr>
        <w:t>See GASB Codification Section I50.121-123 for exceptions to fair value reporting.</w:t>
      </w:r>
      <w:bookmarkEnd w:id="44"/>
      <w:r w:rsidRPr="00866A10">
        <w:rPr>
          <w:rFonts w:ascii="Aptos" w:eastAsia="Times New Roman" w:hAnsi="Aptos" w:cs="Arial"/>
          <w:b/>
          <w:i/>
          <w:color w:val="0000FF"/>
        </w:rPr>
        <w:t>]</w:t>
      </w:r>
    </w:p>
    <w:p w14:paraId="32E54019"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Endowment investments include the principal amount of gifts and bequests that, according to donor restrictions, must be held in perpetuity or for a specified </w:t>
      </w:r>
      <w:proofErr w:type="gramStart"/>
      <w:r w:rsidRPr="00866A10">
        <w:rPr>
          <w:rFonts w:ascii="Aptos" w:eastAsia="Times New Roman" w:hAnsi="Aptos" w:cs="Arial"/>
        </w:rPr>
        <w:t>period of time</w:t>
      </w:r>
      <w:proofErr w:type="gramEnd"/>
      <w:r w:rsidRPr="00866A10">
        <w:rPr>
          <w:rFonts w:ascii="Aptos" w:eastAsia="Times New Roman" w:hAnsi="Aptos" w:cs="Arial"/>
        </w:rPr>
        <w:t xml:space="preserve">, along with any accumulated investment earnings on such amounts. Further, endowment investments also include amounts internally designated by the University for investment in an endowment capacity (i.e. quasi-endowments), along with accumulated investment earnings on such amounts. Land and other real estate held as investments by endowments are reported at fair value, consistent with how investments are generally reported. </w:t>
      </w:r>
      <w:r w:rsidRPr="00866A10">
        <w:rPr>
          <w:rFonts w:ascii="Aptos" w:eastAsia="Times New Roman" w:hAnsi="Aptos" w:cs="Arial"/>
          <w:b/>
          <w:i/>
          <w:color w:val="0000FF"/>
        </w:rPr>
        <w:t>[Modify as deemed necessary.]</w:t>
      </w:r>
    </w:p>
    <w:p w14:paraId="1FD8D04E"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F.</w:t>
      </w:r>
      <w:r w:rsidRPr="00866A10">
        <w:rPr>
          <w:rFonts w:ascii="Aptos" w:eastAsia="Times New Roman" w:hAnsi="Aptos" w:cs="Arial"/>
          <w:b/>
        </w:rPr>
        <w:tab/>
        <w:t xml:space="preserve">Receivables </w:t>
      </w:r>
      <w:r w:rsidRPr="00866A10">
        <w:rPr>
          <w:rFonts w:ascii="Aptos" w:eastAsia="Times New Roman" w:hAnsi="Aptos" w:cs="Arial"/>
        </w:rPr>
        <w:t>- Receivables consist of tuition and fees charged to students and charges for auxiliary enterprises’ sales and services. Receivables also include amounts due from the federal government, state and local governments, private sources in connection with reimbursement of allowable expenditures made pursuant to contracts and grants, and pledges that are verifiable, measurable, and expected to be collected and available for expenditures for which the resource provider’s conditions have been satisfied. Receivables are recorded net of estimated uncollectible amounts.</w:t>
      </w:r>
      <w:r w:rsidRPr="00866A10">
        <w:rPr>
          <w:rFonts w:ascii="Aptos" w:eastAsia="Times New Roman" w:hAnsi="Aptos" w:cs="Arial"/>
          <w:b/>
          <w:i/>
        </w:rPr>
        <w:t xml:space="preserve"> </w:t>
      </w:r>
      <w:r w:rsidRPr="00866A10">
        <w:rPr>
          <w:rFonts w:ascii="Aptos" w:eastAsia="Times New Roman" w:hAnsi="Aptos" w:cs="Arial"/>
          <w:b/>
          <w:i/>
          <w:color w:val="0000FF"/>
        </w:rPr>
        <w:t>[Modify as deemed necessary.]</w:t>
      </w:r>
    </w:p>
    <w:p w14:paraId="5BBC1647" w14:textId="77777777" w:rsidR="000213C9" w:rsidRPr="00866A10" w:rsidRDefault="000213C9" w:rsidP="000213C9">
      <w:pPr>
        <w:spacing w:after="240" w:line="240" w:lineRule="auto"/>
        <w:ind w:left="360" w:hanging="360"/>
        <w:jc w:val="both"/>
        <w:rPr>
          <w:rFonts w:ascii="Aptos" w:eastAsia="Times New Roman" w:hAnsi="Aptos" w:cs="Arial"/>
          <w:b/>
          <w:i/>
          <w:color w:val="0000FF"/>
        </w:rPr>
      </w:pPr>
      <w:r w:rsidRPr="00866A10">
        <w:rPr>
          <w:rFonts w:ascii="Aptos" w:eastAsia="Times New Roman" w:hAnsi="Aptos" w:cs="Arial"/>
          <w:b/>
        </w:rPr>
        <w:t>G.</w:t>
      </w:r>
      <w:r w:rsidRPr="00866A10">
        <w:rPr>
          <w:rFonts w:ascii="Aptos" w:eastAsia="Times New Roman" w:hAnsi="Aptos" w:cs="Arial"/>
          <w:b/>
        </w:rPr>
        <w:tab/>
        <w:t xml:space="preserve">Inventories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Inventories, consisting of expendable supplies, are valued at cost using either the first-in, first-out, last invoice cost, or average cost method. Merchandise for resale is valued at the lower of cost or market using the retail inventory method. </w:t>
      </w:r>
      <w:r w:rsidRPr="00866A10">
        <w:rPr>
          <w:rFonts w:ascii="Aptos" w:eastAsia="Times New Roman" w:hAnsi="Aptos" w:cs="Arial"/>
          <w:b/>
          <w:i/>
          <w:color w:val="0000FF"/>
        </w:rPr>
        <w:t>[Modify as deemed necessary.]</w:t>
      </w:r>
    </w:p>
    <w:p w14:paraId="59AF88BE" w14:textId="554F0FB4"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H.</w:t>
      </w:r>
      <w:r w:rsidRPr="00866A10">
        <w:rPr>
          <w:rFonts w:ascii="Aptos" w:eastAsia="Times New Roman" w:hAnsi="Aptos" w:cs="Arial"/>
          <w:b/>
        </w:rPr>
        <w:tab/>
        <w:t xml:space="preserve">Capital Assets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Capital assets are stated at cost at date of acquisition or acquisition value at date of donation in the case of gifts. Donated capital assets acquired prior to </w:t>
      </w:r>
      <w:r w:rsidR="00D14006" w:rsidRPr="00866A10">
        <w:rPr>
          <w:rFonts w:ascii="Aptos" w:eastAsia="Times New Roman" w:hAnsi="Aptos" w:cs="Arial"/>
        </w:rPr>
        <w:br/>
      </w:r>
      <w:r w:rsidRPr="00866A10">
        <w:rPr>
          <w:rFonts w:ascii="Aptos" w:eastAsia="Times New Roman" w:hAnsi="Aptos" w:cs="Arial"/>
        </w:rPr>
        <w:lastRenderedPageBreak/>
        <w:t xml:space="preserve">July 1, </w:t>
      </w:r>
      <w:proofErr w:type="gramStart"/>
      <w:r w:rsidRPr="00866A10">
        <w:rPr>
          <w:rFonts w:ascii="Aptos" w:eastAsia="Times New Roman" w:hAnsi="Aptos" w:cs="Arial"/>
        </w:rPr>
        <w:t>2015</w:t>
      </w:r>
      <w:proofErr w:type="gramEnd"/>
      <w:r w:rsidRPr="00866A10">
        <w:rPr>
          <w:rFonts w:ascii="Aptos" w:eastAsia="Times New Roman" w:hAnsi="Aptos" w:cs="Arial"/>
        </w:rPr>
        <w:t xml:space="preserve"> are stated at fair value as of the date of donation. The value of assets constructed includes all material direct and indirect construction costs. </w:t>
      </w:r>
    </w:p>
    <w:p w14:paraId="3E1DD0E4" w14:textId="10108271"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The University capitalizes assets that have a value or cost of $5,000 or greater at the date of acquisition and an estimated useful life of more than one year except for internally generated computer software which is capitalized when the value or cost is $1,000,000 or greater and other intangible assets which are capitalized when the value or cost is $100,000 or greater.</w:t>
      </w:r>
      <w:r w:rsidR="009A4CD4" w:rsidRPr="00866A10">
        <w:rPr>
          <w:rFonts w:ascii="Aptos" w:eastAsia="Times New Roman" w:hAnsi="Aptos" w:cs="Arial"/>
        </w:rPr>
        <w:t xml:space="preserve"> In addition, grouped acquisitions of machinery and equipment that have an estimated useful life of more than one year but are individually below the $5,000 threshold are capitalized</w:t>
      </w:r>
      <w:r w:rsidR="00264401">
        <w:rPr>
          <w:rFonts w:ascii="Aptos" w:eastAsia="Times New Roman" w:hAnsi="Aptos" w:cs="Arial"/>
        </w:rPr>
        <w:t xml:space="preserve"> </w:t>
      </w:r>
      <w:r w:rsidR="00264401" w:rsidRPr="00264401">
        <w:rPr>
          <w:rFonts w:ascii="Aptos" w:eastAsia="Times New Roman" w:hAnsi="Aptos" w:cs="Arial"/>
          <w:b/>
          <w:bCs/>
          <w:color w:val="0000FF"/>
        </w:rPr>
        <w:t>[when considered significant or when the group purchase exceeds $_______]</w:t>
      </w:r>
      <w:r w:rsidR="009E3191">
        <w:rPr>
          <w:rFonts w:ascii="Aptos" w:eastAsia="Times New Roman" w:hAnsi="Aptos" w:cs="Arial"/>
          <w:b/>
          <w:bCs/>
          <w:color w:val="0000FF"/>
        </w:rPr>
        <w:t xml:space="preserve">. </w:t>
      </w:r>
      <w:r w:rsidR="000A1401" w:rsidRPr="00866A10">
        <w:rPr>
          <w:rFonts w:ascii="Aptos" w:eastAsia="Times New Roman" w:hAnsi="Aptos" w:cs="Arial"/>
          <w:b/>
          <w:bCs/>
          <w:color w:val="0000FF"/>
        </w:rPr>
        <w:t>[</w:t>
      </w:r>
      <w:r w:rsidR="00264401">
        <w:rPr>
          <w:rFonts w:ascii="Aptos" w:eastAsia="Times New Roman" w:hAnsi="Aptos" w:cs="Arial"/>
          <w:b/>
          <w:bCs/>
          <w:color w:val="0000FF"/>
        </w:rPr>
        <w:t>U</w:t>
      </w:r>
      <w:r w:rsidR="000A1401" w:rsidRPr="00866A10">
        <w:rPr>
          <w:rFonts w:ascii="Aptos" w:eastAsia="Times New Roman" w:hAnsi="Aptos" w:cs="Arial"/>
          <w:b/>
          <w:bCs/>
          <w:color w:val="0000FF"/>
        </w:rPr>
        <w:t>pdate to disclose the university’s capitalization policy for grouped assets]</w:t>
      </w:r>
      <w:r w:rsidR="009A4CD4" w:rsidRPr="00866A10">
        <w:rPr>
          <w:rFonts w:ascii="Aptos" w:eastAsia="Times New Roman" w:hAnsi="Aptos" w:cs="Arial"/>
          <w:color w:val="000000"/>
        </w:rPr>
        <w:t>.</w:t>
      </w:r>
      <w:r w:rsidRPr="00866A10">
        <w:rPr>
          <w:rFonts w:ascii="Aptos" w:eastAsia="Times New Roman" w:hAnsi="Aptos" w:cs="Arial"/>
        </w:rPr>
        <w:t xml:space="preserve"> </w:t>
      </w:r>
      <w:bookmarkStart w:id="45" w:name="_Hlk40272244"/>
      <w:r w:rsidRPr="00866A10">
        <w:rPr>
          <w:rFonts w:ascii="Aptos" w:eastAsia="Times New Roman" w:hAnsi="Aptos" w:cs="Arial"/>
          <w:b/>
          <w:i/>
          <w:color w:val="0000FF"/>
        </w:rPr>
        <w:t>[Note to preparer: Adjust to the University’s specific capitalization policy.]</w:t>
      </w:r>
      <w:bookmarkEnd w:id="45"/>
    </w:p>
    <w:p w14:paraId="18E39BF0"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Depreciation and amortization </w:t>
      </w:r>
      <w:r w:rsidRPr="00866A10">
        <w:rPr>
          <w:rFonts w:ascii="Aptos" w:eastAsia="Times New Roman" w:hAnsi="Aptos" w:cs="Arial"/>
          <w:b/>
          <w:i/>
          <w:color w:val="0000FF"/>
        </w:rPr>
        <w:t>[Note: Remove ‘and amortization’ if it is not applicable to your entity]</w:t>
      </w:r>
      <w:r w:rsidRPr="00866A10">
        <w:rPr>
          <w:rFonts w:ascii="Aptos" w:eastAsia="Times New Roman" w:hAnsi="Aptos" w:cs="Arial"/>
        </w:rPr>
        <w:t xml:space="preserve"> </w:t>
      </w:r>
      <w:r w:rsidRPr="00866A10">
        <w:rPr>
          <w:rFonts w:ascii="Aptos" w:eastAsia="Times New Roman" w:hAnsi="Aptos" w:cs="Arial"/>
          <w:b/>
          <w:bCs/>
          <w:color w:val="0000FF"/>
        </w:rPr>
        <w:t>is/are</w:t>
      </w:r>
      <w:r w:rsidRPr="00866A10">
        <w:rPr>
          <w:rFonts w:ascii="Aptos" w:eastAsia="Times New Roman" w:hAnsi="Aptos" w:cs="Arial"/>
        </w:rPr>
        <w:t xml:space="preserve"> computed using the straight-line </w:t>
      </w:r>
      <w:r w:rsidRPr="00866A10">
        <w:rPr>
          <w:rFonts w:ascii="Aptos" w:eastAsia="Times New Roman" w:hAnsi="Aptos" w:cs="Arial"/>
          <w:b/>
          <w:bCs/>
          <w:color w:val="0000FF"/>
        </w:rPr>
        <w:t>and/or</w:t>
      </w:r>
      <w:r w:rsidRPr="00866A10">
        <w:rPr>
          <w:rFonts w:ascii="Aptos" w:eastAsia="Times New Roman" w:hAnsi="Aptos" w:cs="Arial"/>
        </w:rPr>
        <w:t xml:space="preserve"> units of output method over the estimated useful lives of the assets in the following manner:</w:t>
      </w:r>
    </w:p>
    <w:bookmarkStart w:id="46" w:name="_1558506007"/>
    <w:bookmarkStart w:id="47" w:name="_1586604925"/>
    <w:bookmarkStart w:id="48" w:name="_1558525786"/>
    <w:bookmarkStart w:id="49" w:name="_1558526216"/>
    <w:bookmarkEnd w:id="46"/>
    <w:bookmarkEnd w:id="47"/>
    <w:bookmarkEnd w:id="48"/>
    <w:bookmarkEnd w:id="49"/>
    <w:bookmarkStart w:id="50" w:name="_MON_1810115968"/>
    <w:bookmarkEnd w:id="50"/>
    <w:p w14:paraId="6EE2093F" w14:textId="317F66D9" w:rsidR="000213C9" w:rsidRPr="00866A10" w:rsidRDefault="00240BAF" w:rsidP="000213C9">
      <w:pPr>
        <w:spacing w:after="240" w:line="240" w:lineRule="auto"/>
        <w:ind w:left="360"/>
        <w:jc w:val="center"/>
        <w:rPr>
          <w:rFonts w:ascii="Aptos" w:eastAsia="Times New Roman" w:hAnsi="Aptos" w:cs="Arial"/>
          <w:b/>
          <w:bCs/>
          <w:i/>
          <w:iCs/>
          <w:color w:val="0000FF"/>
        </w:rPr>
      </w:pPr>
      <w:r>
        <w:rPr>
          <w:rFonts w:ascii="Aptos" w:eastAsia="Times New Roman" w:hAnsi="Aptos" w:cs="Arial"/>
          <w:b/>
          <w:bCs/>
          <w:i/>
          <w:iCs/>
          <w:color w:val="0000FF"/>
        </w:rPr>
        <w:object w:dxaOrig="5695" w:dyaOrig="1894" w14:anchorId="3719510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85.25pt;height:94.35pt" o:ole="">
            <v:imagedata r:id="rId21" o:title=""/>
          </v:shape>
          <o:OLEObject Type="Embed" ProgID="Excel.Sheet.12" ShapeID="_x0000_i1025" DrawAspect="Content" ObjectID="_1811661346" r:id="rId22"/>
        </w:object>
      </w:r>
    </w:p>
    <w:p w14:paraId="7089A587" w14:textId="067E1A64" w:rsidR="000213C9" w:rsidRPr="00866A10" w:rsidRDefault="000213C9" w:rsidP="000213C9">
      <w:pPr>
        <w:spacing w:after="240"/>
        <w:ind w:left="360"/>
        <w:jc w:val="center"/>
        <w:rPr>
          <w:rFonts w:ascii="Aptos" w:hAnsi="Aptos" w:cs="Arial"/>
          <w:b/>
          <w:bCs/>
          <w:i/>
          <w:iCs/>
          <w:color w:val="0000FF"/>
        </w:rPr>
      </w:pPr>
      <w:bookmarkStart w:id="51" w:name="_Hlk40272405"/>
      <w:r w:rsidRPr="00866A10">
        <w:rPr>
          <w:rFonts w:ascii="Aptos" w:hAnsi="Aptos" w:cs="Arial"/>
          <w:b/>
          <w:bCs/>
          <w:i/>
          <w:iCs/>
          <w:color w:val="0000FF"/>
        </w:rPr>
        <w:t>[Modify as necessary.]</w:t>
      </w:r>
    </w:p>
    <w:bookmarkEnd w:id="51"/>
    <w:p w14:paraId="6BA01EC1"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rPr>
        <w:t xml:space="preserve">The University does not capitalize the </w:t>
      </w:r>
      <w:r w:rsidRPr="00866A10">
        <w:rPr>
          <w:rFonts w:ascii="Aptos" w:eastAsia="Times New Roman" w:hAnsi="Aptos" w:cs="Arial"/>
          <w:b/>
          <w:bCs/>
          <w:iCs/>
          <w:color w:val="0000FF"/>
        </w:rPr>
        <w:t>[fill in the title]</w:t>
      </w:r>
      <w:r w:rsidRPr="00866A10">
        <w:rPr>
          <w:rFonts w:ascii="Aptos" w:eastAsia="Times New Roman" w:hAnsi="Aptos" w:cs="Arial"/>
          <w:b/>
          <w:bCs/>
          <w:i/>
          <w:iCs/>
        </w:rPr>
        <w:t xml:space="preserve"> </w:t>
      </w:r>
      <w:r w:rsidRPr="00866A10">
        <w:rPr>
          <w:rFonts w:ascii="Aptos" w:eastAsia="Times New Roman" w:hAnsi="Aptos" w:cs="Arial"/>
        </w:rPr>
        <w:t>collection</w:t>
      </w:r>
      <w:r w:rsidRPr="00866A10">
        <w:rPr>
          <w:rFonts w:ascii="Aptos" w:eastAsia="Times New Roman" w:hAnsi="Aptos" w:cs="Arial"/>
          <w:bCs/>
          <w:i/>
          <w:iCs/>
        </w:rPr>
        <w:t>(s)</w:t>
      </w:r>
      <w:r w:rsidRPr="00866A10">
        <w:rPr>
          <w:rFonts w:ascii="Aptos" w:eastAsia="Times New Roman" w:hAnsi="Aptos" w:cs="Arial"/>
        </w:rPr>
        <w:t>. This/</w:t>
      </w:r>
      <w:r w:rsidRPr="00866A10">
        <w:rPr>
          <w:rFonts w:ascii="Aptos" w:eastAsia="Times New Roman" w:hAnsi="Aptos" w:cs="Arial"/>
          <w:i/>
        </w:rPr>
        <w:t>(These)</w:t>
      </w:r>
      <w:r w:rsidRPr="00866A10">
        <w:rPr>
          <w:rFonts w:ascii="Aptos" w:eastAsia="Times New Roman" w:hAnsi="Aptos" w:cs="Arial"/>
        </w:rPr>
        <w:t xml:space="preserve"> collection</w:t>
      </w:r>
      <w:r w:rsidRPr="00866A10">
        <w:rPr>
          <w:rFonts w:ascii="Aptos" w:eastAsia="Times New Roman" w:hAnsi="Aptos" w:cs="Arial"/>
          <w:i/>
        </w:rPr>
        <w:t>(s)</w:t>
      </w:r>
      <w:r w:rsidRPr="00866A10">
        <w:rPr>
          <w:rFonts w:ascii="Aptos" w:eastAsia="Times New Roman" w:hAnsi="Aptos" w:cs="Arial"/>
        </w:rPr>
        <w:t xml:space="preserve"> adhere</w:t>
      </w:r>
      <w:r w:rsidRPr="00866A10">
        <w:rPr>
          <w:rFonts w:ascii="Aptos" w:eastAsia="Times New Roman" w:hAnsi="Aptos" w:cs="Arial"/>
          <w:i/>
        </w:rPr>
        <w:t>(s)</w:t>
      </w:r>
      <w:r w:rsidRPr="00866A10">
        <w:rPr>
          <w:rFonts w:ascii="Aptos" w:eastAsia="Times New Roman" w:hAnsi="Aptos" w:cs="Arial"/>
        </w:rPr>
        <w:t xml:space="preserve"> to the University’s policy to maintain for public exhibition, education, or research; protect, keep unencumbered, care for, and preserve; and require proceeds from their sale to be used to acquire other collection items. </w:t>
      </w:r>
      <w:r w:rsidRPr="00866A10">
        <w:rPr>
          <w:rFonts w:ascii="Aptos" w:eastAsia="Times New Roman" w:hAnsi="Aptos" w:cs="Arial"/>
          <w:b/>
          <w:bCs/>
          <w:i/>
          <w:iCs/>
          <w:color w:val="0000FF"/>
        </w:rPr>
        <w:t>[Modify as necessary.]</w:t>
      </w:r>
      <w:r w:rsidRPr="00866A10">
        <w:rPr>
          <w:rFonts w:ascii="Aptos" w:eastAsia="Times New Roman" w:hAnsi="Aptos" w:cs="Arial"/>
          <w:b/>
          <w:bCs/>
          <w:i/>
          <w:iCs/>
        </w:rPr>
        <w:t xml:space="preserve"> </w:t>
      </w:r>
      <w:r w:rsidRPr="00866A10">
        <w:rPr>
          <w:rFonts w:ascii="Aptos" w:eastAsia="Times New Roman" w:hAnsi="Aptos" w:cs="Arial"/>
        </w:rPr>
        <w:t xml:space="preserve">Accounting principles generally accepted in the United States of America permit collections maintained in this manner to be charged to operations at time of purchase rather than be capitalized. </w:t>
      </w:r>
      <w:r w:rsidRPr="00866A10">
        <w:rPr>
          <w:rFonts w:ascii="Aptos" w:eastAsia="Times New Roman" w:hAnsi="Aptos" w:cs="Arial"/>
          <w:b/>
          <w:i/>
          <w:color w:val="0000FF"/>
        </w:rPr>
        <w:t>[Remove if no collections are not capitalized]</w:t>
      </w:r>
    </w:p>
    <w:p w14:paraId="01700EDB" w14:textId="62A9A98F" w:rsidR="00701BA1" w:rsidRPr="00866A10" w:rsidRDefault="00701BA1"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Right-to-use </w:t>
      </w:r>
      <w:proofErr w:type="gramStart"/>
      <w:r w:rsidRPr="00866A10">
        <w:rPr>
          <w:rFonts w:ascii="Aptos" w:eastAsia="Times New Roman" w:hAnsi="Aptos" w:cs="Arial"/>
        </w:rPr>
        <w:t>lease</w:t>
      </w:r>
      <w:r w:rsidR="000C44BB" w:rsidRPr="00866A10">
        <w:rPr>
          <w:rFonts w:ascii="Aptos" w:eastAsia="Times New Roman" w:hAnsi="Aptos" w:cs="Arial"/>
        </w:rPr>
        <w:t>d</w:t>
      </w:r>
      <w:proofErr w:type="gramEnd"/>
      <w:r w:rsidRPr="00866A10">
        <w:rPr>
          <w:rFonts w:ascii="Aptos" w:eastAsia="Times New Roman" w:hAnsi="Aptos" w:cs="Arial"/>
        </w:rPr>
        <w:t xml:space="preserve"> and subscription assets are recorded at the present value of payments expected to be made during the lease or subscription term, plus any upfront payments and ancillary charges paid to place the underlying right-to-use asset into service. Lease liabilities are capitalized as a right-to-use asset when the underlying leased asset has a cost of $_____ or greater and an estimated useful life of more than one year. Subscription liabilities are capitalized as a right-to-use asset when the underlying subscription asset has a cost of $_____ or greater and an estimated useful life of more than one year.</w:t>
      </w:r>
      <w:r w:rsidRPr="00866A10">
        <w:rPr>
          <w:rFonts w:ascii="Aptos" w:eastAsia="Times New Roman" w:hAnsi="Aptos" w:cs="Arial"/>
          <w:b/>
          <w:i/>
          <w:color w:val="0000FF"/>
        </w:rPr>
        <w:t xml:space="preserve"> [Note to preparer: Adjust to the University’s specific capitalization policy.]</w:t>
      </w:r>
    </w:p>
    <w:p w14:paraId="1A064045" w14:textId="47241401" w:rsidR="00701BA1" w:rsidRPr="00866A10" w:rsidRDefault="00701BA1" w:rsidP="000213C9">
      <w:pPr>
        <w:spacing w:after="240" w:line="240" w:lineRule="auto"/>
        <w:ind w:left="360"/>
        <w:jc w:val="both"/>
        <w:rPr>
          <w:rFonts w:ascii="Aptos" w:eastAsia="Times New Roman" w:hAnsi="Aptos" w:cs="Arial"/>
        </w:rPr>
      </w:pPr>
      <w:r w:rsidRPr="00866A10">
        <w:rPr>
          <w:rFonts w:ascii="Aptos" w:eastAsia="Times New Roman" w:hAnsi="Aptos" w:cs="Arial"/>
        </w:rPr>
        <w:t>Amortization for right-to-use lease</w:t>
      </w:r>
      <w:r w:rsidR="000C44BB" w:rsidRPr="00866A10">
        <w:rPr>
          <w:rFonts w:ascii="Aptos" w:eastAsia="Times New Roman" w:hAnsi="Aptos" w:cs="Arial"/>
        </w:rPr>
        <w:t>d</w:t>
      </w:r>
      <w:r w:rsidRPr="00866A10">
        <w:rPr>
          <w:rFonts w:ascii="Aptos" w:eastAsia="Times New Roman" w:hAnsi="Aptos" w:cs="Arial"/>
        </w:rPr>
        <w:t xml:space="preserve"> and subscription assets is computed using the straight-line method over the shorter of the lease/subscription term or the underlying asset’s estimated useful life. If a lease agreement contains a purchase option the University is reasonably certain will be exercised, the right-to-use lease</w:t>
      </w:r>
      <w:r w:rsidR="000C44BB" w:rsidRPr="00866A10">
        <w:rPr>
          <w:rFonts w:ascii="Aptos" w:eastAsia="Times New Roman" w:hAnsi="Aptos" w:cs="Arial"/>
        </w:rPr>
        <w:t>d</w:t>
      </w:r>
      <w:r w:rsidRPr="00866A10">
        <w:rPr>
          <w:rFonts w:ascii="Aptos" w:eastAsia="Times New Roman" w:hAnsi="Aptos" w:cs="Arial"/>
        </w:rPr>
        <w:t xml:space="preserve"> asset is amortized over the </w:t>
      </w:r>
      <w:r w:rsidRPr="00866A10">
        <w:rPr>
          <w:rFonts w:ascii="Aptos" w:eastAsia="Times New Roman" w:hAnsi="Aptos" w:cs="Arial"/>
        </w:rPr>
        <w:lastRenderedPageBreak/>
        <w:t xml:space="preserve">asset’s estimated useful life. </w:t>
      </w:r>
      <w:r w:rsidRPr="00866A10">
        <w:rPr>
          <w:rFonts w:ascii="Aptos" w:eastAsia="Times New Roman" w:hAnsi="Aptos" w:cs="Arial"/>
          <w:b/>
          <w:i/>
          <w:color w:val="0000FF"/>
        </w:rPr>
        <w:t>[Remove if no right-to-use lease or subscription assets reported, modify as necessary]</w:t>
      </w:r>
    </w:p>
    <w:p w14:paraId="78C8D5E9"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bCs/>
        </w:rPr>
        <w:t>I.</w:t>
      </w:r>
      <w:r w:rsidRPr="00866A10">
        <w:rPr>
          <w:rFonts w:ascii="Aptos" w:eastAsia="Times New Roman" w:hAnsi="Aptos" w:cs="Arial"/>
          <w:b/>
          <w:bCs/>
        </w:rPr>
        <w:tab/>
        <w:t xml:space="preserve">Restricted Assets </w:t>
      </w:r>
      <w:r w:rsidRPr="00866A10">
        <w:rPr>
          <w:rFonts w:ascii="Aptos" w:eastAsia="Times New Roman" w:hAnsi="Aptos" w:cs="Arial"/>
          <w:bCs/>
        </w:rPr>
        <w:t>-</w:t>
      </w:r>
      <w:r w:rsidRPr="00866A10">
        <w:rPr>
          <w:rFonts w:ascii="Aptos" w:eastAsia="Times New Roman" w:hAnsi="Aptos" w:cs="Arial"/>
          <w:b/>
          <w:bCs/>
        </w:rPr>
        <w:t xml:space="preserve"> </w:t>
      </w:r>
      <w:r w:rsidRPr="00866A10">
        <w:rPr>
          <w:rFonts w:ascii="Aptos" w:eastAsia="Times New Roman" w:hAnsi="Aptos" w:cs="Arial"/>
        </w:rPr>
        <w:t xml:space="preserve">Certain resources are reported as restricted assets because restrictions on asset use change the nature or normal understanding of the availability of the asset. Resources that are not available for current operations and are reported as restricted include resources restricted for the acquisition or construction of capital assets, resources legally segregated for the payment of principal and interest as required by debt covenants, unspent debt proceeds, and endowment and other restricted investments. </w:t>
      </w:r>
      <w:r w:rsidRPr="00866A10">
        <w:rPr>
          <w:rFonts w:ascii="Aptos" w:eastAsia="Times New Roman" w:hAnsi="Aptos" w:cs="Arial"/>
          <w:b/>
          <w:bCs/>
          <w:i/>
          <w:iCs/>
          <w:color w:val="0000FF"/>
        </w:rPr>
        <w:t>[Modify as necessary.]</w:t>
      </w:r>
    </w:p>
    <w:p w14:paraId="4BC338F7" w14:textId="77777777" w:rsidR="000213C9" w:rsidRPr="00866A10" w:rsidRDefault="000213C9" w:rsidP="000213C9">
      <w:pPr>
        <w:spacing w:after="240" w:line="240" w:lineRule="auto"/>
        <w:ind w:left="360" w:hanging="360"/>
        <w:jc w:val="both"/>
        <w:rPr>
          <w:rFonts w:ascii="Aptos" w:hAnsi="Aptos" w:cs="Arial"/>
          <w:b/>
          <w:bCs/>
          <w:i/>
          <w:iCs/>
          <w:color w:val="0000FF"/>
        </w:rPr>
      </w:pPr>
      <w:r w:rsidRPr="00866A10">
        <w:rPr>
          <w:rFonts w:ascii="Aptos" w:eastAsia="Times New Roman" w:hAnsi="Aptos" w:cs="Arial"/>
          <w:b/>
        </w:rPr>
        <w:t>J.</w:t>
      </w:r>
      <w:r w:rsidRPr="00866A10">
        <w:rPr>
          <w:rFonts w:ascii="Aptos" w:eastAsia="Times New Roman" w:hAnsi="Aptos" w:cs="Arial"/>
          <w:b/>
        </w:rPr>
        <w:tab/>
        <w:t xml:space="preserve">Accounting and Reporting of Fiduciary Activities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hAnsi="Aptos" w:cs="Arial"/>
        </w:rPr>
        <w:t xml:space="preserve">Pursuant to the provisions of GASB Statement No. 84, </w:t>
      </w:r>
      <w:r w:rsidRPr="00866A10">
        <w:rPr>
          <w:rFonts w:ascii="Aptos" w:hAnsi="Aptos" w:cs="Arial"/>
          <w:i/>
        </w:rPr>
        <w:t>Fiduciary Activities</w:t>
      </w:r>
      <w:r w:rsidRPr="00866A10">
        <w:rPr>
          <w:rFonts w:ascii="Aptos" w:hAnsi="Aptos" w:cs="Arial"/>
        </w:rPr>
        <w:t xml:space="preserve">, custodial funds that are normally expected to be received and disbursed within a 3-month period or otherwise do not meet the fiduciary activity criteria defined by GASB Statement No. 84 continue to be reported in the Statement of Net Position as funds held for others and as operating activities in the Statement of Cash Flows. </w:t>
      </w:r>
      <w:r w:rsidRPr="00866A10">
        <w:rPr>
          <w:rFonts w:ascii="Aptos" w:hAnsi="Aptos" w:cs="Arial"/>
          <w:b/>
          <w:bCs/>
          <w:i/>
          <w:iCs/>
          <w:color w:val="0000FF"/>
        </w:rPr>
        <w:t xml:space="preserve">[Delete if not applicable for your </w:t>
      </w:r>
      <w:proofErr w:type="gramStart"/>
      <w:r w:rsidRPr="00866A10">
        <w:rPr>
          <w:rFonts w:ascii="Aptos" w:hAnsi="Aptos" w:cs="Arial"/>
          <w:b/>
          <w:bCs/>
          <w:i/>
          <w:iCs/>
          <w:color w:val="0000FF"/>
        </w:rPr>
        <w:t>University</w:t>
      </w:r>
      <w:proofErr w:type="gramEnd"/>
      <w:r w:rsidRPr="00866A10">
        <w:rPr>
          <w:rFonts w:ascii="Aptos" w:hAnsi="Aptos" w:cs="Arial"/>
          <w:b/>
          <w:bCs/>
          <w:i/>
          <w:iCs/>
          <w:color w:val="0000FF"/>
        </w:rPr>
        <w:t>.]</w:t>
      </w:r>
    </w:p>
    <w:p w14:paraId="1B6D362C" w14:textId="77777777" w:rsidR="000213C9" w:rsidRPr="00866A10" w:rsidRDefault="000213C9" w:rsidP="000213C9">
      <w:pPr>
        <w:spacing w:after="240" w:line="240" w:lineRule="auto"/>
        <w:ind w:left="360"/>
        <w:jc w:val="both"/>
        <w:rPr>
          <w:rFonts w:ascii="Aptos" w:hAnsi="Aptos" w:cs="Arial"/>
        </w:rPr>
      </w:pPr>
      <w:r w:rsidRPr="00866A10">
        <w:rPr>
          <w:rFonts w:ascii="Aptos" w:hAnsi="Aptos" w:cs="Arial"/>
        </w:rPr>
        <w:t xml:space="preserve">There are no other trust or custodial funds meeting the criteria of a fiduciary activity that are required to be reported in separate fiduciary fund financial statements. </w:t>
      </w:r>
    </w:p>
    <w:p w14:paraId="47C3F2AD" w14:textId="77777777" w:rsidR="000213C9" w:rsidRPr="00866A10" w:rsidRDefault="000213C9" w:rsidP="000213C9">
      <w:pPr>
        <w:tabs>
          <w:tab w:val="left" w:pos="1560"/>
        </w:tabs>
        <w:spacing w:after="240" w:line="240" w:lineRule="auto"/>
        <w:ind w:left="360"/>
        <w:jc w:val="center"/>
        <w:rPr>
          <w:rFonts w:ascii="Aptos" w:hAnsi="Aptos" w:cs="Arial"/>
          <w:b/>
        </w:rPr>
      </w:pPr>
      <w:r w:rsidRPr="00866A10">
        <w:rPr>
          <w:rFonts w:ascii="Aptos" w:hAnsi="Aptos" w:cs="Arial"/>
          <w:b/>
          <w:bCs/>
          <w:i/>
          <w:iCs/>
          <w:color w:val="0000FF"/>
        </w:rPr>
        <w:t>OR</w:t>
      </w:r>
    </w:p>
    <w:p w14:paraId="4341B5A2" w14:textId="77777777" w:rsidR="000213C9" w:rsidRPr="00866A10" w:rsidRDefault="000213C9" w:rsidP="000213C9">
      <w:pPr>
        <w:spacing w:after="240" w:line="240" w:lineRule="auto"/>
        <w:ind w:left="360"/>
        <w:jc w:val="both"/>
        <w:rPr>
          <w:rFonts w:ascii="Aptos" w:hAnsi="Aptos" w:cs="Arial"/>
        </w:rPr>
      </w:pPr>
      <w:r w:rsidRPr="00866A10">
        <w:rPr>
          <w:rFonts w:ascii="Aptos" w:hAnsi="Aptos" w:cs="Arial"/>
        </w:rPr>
        <w:t>All trust or custodial funds meeting the criteria of a fiduciary activity are reported in separate fiduciary fund financial statements.</w:t>
      </w:r>
    </w:p>
    <w:p w14:paraId="4AE1D913" w14:textId="0E43DAAC"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K.</w:t>
      </w:r>
      <w:r w:rsidRPr="00866A10">
        <w:rPr>
          <w:rFonts w:ascii="Aptos" w:eastAsia="Times New Roman" w:hAnsi="Aptos" w:cs="Arial"/>
          <w:b/>
        </w:rPr>
        <w:tab/>
        <w:t>Noncurrent Long</w:t>
      </w:r>
      <w:r w:rsidRPr="00866A10">
        <w:rPr>
          <w:rFonts w:ascii="Aptos" w:eastAsia="Times New Roman" w:hAnsi="Aptos" w:cs="Arial"/>
        </w:rPr>
        <w:t>-</w:t>
      </w:r>
      <w:r w:rsidRPr="00866A10">
        <w:rPr>
          <w:rFonts w:ascii="Aptos" w:eastAsia="Times New Roman" w:hAnsi="Aptos" w:cs="Arial"/>
          <w:b/>
        </w:rPr>
        <w:t xml:space="preserve">Term Liabilities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Cs/>
        </w:rPr>
        <w:t xml:space="preserve">Noncurrent long-term liabilities include principal amounts of long-term debt and other long-term liabilities that will not be paid within the next fiscal year. Debt is defined as a liability that arises from a contractual obligation to pay cash (or other assets that may be used in lieu of cash) in one or more payments to settle an amount that is fixed at the date the contractual obligation is established. Long-term debt </w:t>
      </w:r>
      <w:proofErr w:type="gramStart"/>
      <w:r w:rsidRPr="00866A10">
        <w:rPr>
          <w:rFonts w:ascii="Aptos" w:eastAsia="Times New Roman" w:hAnsi="Aptos" w:cs="Arial"/>
          <w:bCs/>
        </w:rPr>
        <w:t>includes:</w:t>
      </w:r>
      <w:proofErr w:type="gramEnd"/>
      <w:r w:rsidRPr="00866A10">
        <w:rPr>
          <w:rFonts w:ascii="Aptos" w:eastAsia="Times New Roman" w:hAnsi="Aptos" w:cs="Arial"/>
          <w:bCs/>
        </w:rPr>
        <w:t xml:space="preserve"> revenue bonds payable, special indebtedness, bonds/notes from direct placements, notes from direct borrowings, and bond anticipation notes. Other long-term liabilities </w:t>
      </w:r>
      <w:proofErr w:type="gramStart"/>
      <w:r w:rsidRPr="00866A10">
        <w:rPr>
          <w:rFonts w:ascii="Aptos" w:eastAsia="Times New Roman" w:hAnsi="Aptos" w:cs="Arial"/>
          <w:bCs/>
        </w:rPr>
        <w:t>include:</w:t>
      </w:r>
      <w:proofErr w:type="gramEnd"/>
      <w:r w:rsidRPr="00866A10">
        <w:rPr>
          <w:rFonts w:ascii="Aptos" w:eastAsia="Times New Roman" w:hAnsi="Aptos" w:cs="Arial"/>
          <w:bCs/>
        </w:rPr>
        <w:t xml:space="preserve"> arbitrage rebate payable, annuities and life income payable, pollution remediation payable, asset retirement obligations, lease </w:t>
      </w:r>
      <w:r w:rsidR="00D71DF5" w:rsidRPr="00866A10">
        <w:rPr>
          <w:rFonts w:ascii="Aptos" w:eastAsia="Times New Roman" w:hAnsi="Aptos" w:cs="Arial"/>
        </w:rPr>
        <w:t>liabilities</w:t>
      </w:r>
      <w:r w:rsidRPr="00866A10">
        <w:rPr>
          <w:rFonts w:ascii="Aptos" w:eastAsia="Times New Roman" w:hAnsi="Aptos" w:cs="Arial"/>
        </w:rPr>
        <w:t xml:space="preserve">, </w:t>
      </w:r>
      <w:r w:rsidR="00D71DF5" w:rsidRPr="00866A10">
        <w:rPr>
          <w:rFonts w:ascii="Aptos" w:eastAsia="Times New Roman" w:hAnsi="Aptos" w:cs="Arial"/>
        </w:rPr>
        <w:t>subscription liabilities</w:t>
      </w:r>
      <w:r w:rsidR="00D71DF5" w:rsidRPr="00866A10">
        <w:rPr>
          <w:rFonts w:ascii="Aptos" w:eastAsia="Times New Roman" w:hAnsi="Aptos" w:cs="Arial"/>
          <w:bCs/>
        </w:rPr>
        <w:t xml:space="preserve">, </w:t>
      </w:r>
      <w:r w:rsidRPr="00866A10">
        <w:rPr>
          <w:rFonts w:ascii="Aptos" w:eastAsia="Times New Roman" w:hAnsi="Aptos" w:cs="Arial"/>
          <w:bCs/>
        </w:rPr>
        <w:t xml:space="preserve">compensated absences, net pension liability, net other postemployment benefits (OPEB) liability, and workers’ compensation. </w:t>
      </w:r>
      <w:r w:rsidRPr="00866A10">
        <w:rPr>
          <w:rFonts w:ascii="Aptos" w:hAnsi="Aptos" w:cs="Arial"/>
          <w:b/>
          <w:bCs/>
          <w:i/>
          <w:iCs/>
          <w:color w:val="0000FF"/>
        </w:rPr>
        <w:t>[Modify as necessary.]</w:t>
      </w:r>
    </w:p>
    <w:p w14:paraId="555183D8"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 xml:space="preserve">Revenue bonds payable and special indebtedness are reported net of unamortized premiums or discounts. The University amortizes bond premiums/discounts over the life of the bonds using the straight-line method that approximates the effective interest method. Deferred gains and losses on </w:t>
      </w:r>
      <w:proofErr w:type="spellStart"/>
      <w:r w:rsidRPr="00866A10">
        <w:rPr>
          <w:rFonts w:ascii="Aptos" w:eastAsia="Times New Roman" w:hAnsi="Aptos" w:cs="Arial"/>
        </w:rPr>
        <w:t>refundings</w:t>
      </w:r>
      <w:proofErr w:type="spellEnd"/>
      <w:r w:rsidRPr="00866A10">
        <w:rPr>
          <w:rFonts w:ascii="Aptos" w:eastAsia="Times New Roman" w:hAnsi="Aptos" w:cs="Arial"/>
        </w:rPr>
        <w:t xml:space="preserve"> are amortized over the life of the </w:t>
      </w:r>
      <w:r w:rsidRPr="00866A10">
        <w:rPr>
          <w:rFonts w:ascii="Aptos" w:eastAsia="Times New Roman" w:hAnsi="Aptos" w:cs="Arial"/>
          <w:bCs/>
          <w:iCs/>
          <w:color w:val="000000"/>
        </w:rPr>
        <w:t xml:space="preserve">old debt or new debt (whichever is shorter) using the </w:t>
      </w:r>
      <w:r w:rsidRPr="00866A10">
        <w:rPr>
          <w:rFonts w:ascii="Aptos" w:eastAsia="Times New Roman" w:hAnsi="Aptos" w:cs="Arial"/>
          <w:bCs/>
          <w:iCs/>
        </w:rPr>
        <w:t>straight</w:t>
      </w:r>
      <w:r w:rsidRPr="00866A10">
        <w:rPr>
          <w:rFonts w:ascii="Aptos" w:eastAsia="Times New Roman" w:hAnsi="Aptos" w:cs="Arial"/>
          <w:bCs/>
          <w:iCs/>
        </w:rPr>
        <w:noBreakHyphen/>
        <w:t xml:space="preserve">line </w:t>
      </w:r>
      <w:proofErr w:type="gramStart"/>
      <w:r w:rsidRPr="00866A10">
        <w:rPr>
          <w:rFonts w:ascii="Aptos" w:eastAsia="Times New Roman" w:hAnsi="Aptos" w:cs="Arial"/>
          <w:bCs/>
          <w:iCs/>
        </w:rPr>
        <w:t>method</w:t>
      </w:r>
      <w:r w:rsidRPr="00866A10">
        <w:rPr>
          <w:rFonts w:ascii="Aptos" w:eastAsia="Times New Roman" w:hAnsi="Aptos" w:cs="Arial"/>
        </w:rPr>
        <w:t>, and</w:t>
      </w:r>
      <w:proofErr w:type="gramEnd"/>
      <w:r w:rsidRPr="00866A10">
        <w:rPr>
          <w:rFonts w:ascii="Aptos" w:eastAsia="Times New Roman" w:hAnsi="Aptos" w:cs="Arial"/>
        </w:rPr>
        <w:t xml:space="preserve"> are aggregated as deferred outflows of resources or deferred inflows of resources on the Statement of Net Position. Issuance costs are expensed in the reporting period in which they are incurred. </w:t>
      </w:r>
      <w:r w:rsidRPr="00866A10">
        <w:rPr>
          <w:rFonts w:ascii="Aptos" w:eastAsia="Times New Roman" w:hAnsi="Aptos" w:cs="Arial"/>
          <w:b/>
          <w:bCs/>
          <w:i/>
          <w:iCs/>
          <w:color w:val="0000FF"/>
        </w:rPr>
        <w:t xml:space="preserve">[Modify as necessary] </w:t>
      </w:r>
    </w:p>
    <w:p w14:paraId="333BDC6C" w14:textId="2F0480DF" w:rsidR="000213C9" w:rsidRPr="00866A10" w:rsidRDefault="000213C9" w:rsidP="000213C9">
      <w:pPr>
        <w:spacing w:after="240" w:line="240" w:lineRule="auto"/>
        <w:ind w:left="360"/>
        <w:jc w:val="both"/>
        <w:rPr>
          <w:rFonts w:ascii="Aptos" w:eastAsia="Times New Roman" w:hAnsi="Aptos" w:cs="Arial"/>
          <w:bCs/>
          <w:iCs/>
        </w:rPr>
      </w:pPr>
      <w:r w:rsidRPr="00866A10">
        <w:rPr>
          <w:rFonts w:ascii="Aptos" w:eastAsia="Times New Roman" w:hAnsi="Aptos" w:cs="Arial"/>
          <w:bCs/>
          <w:iCs/>
        </w:rPr>
        <w:t xml:space="preserve">The net pension liability represents the University’s proportionate share of the collective net pension liability reported in the State of North Carolina’s </w:t>
      </w:r>
      <w:r w:rsidR="00CA2B83" w:rsidRPr="00866A10">
        <w:rPr>
          <w:rFonts w:ascii="Aptos" w:eastAsia="Times New Roman" w:hAnsi="Aptos" w:cs="Arial"/>
          <w:bCs/>
        </w:rPr>
        <w:t>2024</w:t>
      </w:r>
      <w:r w:rsidR="00CA2B83" w:rsidRPr="00866A10">
        <w:rPr>
          <w:rFonts w:ascii="Aptos" w:eastAsia="Times New Roman" w:hAnsi="Aptos" w:cs="Arial"/>
          <w:bCs/>
          <w:i/>
          <w:iCs/>
        </w:rPr>
        <w:t xml:space="preserve"> Annual Comprehensive Financial Report</w:t>
      </w:r>
      <w:r w:rsidRPr="00866A10">
        <w:rPr>
          <w:rFonts w:ascii="Aptos" w:eastAsia="Times New Roman" w:hAnsi="Aptos" w:cs="Arial"/>
          <w:bCs/>
          <w:i/>
          <w:iCs/>
        </w:rPr>
        <w:t>.</w:t>
      </w:r>
      <w:r w:rsidRPr="00866A10">
        <w:rPr>
          <w:rFonts w:ascii="Aptos" w:eastAsia="Times New Roman" w:hAnsi="Aptos" w:cs="Arial"/>
          <w:bCs/>
          <w:iCs/>
        </w:rPr>
        <w:t xml:space="preserve"> This liability represents the University’s portion of the collective total pension liability less the fiduciary net position of the Teachers’ and State Employees’ </w:t>
      </w:r>
      <w:r w:rsidRPr="00866A10">
        <w:rPr>
          <w:rFonts w:ascii="Aptos" w:eastAsia="Times New Roman" w:hAnsi="Aptos" w:cs="Arial"/>
          <w:bCs/>
          <w:iCs/>
        </w:rPr>
        <w:lastRenderedPageBreak/>
        <w:t xml:space="preserve">Retirement System. See Note </w:t>
      </w:r>
      <w:r w:rsidRPr="00866A10">
        <w:rPr>
          <w:rFonts w:ascii="Aptos" w:eastAsia="Times New Roman" w:hAnsi="Aptos" w:cs="Arial"/>
          <w:b/>
          <w:bCs/>
          <w:iCs/>
          <w:color w:val="0000FF"/>
        </w:rPr>
        <w:t>XX</w:t>
      </w:r>
      <w:r w:rsidRPr="00866A10">
        <w:rPr>
          <w:rFonts w:ascii="Aptos" w:eastAsia="Times New Roman" w:hAnsi="Aptos" w:cs="Arial"/>
          <w:bCs/>
          <w:iCs/>
        </w:rPr>
        <w:t xml:space="preserve"> for further information regarding the University’s policies for recognizing liabilities, expenses, deferred outflows of resources, and deferred inflows of resources related to pensions.</w:t>
      </w:r>
    </w:p>
    <w:p w14:paraId="1A83E4BE" w14:textId="0DB53E36" w:rsidR="000213C9" w:rsidRPr="00174D97" w:rsidRDefault="000213C9" w:rsidP="000213C9">
      <w:pPr>
        <w:spacing w:after="240" w:line="240" w:lineRule="auto"/>
        <w:ind w:left="360"/>
        <w:jc w:val="both"/>
        <w:rPr>
          <w:rFonts w:ascii="Aptos" w:hAnsi="Aptos" w:cs="Arial"/>
        </w:rPr>
      </w:pPr>
      <w:r w:rsidRPr="00866A10">
        <w:rPr>
          <w:rFonts w:ascii="Aptos" w:hAnsi="Aptos" w:cs="Arial"/>
          <w:bCs/>
          <w:iCs/>
        </w:rPr>
        <w:t xml:space="preserve">The net OPEB liability represents the University’s proportionate share of the collective net OPEB liability reported in the State of North Carolina’s </w:t>
      </w:r>
      <w:r w:rsidR="00CA2B83" w:rsidRPr="00866A10">
        <w:rPr>
          <w:rFonts w:ascii="Aptos" w:hAnsi="Aptos" w:cs="Arial"/>
          <w:bCs/>
          <w:highlight w:val="yellow"/>
        </w:rPr>
        <w:t>2024</w:t>
      </w:r>
      <w:r w:rsidR="00CA2B83" w:rsidRPr="00866A10">
        <w:rPr>
          <w:rFonts w:ascii="Aptos" w:hAnsi="Aptos" w:cs="Arial"/>
          <w:bCs/>
          <w:i/>
          <w:iCs/>
        </w:rPr>
        <w:t xml:space="preserve"> Annual Comprehensive Financial Report</w:t>
      </w:r>
      <w:r w:rsidRPr="00866A10">
        <w:rPr>
          <w:rFonts w:ascii="Aptos" w:hAnsi="Aptos" w:cs="Arial"/>
          <w:bCs/>
          <w:i/>
          <w:iCs/>
        </w:rPr>
        <w:t>.</w:t>
      </w:r>
      <w:r w:rsidRPr="00866A10">
        <w:rPr>
          <w:rFonts w:ascii="Aptos" w:hAnsi="Aptos" w:cs="Arial"/>
          <w:bCs/>
          <w:iCs/>
        </w:rPr>
        <w:t xml:space="preserve"> This liability represents the University’s portion of the collective total OPEB liability less the fiduciary net position of the </w:t>
      </w:r>
      <w:bookmarkStart w:id="52" w:name="_Hlk198041693"/>
      <w:r w:rsidRPr="00866A10">
        <w:rPr>
          <w:rFonts w:ascii="Aptos" w:hAnsi="Aptos" w:cs="Arial"/>
          <w:bCs/>
          <w:iCs/>
          <w:highlight w:val="yellow"/>
        </w:rPr>
        <w:t>Retiree Health Benefit Fund</w:t>
      </w:r>
      <w:r w:rsidR="00CA2B83" w:rsidRPr="00866A10">
        <w:rPr>
          <w:rFonts w:ascii="Aptos" w:hAnsi="Aptos" w:cs="Arial"/>
          <w:highlight w:val="yellow"/>
        </w:rPr>
        <w:t>.</w:t>
      </w:r>
      <w:r w:rsidR="00CA2B83" w:rsidRPr="00866A10">
        <w:rPr>
          <w:rFonts w:ascii="Aptos" w:hAnsi="Aptos" w:cs="Arial"/>
        </w:rPr>
        <w:t xml:space="preserve"> </w:t>
      </w:r>
      <w:bookmarkEnd w:id="52"/>
      <w:r w:rsidRPr="00866A10">
        <w:rPr>
          <w:rFonts w:ascii="Aptos" w:hAnsi="Aptos" w:cs="Arial"/>
          <w:bCs/>
          <w:iCs/>
        </w:rPr>
        <w:t xml:space="preserve">See Note </w:t>
      </w:r>
      <w:r w:rsidRPr="00866A10">
        <w:rPr>
          <w:rFonts w:ascii="Aptos" w:hAnsi="Aptos" w:cs="Arial"/>
          <w:b/>
          <w:bCs/>
          <w:iCs/>
          <w:color w:val="0000FF"/>
        </w:rPr>
        <w:t>XX</w:t>
      </w:r>
      <w:r w:rsidRPr="00866A10">
        <w:rPr>
          <w:rFonts w:ascii="Aptos" w:hAnsi="Aptos" w:cs="Arial"/>
          <w:bCs/>
          <w:iCs/>
        </w:rPr>
        <w:t xml:space="preserve"> for further information regarding the University’s policies for recognizing liabilities, expenses, deferred </w:t>
      </w:r>
      <w:r w:rsidRPr="00174D97">
        <w:rPr>
          <w:rFonts w:ascii="Aptos" w:hAnsi="Aptos" w:cs="Arial"/>
          <w:bCs/>
          <w:iCs/>
        </w:rPr>
        <w:t>outflows of resources, and deferred inflows of resources related to OPEB.</w:t>
      </w:r>
    </w:p>
    <w:p w14:paraId="50EB07C4" w14:textId="039485C4" w:rsidR="000213C9" w:rsidRDefault="000213C9" w:rsidP="000213C9">
      <w:pPr>
        <w:spacing w:after="240" w:line="240" w:lineRule="auto"/>
        <w:ind w:left="360" w:hanging="360"/>
        <w:jc w:val="both"/>
        <w:rPr>
          <w:rFonts w:ascii="Aptos" w:eastAsia="Times New Roman" w:hAnsi="Aptos" w:cs="Arial"/>
        </w:rPr>
      </w:pPr>
      <w:r w:rsidRPr="00174D97">
        <w:rPr>
          <w:rFonts w:ascii="Aptos" w:eastAsia="Times New Roman" w:hAnsi="Aptos" w:cs="Arial"/>
          <w:b/>
        </w:rPr>
        <w:t>L.</w:t>
      </w:r>
      <w:r w:rsidRPr="00174D97">
        <w:rPr>
          <w:rFonts w:ascii="Aptos" w:eastAsia="Times New Roman" w:hAnsi="Aptos" w:cs="Arial"/>
          <w:b/>
        </w:rPr>
        <w:tab/>
        <w:t xml:space="preserve">Compensated Absences </w:t>
      </w:r>
      <w:r w:rsidRPr="00174D97">
        <w:rPr>
          <w:rFonts w:ascii="Aptos" w:eastAsia="Times New Roman" w:hAnsi="Aptos" w:cs="Arial"/>
        </w:rPr>
        <w:t xml:space="preserve">- The </w:t>
      </w:r>
      <w:r w:rsidR="00174D97" w:rsidRPr="00174D97">
        <w:rPr>
          <w:rFonts w:ascii="Aptos" w:eastAsia="Times New Roman" w:hAnsi="Aptos" w:cs="Arial"/>
          <w:highlight w:val="yellow"/>
        </w:rPr>
        <w:t>University accrues a liability for earned leave that carries over to future periods and is more likely than not to be used for time off or otherwise paid in cash or settled through noncash means. When determining the liability, leave is considered taken on a last in, first out (LIFO) basis.</w:t>
      </w:r>
    </w:p>
    <w:p w14:paraId="29A6C920" w14:textId="298CEE6D" w:rsidR="00174D97" w:rsidRPr="00174D97" w:rsidRDefault="00174D97" w:rsidP="00174D97">
      <w:pPr>
        <w:spacing w:after="240" w:line="240" w:lineRule="auto"/>
        <w:ind w:left="360"/>
        <w:jc w:val="both"/>
        <w:rPr>
          <w:rFonts w:ascii="Aptos" w:eastAsia="Times New Roman" w:hAnsi="Aptos" w:cs="Arial"/>
          <w:highlight w:val="yellow"/>
        </w:rPr>
      </w:pPr>
      <w:r w:rsidRPr="00174D97">
        <w:rPr>
          <w:rFonts w:ascii="Aptos" w:eastAsia="Times New Roman" w:hAnsi="Aptos" w:cs="Arial"/>
          <w:highlight w:val="yellow"/>
        </w:rPr>
        <w:t>Vacation Leave – Leave policies vary by employee group</w:t>
      </w:r>
      <w:r w:rsidR="009E3191">
        <w:rPr>
          <w:rFonts w:ascii="Aptos" w:eastAsia="Times New Roman" w:hAnsi="Aptos" w:cs="Arial"/>
          <w:highlight w:val="yellow"/>
        </w:rPr>
        <w:t xml:space="preserve">. </w:t>
      </w:r>
      <w:r w:rsidRPr="00174D97">
        <w:rPr>
          <w:rFonts w:ascii="Aptos" w:eastAsia="Times New Roman" w:hAnsi="Aptos" w:cs="Arial"/>
          <w:highlight w:val="yellow"/>
        </w:rPr>
        <w:t xml:space="preserve">For employees exempt from the State Human Resource Act, vacation is earned through the annual or personal leave programs established by the University of North Carolina Board of Governors. Leave is earned monthly and is subject to a maximum accumulated unused amount as of the end of each calendar year. The maximum amounts and the ability to convert amounts over the maximum to sick leave vary based on the program. </w:t>
      </w:r>
    </w:p>
    <w:p w14:paraId="7178D4A0" w14:textId="5AB45307" w:rsidR="00174D97" w:rsidRPr="00174D97" w:rsidRDefault="00174D97" w:rsidP="00174D97">
      <w:pPr>
        <w:spacing w:after="240" w:line="240" w:lineRule="auto"/>
        <w:ind w:left="360"/>
        <w:jc w:val="both"/>
        <w:rPr>
          <w:rFonts w:ascii="Aptos" w:eastAsia="Times New Roman" w:hAnsi="Aptos" w:cs="Arial"/>
          <w:highlight w:val="yellow"/>
        </w:rPr>
      </w:pPr>
      <w:r w:rsidRPr="00174D97">
        <w:rPr>
          <w:rFonts w:ascii="Aptos" w:eastAsia="Times New Roman" w:hAnsi="Aptos" w:cs="Arial"/>
          <w:highlight w:val="yellow"/>
        </w:rPr>
        <w:t xml:space="preserve">Bonus Leave </w:t>
      </w:r>
      <w:r>
        <w:rPr>
          <w:rFonts w:ascii="Aptos" w:eastAsia="Times New Roman" w:hAnsi="Aptos" w:cs="Arial"/>
          <w:highlight w:val="yellow"/>
        </w:rPr>
        <w:t>–</w:t>
      </w:r>
      <w:r w:rsidRPr="00174D97">
        <w:rPr>
          <w:rFonts w:ascii="Aptos" w:eastAsia="Times New Roman" w:hAnsi="Aptos" w:cs="Arial"/>
          <w:highlight w:val="yellow"/>
        </w:rPr>
        <w:t xml:space="preserve"> </w:t>
      </w:r>
      <w:r w:rsidRPr="00174D97">
        <w:rPr>
          <w:rFonts w:ascii="Aptos" w:eastAsia="Times New Roman" w:hAnsi="Aptos" w:cs="Arial"/>
        </w:rPr>
        <w:t>Bonus leave includes the special annual leave bonuses awarded by the North Carolina General Assembly. The bonus leave balance on December 31 is retained by employees and transferred to the next calendar year. It is not subject to the limitation on annual leave carried forward described above and is not subject to conversion to sick leave.</w:t>
      </w:r>
    </w:p>
    <w:p w14:paraId="4381F9D5" w14:textId="0642748C" w:rsidR="00174D97" w:rsidRPr="00174D97" w:rsidRDefault="00174D97" w:rsidP="00174D97">
      <w:pPr>
        <w:spacing w:after="240" w:line="240" w:lineRule="auto"/>
        <w:ind w:left="360"/>
        <w:jc w:val="both"/>
        <w:rPr>
          <w:rFonts w:ascii="Aptos" w:eastAsia="Times New Roman" w:hAnsi="Aptos" w:cs="Arial"/>
          <w:highlight w:val="yellow"/>
        </w:rPr>
      </w:pPr>
      <w:r w:rsidRPr="00174D97">
        <w:rPr>
          <w:rFonts w:ascii="Aptos" w:eastAsia="Times New Roman" w:hAnsi="Aptos" w:cs="Arial"/>
          <w:highlight w:val="yellow"/>
        </w:rPr>
        <w:t>Sick Leave – Sick leave is earned monthly by eligible employees. The policy provides for the accumulation of unused sick leave to be carried forward until used. When employment is terminated, unused leave is forfeited or used to increase a member’s creditable service for employees participating in the North Carolina Teachers</w:t>
      </w:r>
      <w:r w:rsidR="00802CD4">
        <w:rPr>
          <w:rFonts w:ascii="Aptos" w:eastAsia="Times New Roman" w:hAnsi="Aptos" w:cs="Arial"/>
          <w:highlight w:val="yellow"/>
        </w:rPr>
        <w:t>’</w:t>
      </w:r>
      <w:r w:rsidRPr="00174D97">
        <w:rPr>
          <w:rFonts w:ascii="Aptos" w:eastAsia="Times New Roman" w:hAnsi="Aptos" w:cs="Arial"/>
          <w:highlight w:val="yellow"/>
        </w:rPr>
        <w:t xml:space="preserve"> and State Employees</w:t>
      </w:r>
      <w:r w:rsidR="00802CD4">
        <w:rPr>
          <w:rFonts w:ascii="Aptos" w:eastAsia="Times New Roman" w:hAnsi="Aptos" w:cs="Arial"/>
          <w:highlight w:val="yellow"/>
        </w:rPr>
        <w:t>’</w:t>
      </w:r>
      <w:r w:rsidRPr="00174D97">
        <w:rPr>
          <w:rFonts w:ascii="Aptos" w:eastAsia="Times New Roman" w:hAnsi="Aptos" w:cs="Arial"/>
          <w:highlight w:val="yellow"/>
        </w:rPr>
        <w:t xml:space="preserve"> Retirement System (TSERS). Based on a historical analysis of sick leave taken compared to sick leave earned, the liability for unused sick leave using the LIFO method was determined to be insignificant</w:t>
      </w:r>
      <w:r w:rsidR="009E3191">
        <w:rPr>
          <w:rFonts w:ascii="Aptos" w:eastAsia="Times New Roman" w:hAnsi="Aptos" w:cs="Arial"/>
          <w:highlight w:val="yellow"/>
        </w:rPr>
        <w:t xml:space="preserve">. </w:t>
      </w:r>
      <w:r w:rsidRPr="00174D97">
        <w:rPr>
          <w:rFonts w:ascii="Aptos" w:eastAsia="Times New Roman" w:hAnsi="Aptos" w:cs="Arial"/>
          <w:highlight w:val="yellow"/>
        </w:rPr>
        <w:t>Therefore, no sick leave liability is recognized on the financial statements</w:t>
      </w:r>
    </w:p>
    <w:p w14:paraId="6C5A3605" w14:textId="79C4B863" w:rsidR="00174D97" w:rsidRPr="00174D97" w:rsidRDefault="00174D97" w:rsidP="00174D97">
      <w:pPr>
        <w:spacing w:after="240" w:line="240" w:lineRule="auto"/>
        <w:ind w:left="360"/>
        <w:jc w:val="both"/>
        <w:rPr>
          <w:rFonts w:ascii="Aptos" w:eastAsia="Times New Roman" w:hAnsi="Aptos" w:cs="Arial"/>
          <w:highlight w:val="yellow"/>
        </w:rPr>
      </w:pPr>
      <w:r w:rsidRPr="00174D97">
        <w:rPr>
          <w:rFonts w:ascii="Aptos" w:eastAsia="Times New Roman" w:hAnsi="Aptos" w:cs="Arial"/>
          <w:b/>
          <w:bCs/>
          <w:color w:val="0000FF"/>
          <w:highlight w:val="yellow"/>
        </w:rPr>
        <w:t>[Other Leave]</w:t>
      </w:r>
      <w:r w:rsidRPr="00174D97">
        <w:rPr>
          <w:rFonts w:ascii="Aptos" w:eastAsia="Times New Roman" w:hAnsi="Aptos" w:cs="Arial"/>
          <w:color w:val="0000FF"/>
          <w:highlight w:val="yellow"/>
        </w:rPr>
        <w:t xml:space="preserve"> </w:t>
      </w:r>
      <w:r w:rsidRPr="00174D97">
        <w:rPr>
          <w:rFonts w:ascii="Aptos" w:eastAsia="Times New Roman" w:hAnsi="Aptos" w:cs="Arial"/>
          <w:highlight w:val="yellow"/>
        </w:rPr>
        <w:t>– Other leave programs include unrestricted sabbatical leave, compensatory leave-off, parental leave, military leave, and civil leave</w:t>
      </w:r>
      <w:r w:rsidR="009E3191">
        <w:rPr>
          <w:rFonts w:ascii="Aptos" w:eastAsia="Times New Roman" w:hAnsi="Aptos" w:cs="Arial"/>
          <w:highlight w:val="yellow"/>
        </w:rPr>
        <w:t xml:space="preserve">. </w:t>
      </w:r>
      <w:r w:rsidRPr="00174D97">
        <w:rPr>
          <w:rFonts w:ascii="Aptos" w:eastAsia="Times New Roman" w:hAnsi="Aptos" w:cs="Arial"/>
          <w:b/>
          <w:bCs/>
          <w:color w:val="0000FF"/>
          <w:highlight w:val="yellow"/>
        </w:rPr>
        <w:t>If a program is significant, identify the program and disclose university policy for recording a liability, otherwise disclosure not necessa</w:t>
      </w:r>
      <w:r w:rsidRPr="00174D97">
        <w:rPr>
          <w:rFonts w:ascii="Aptos" w:eastAsia="Times New Roman" w:hAnsi="Aptos" w:cs="Arial"/>
          <w:color w:val="0000FF"/>
          <w:highlight w:val="yellow"/>
        </w:rPr>
        <w:t xml:space="preserve">ry]   </w:t>
      </w:r>
    </w:p>
    <w:p w14:paraId="07222694" w14:textId="77777777" w:rsidR="00174D97" w:rsidRPr="00802CD4" w:rsidRDefault="00174D97" w:rsidP="00174D97">
      <w:pPr>
        <w:spacing w:after="240" w:line="240" w:lineRule="auto"/>
        <w:ind w:left="360"/>
        <w:jc w:val="both"/>
        <w:rPr>
          <w:rFonts w:ascii="Aptos" w:hAnsi="Aptos" w:cs="Arial"/>
          <w:b/>
          <w:bCs/>
          <w:i/>
          <w:iCs/>
          <w:color w:val="0000FF"/>
        </w:rPr>
      </w:pPr>
      <w:r w:rsidRPr="00802CD4">
        <w:rPr>
          <w:rFonts w:ascii="Aptos" w:hAnsi="Aptos" w:cs="Arial"/>
          <w:b/>
          <w:bCs/>
          <w:i/>
          <w:iCs/>
          <w:color w:val="0000FF"/>
        </w:rPr>
        <w:t>[Revise wording to actual policy of the University, if different from above.]</w:t>
      </w:r>
    </w:p>
    <w:p w14:paraId="2C92A1C5" w14:textId="7E5F554D"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M.</w:t>
      </w:r>
      <w:r w:rsidRPr="00866A10">
        <w:rPr>
          <w:rFonts w:ascii="Aptos" w:eastAsia="Times New Roman" w:hAnsi="Aptos" w:cs="Arial"/>
          <w:b/>
        </w:rPr>
        <w:tab/>
        <w:t>Deferred Outflows/Inflows of Resources</w:t>
      </w:r>
      <w:r w:rsidRPr="00866A10">
        <w:rPr>
          <w:rFonts w:ascii="Aptos" w:eastAsia="Times New Roman" w:hAnsi="Aptos" w:cs="Arial"/>
        </w:rPr>
        <w:t xml:space="preserve"> - Deferred outflows of resources represent a consumption of net </w:t>
      </w:r>
      <w:r w:rsidR="006A426A" w:rsidRPr="00866A10">
        <w:rPr>
          <w:rFonts w:ascii="Aptos" w:eastAsia="Times New Roman" w:hAnsi="Aptos" w:cs="Arial"/>
        </w:rPr>
        <w:t>assets</w:t>
      </w:r>
      <w:r w:rsidRPr="00866A10">
        <w:rPr>
          <w:rFonts w:ascii="Aptos" w:eastAsia="Times New Roman" w:hAnsi="Aptos" w:cs="Arial"/>
        </w:rPr>
        <w:t xml:space="preserve"> that applies to a future period(s) and so will not be recognized as an outflow of resources (expense) until then. Deferred inflows of resources represent an acquisition of net </w:t>
      </w:r>
      <w:r w:rsidR="006A426A" w:rsidRPr="00866A10">
        <w:rPr>
          <w:rFonts w:ascii="Aptos" w:eastAsia="Times New Roman" w:hAnsi="Aptos" w:cs="Arial"/>
        </w:rPr>
        <w:t>assets</w:t>
      </w:r>
      <w:r w:rsidRPr="00866A10">
        <w:rPr>
          <w:rFonts w:ascii="Aptos" w:eastAsia="Times New Roman" w:hAnsi="Aptos" w:cs="Arial"/>
        </w:rPr>
        <w:t xml:space="preserve"> that applies to a future period(s) and so will not be recognized as an inflow of resources (revenue) until then.</w:t>
      </w:r>
    </w:p>
    <w:p w14:paraId="1054D1FE"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lastRenderedPageBreak/>
        <w:t>N.</w:t>
      </w:r>
      <w:r w:rsidRPr="00866A10">
        <w:rPr>
          <w:rFonts w:ascii="Aptos" w:eastAsia="Times New Roman" w:hAnsi="Aptos" w:cs="Arial"/>
          <w:b/>
        </w:rPr>
        <w:tab/>
        <w:t xml:space="preserve">Net Position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The University’s net position is classified as follows:</w:t>
      </w:r>
    </w:p>
    <w:p w14:paraId="2108C56E" w14:textId="77777777" w:rsidR="000213C9" w:rsidRPr="00866A10" w:rsidRDefault="000213C9" w:rsidP="000213C9">
      <w:pPr>
        <w:spacing w:after="240" w:line="240" w:lineRule="auto"/>
        <w:ind w:left="360"/>
        <w:jc w:val="both"/>
        <w:rPr>
          <w:rFonts w:ascii="Aptos" w:eastAsia="Times New Roman" w:hAnsi="Aptos" w:cs="Arial"/>
          <w:b/>
        </w:rPr>
      </w:pPr>
      <w:r w:rsidRPr="00866A10">
        <w:rPr>
          <w:rFonts w:ascii="Aptos" w:eastAsia="Times New Roman" w:hAnsi="Aptos" w:cs="Arial"/>
          <w:b/>
        </w:rPr>
        <w:t xml:space="preserve">Proprietary Fund </w:t>
      </w:r>
      <w:r w:rsidRPr="00866A10">
        <w:rPr>
          <w:rFonts w:ascii="Aptos" w:hAnsi="Aptos" w:cs="Arial"/>
          <w:b/>
          <w:bCs/>
          <w:i/>
          <w:iCs/>
          <w:color w:val="0000FF"/>
        </w:rPr>
        <w:t>[Delete if no fiduciary fund information presented separately]</w:t>
      </w:r>
    </w:p>
    <w:p w14:paraId="688AE3BA"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 xml:space="preserve">Net Investment in Capital Assets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This represents the University’s total investment in capital assets, net of outstanding liabilities related to those capital assets. To the extent debt has been incurred but not yet expended for capital assets, such amounts are not included as a component of net investment in capital assets. Additionally, deferred outflows of resources and deferred inflows of resources that are attributable to the acquisition, construction, or improvement of capital assets or related debt are also included in this component of net position. </w:t>
      </w:r>
      <w:bookmarkStart w:id="53" w:name="_Hlk40272834"/>
      <w:r w:rsidRPr="00866A10">
        <w:rPr>
          <w:rFonts w:ascii="Aptos" w:eastAsia="Times New Roman" w:hAnsi="Aptos" w:cs="Arial"/>
          <w:b/>
          <w:i/>
          <w:color w:val="0000FF"/>
        </w:rPr>
        <w:t>[Delete last sentence in this paragraph if not applicable to your entity. Additionally, remove the word ‘Net’ from this paragraph’s heading if there are no liabilities related to capital assets at your institution. Liabilities related to capital assets include retainage payable and any accounts payable that are attributable to the acquisition, construction, or improvement of capital assets. See GASB Codification Section 2200.118 and 2200.709 for further guidance.]</w:t>
      </w:r>
      <w:bookmarkEnd w:id="53"/>
    </w:p>
    <w:p w14:paraId="334F3D73"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Restricted Net Position</w:t>
      </w:r>
      <w:r w:rsidRPr="00866A10">
        <w:rPr>
          <w:rFonts w:ascii="Aptos" w:eastAsia="Times New Roman" w:hAnsi="Aptos" w:cs="Arial"/>
        </w:rPr>
        <w:t xml:space="preserve"> - </w:t>
      </w:r>
      <w:r w:rsidRPr="00866A10">
        <w:rPr>
          <w:rFonts w:ascii="Aptos" w:eastAsia="Times New Roman" w:hAnsi="Aptos" w:cs="Arial"/>
          <w:b/>
        </w:rPr>
        <w:t xml:space="preserve">Nonexpendable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Nonexpendable restricted net position includes endowments and similar type assets whose use is limited by donors or other outside sources, and, as a condition of the gift, the principal is to be maintained in perpetuity.</w:t>
      </w:r>
    </w:p>
    <w:p w14:paraId="01F52751"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Restricted Net Position</w:t>
      </w:r>
      <w:r w:rsidRPr="00866A10">
        <w:rPr>
          <w:rFonts w:ascii="Aptos" w:eastAsia="Times New Roman" w:hAnsi="Aptos" w:cs="Arial"/>
        </w:rPr>
        <w:t xml:space="preserve"> - </w:t>
      </w:r>
      <w:r w:rsidRPr="00866A10">
        <w:rPr>
          <w:rFonts w:ascii="Aptos" w:eastAsia="Times New Roman" w:hAnsi="Aptos" w:cs="Arial"/>
          <w:b/>
        </w:rPr>
        <w:t xml:space="preserve">Expendable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Expendable restricted net position includes resources for which the University is legally or contractually obligated to spend in accordance with restrictions imposed by external parties.</w:t>
      </w:r>
    </w:p>
    <w:p w14:paraId="34F20D4B"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 xml:space="preserve">Unrestricted Net Position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Unrestricted net position includes resources derived from student tuition and fees, sales and services, unrestricted gifts, royalties, and interest income. It also includes the net position of accrued employee benefits such as compensated absences, workers’ compensation, pension plans, and other postemployment benefits.</w:t>
      </w:r>
    </w:p>
    <w:p w14:paraId="44F4B8EF"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Restricted and unrestricted resources are tracked using a fund accounting system and are spent in accordance with established fund authorities. Fund authorities provide rules for the fund activity and are separately established for restricted and unrestricted activities. When both restricted and unrestricted funds are available for expenditure, the decision for funding is transactional based within the departmental management system in place at the University. For projects funded by tax-exempt debt proceeds and other sources, the debt proceeds are always used first. Both restricted and unrestricted net position include consideration of deferred outflows of resources and deferred inflows of resources. See Note </w:t>
      </w:r>
      <w:r w:rsidRPr="00866A10">
        <w:rPr>
          <w:rFonts w:ascii="Aptos" w:eastAsia="Times New Roman" w:hAnsi="Aptos" w:cs="Arial"/>
          <w:b/>
          <w:color w:val="0000FF"/>
        </w:rPr>
        <w:t>XX</w:t>
      </w:r>
      <w:r w:rsidRPr="00866A10">
        <w:rPr>
          <w:rFonts w:ascii="Aptos" w:eastAsia="Times New Roman" w:hAnsi="Aptos" w:cs="Arial"/>
        </w:rPr>
        <w:t xml:space="preserve"> for further information regarding deferred outflows of resources and deferred inflows of resources that had a significant effect on unrestricted net position.</w:t>
      </w:r>
    </w:p>
    <w:p w14:paraId="7B678CA0" w14:textId="77777777" w:rsidR="000213C9" w:rsidRPr="00866A10" w:rsidRDefault="000213C9" w:rsidP="000213C9">
      <w:pPr>
        <w:spacing w:after="240" w:line="240" w:lineRule="auto"/>
        <w:ind w:left="360"/>
        <w:jc w:val="both"/>
        <w:rPr>
          <w:rFonts w:ascii="Aptos" w:eastAsia="Times New Roman" w:hAnsi="Aptos" w:cs="Arial"/>
          <w:b/>
        </w:rPr>
      </w:pPr>
      <w:r w:rsidRPr="00866A10">
        <w:rPr>
          <w:rFonts w:ascii="Aptos" w:eastAsia="Times New Roman" w:hAnsi="Aptos" w:cs="Arial"/>
          <w:b/>
        </w:rPr>
        <w:t xml:space="preserve">Fiduciary Fund(s) </w:t>
      </w:r>
      <w:r w:rsidRPr="00866A10">
        <w:rPr>
          <w:rFonts w:ascii="Aptos" w:hAnsi="Aptos" w:cs="Arial"/>
          <w:b/>
          <w:bCs/>
          <w:i/>
          <w:iCs/>
          <w:color w:val="0000FF"/>
        </w:rPr>
        <w:t>[Delete if not applicable]</w:t>
      </w:r>
    </w:p>
    <w:p w14:paraId="4E8AD43B"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 xml:space="preserve">Restricted Net Position </w:t>
      </w:r>
      <w:r w:rsidRPr="00866A10">
        <w:rPr>
          <w:rFonts w:ascii="Aptos" w:eastAsia="Times New Roman" w:hAnsi="Aptos" w:cs="Arial"/>
        </w:rPr>
        <w:t xml:space="preserve">- Fiduciary net position includes resources held in a custodial capacity for </w:t>
      </w:r>
      <w:r w:rsidRPr="00866A10">
        <w:rPr>
          <w:rFonts w:ascii="Aptos" w:hAnsi="Aptos" w:cs="Arial"/>
          <w:b/>
          <w:bCs/>
          <w:iCs/>
          <w:color w:val="0000FF"/>
        </w:rPr>
        <w:t>[external pool participants in the University’s External Investment Fund, and/or for other individual, organizations, and governments]</w:t>
      </w:r>
      <w:r w:rsidRPr="00866A10">
        <w:rPr>
          <w:rFonts w:ascii="Aptos" w:eastAsia="Times New Roman" w:hAnsi="Aptos" w:cs="Arial"/>
        </w:rPr>
        <w:t xml:space="preserve"> that are not available for alternative use by the University. </w:t>
      </w:r>
      <w:r w:rsidRPr="00866A10">
        <w:rPr>
          <w:rFonts w:ascii="Aptos" w:hAnsi="Aptos" w:cs="Arial"/>
          <w:b/>
          <w:bCs/>
          <w:i/>
          <w:iCs/>
          <w:color w:val="0000FF"/>
        </w:rPr>
        <w:t xml:space="preserve">[Modify as necessary to reflect actual circumstances - Delete if not applicable or significant for your </w:t>
      </w:r>
      <w:proofErr w:type="gramStart"/>
      <w:r w:rsidRPr="00866A10">
        <w:rPr>
          <w:rFonts w:ascii="Aptos" w:hAnsi="Aptos" w:cs="Arial"/>
          <w:b/>
          <w:bCs/>
          <w:i/>
          <w:iCs/>
          <w:color w:val="0000FF"/>
        </w:rPr>
        <w:t>University</w:t>
      </w:r>
      <w:proofErr w:type="gramEnd"/>
      <w:r w:rsidRPr="00866A10">
        <w:rPr>
          <w:rFonts w:ascii="Aptos" w:hAnsi="Aptos" w:cs="Arial"/>
          <w:b/>
          <w:bCs/>
          <w:i/>
          <w:iCs/>
          <w:color w:val="0000FF"/>
        </w:rPr>
        <w:t>.]</w:t>
      </w:r>
    </w:p>
    <w:p w14:paraId="3EFCA9E2" w14:textId="115000B4"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bCs/>
        </w:rPr>
        <w:lastRenderedPageBreak/>
        <w:t>O.</w:t>
      </w:r>
      <w:r w:rsidRPr="00866A10">
        <w:rPr>
          <w:rFonts w:ascii="Aptos" w:eastAsia="Times New Roman" w:hAnsi="Aptos" w:cs="Arial"/>
          <w:b/>
          <w:bCs/>
        </w:rPr>
        <w:tab/>
        <w:t xml:space="preserve">Scholarship Discounts </w:t>
      </w:r>
      <w:r w:rsidRPr="00866A10">
        <w:rPr>
          <w:rFonts w:ascii="Aptos" w:eastAsia="Times New Roman" w:hAnsi="Aptos" w:cs="Arial"/>
          <w:bCs/>
        </w:rPr>
        <w:t>-</w:t>
      </w:r>
      <w:r w:rsidRPr="00866A10">
        <w:rPr>
          <w:rFonts w:ascii="Aptos" w:eastAsia="Times New Roman" w:hAnsi="Aptos" w:cs="Arial"/>
          <w:b/>
          <w:bCs/>
        </w:rPr>
        <w:t xml:space="preserve"> </w:t>
      </w:r>
      <w:r w:rsidRPr="00866A10">
        <w:rPr>
          <w:rFonts w:ascii="Aptos" w:eastAsia="Times New Roman" w:hAnsi="Aptos" w:cs="Arial"/>
        </w:rPr>
        <w:t xml:space="preserve">Student tuition and fees revenues </w:t>
      </w:r>
      <w:r w:rsidR="00802CD4" w:rsidRPr="00802CD4">
        <w:rPr>
          <w:rFonts w:ascii="Aptos" w:eastAsia="Times New Roman" w:hAnsi="Aptos" w:cs="Arial"/>
          <w:highlight w:val="yellow"/>
        </w:rPr>
        <w:t>and auxiliary service revenues</w:t>
      </w:r>
      <w:r w:rsidR="00802CD4">
        <w:rPr>
          <w:rFonts w:ascii="Arial" w:eastAsia="Times New Roman" w:hAnsi="Arial" w:cs="Arial"/>
        </w:rPr>
        <w:t xml:space="preserve"> </w:t>
      </w:r>
      <w:r w:rsidRPr="00866A10">
        <w:rPr>
          <w:rFonts w:ascii="Aptos" w:eastAsia="Times New Roman" w:hAnsi="Aptos" w:cs="Arial"/>
        </w:rPr>
        <w:t xml:space="preserve">from </w:t>
      </w:r>
      <w:proofErr w:type="gramStart"/>
      <w:r w:rsidRPr="00866A10">
        <w:rPr>
          <w:rFonts w:ascii="Aptos" w:eastAsia="Times New Roman" w:hAnsi="Aptos" w:cs="Arial"/>
        </w:rPr>
        <w:t>University</w:t>
      </w:r>
      <w:proofErr w:type="gramEnd"/>
      <w:r w:rsidRPr="00866A10">
        <w:rPr>
          <w:rFonts w:ascii="Aptos" w:eastAsia="Times New Roman" w:hAnsi="Aptos" w:cs="Arial"/>
        </w:rPr>
        <w:t xml:space="preserve"> charges are reported net of scholarship discounts in the accompanying Statement of Revenues, Expenses, and Changes in Net Position. The scholarship discount is the difference between the actual charge for goods and services provided by the University and the amount that is paid by students or by third parties on the students’ behalf. Student financial assistance grants, such as Pell grants, and other federal, state, or nongovernmental programs, are recorded as nonoperating revenues in the accompanying Statement of Revenues, Expenses, and Changes in Net Position. To the extent that revenues from these programs are used to satisfy tuition, fees, and other charges, the University has recorded a scholarship discount</w:t>
      </w:r>
      <w:r w:rsidRPr="00802CD4">
        <w:rPr>
          <w:rFonts w:ascii="Aptos" w:eastAsia="Times New Roman" w:hAnsi="Aptos" w:cs="Arial"/>
        </w:rPr>
        <w:t>.</w:t>
      </w:r>
      <w:r w:rsidR="00802CD4" w:rsidRPr="00802CD4">
        <w:rPr>
          <w:rFonts w:ascii="Aptos" w:eastAsia="Times New Roman" w:hAnsi="Aptos" w:cs="Arial"/>
        </w:rPr>
        <w:t xml:space="preserve"> </w:t>
      </w:r>
      <w:r w:rsidR="00802CD4" w:rsidRPr="00802CD4">
        <w:rPr>
          <w:rFonts w:ascii="Aptos" w:eastAsia="Times New Roman" w:hAnsi="Aptos" w:cs="Arial"/>
          <w:highlight w:val="yellow"/>
        </w:rPr>
        <w:t>The allocation of the scholarship discounts to tuition and fees revenues and auxiliary service revenues was changed in fiscal year 2025 to follow updated guidance from the National Association of College and University Business Officers (NACUBO). The updated guidance recommended the allocation of scholarship discounts be based on an analysis of individual student account charges and financial aid payments from the student management information system versus the use of aggregated student financial aid and aggregated revenue amounts.</w:t>
      </w:r>
    </w:p>
    <w:p w14:paraId="7E0E23C1" w14:textId="77777777" w:rsidR="000213C9" w:rsidRPr="00866A10" w:rsidRDefault="000213C9" w:rsidP="000213C9">
      <w:pPr>
        <w:spacing w:after="240" w:line="240" w:lineRule="auto"/>
        <w:ind w:left="360" w:hanging="360"/>
        <w:jc w:val="both"/>
        <w:rPr>
          <w:rFonts w:ascii="Aptos" w:eastAsia="Times New Roman" w:hAnsi="Aptos" w:cs="Arial"/>
          <w:bCs/>
        </w:rPr>
      </w:pPr>
      <w:r w:rsidRPr="00866A10">
        <w:rPr>
          <w:rFonts w:ascii="Aptos" w:eastAsia="Times New Roman" w:hAnsi="Aptos" w:cs="Arial"/>
          <w:b/>
        </w:rPr>
        <w:t>P.</w:t>
      </w:r>
      <w:r w:rsidRPr="00866A10">
        <w:rPr>
          <w:rFonts w:ascii="Aptos" w:eastAsia="Times New Roman" w:hAnsi="Aptos" w:cs="Arial"/>
          <w:b/>
        </w:rPr>
        <w:tab/>
        <w:t xml:space="preserve">Revenue and Expense Recognition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Cs/>
        </w:rPr>
        <w:t xml:space="preserve">The University classifies its revenues and expenses as operating or nonoperating in the accompanying Statement of Revenues, Expenses, and Changes in Net </w:t>
      </w:r>
      <w:r w:rsidRPr="00866A10">
        <w:rPr>
          <w:rFonts w:ascii="Aptos" w:eastAsia="Times New Roman" w:hAnsi="Aptos" w:cs="Arial"/>
        </w:rPr>
        <w:t>Position</w:t>
      </w:r>
      <w:r w:rsidRPr="00866A10">
        <w:rPr>
          <w:rFonts w:ascii="Aptos" w:eastAsia="Times New Roman" w:hAnsi="Aptos" w:cs="Arial"/>
          <w:bCs/>
        </w:rPr>
        <w:t xml:space="preserve">. </w:t>
      </w:r>
      <w:r w:rsidRPr="00866A10">
        <w:rPr>
          <w:rFonts w:ascii="Aptos" w:eastAsia="Times New Roman" w:hAnsi="Aptos" w:cs="Arial"/>
        </w:rPr>
        <w:t xml:space="preserve">Operating revenues and expenses generally result from providing services and producing and delivering goods in connection with the University’s principal ongoing operations. </w:t>
      </w:r>
      <w:r w:rsidRPr="00866A10">
        <w:rPr>
          <w:rFonts w:ascii="Aptos" w:eastAsia="Times New Roman" w:hAnsi="Aptos" w:cs="Arial"/>
          <w:bCs/>
        </w:rPr>
        <w:t xml:space="preserve">Operating revenues include activities that have characteristics of exchange transactions, such as (1) student tuition and fees, (2) sales and services of auxiliary enterprises, (3) certain federal, state, and local grants and contracts that are essentially contracts for services, and (4) interest earned on loans. Operating expenses are all expense transactions incurred other than those related to capital and noncapital financing or investing activities as defined by GASB Statement No. 9, </w:t>
      </w:r>
      <w:r w:rsidRPr="00866A10">
        <w:rPr>
          <w:rFonts w:ascii="Aptos" w:eastAsia="Times New Roman" w:hAnsi="Aptos" w:cs="Arial"/>
          <w:bCs/>
          <w:i/>
          <w:iCs/>
        </w:rPr>
        <w:t>Reporting Cash Flows of Proprietary and Nonexpendable Trust Funds and Governmental Entities That Use Proprietary Fund Accounting</w:t>
      </w:r>
      <w:r w:rsidRPr="00866A10">
        <w:rPr>
          <w:rFonts w:ascii="Aptos" w:eastAsia="Times New Roman" w:hAnsi="Aptos" w:cs="Arial"/>
          <w:bCs/>
          <w:iCs/>
        </w:rPr>
        <w:t>.</w:t>
      </w:r>
    </w:p>
    <w:p w14:paraId="7F7EAF73"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Nonoperating revenues include activities that have the characteristics of nonexchange transactions. Revenues from nonexchange transactions that represent subsidies or gifts to the University, as well as investment income, are considered nonoperating since these are either investing, capital, or noncapital financing activities. Capital contributions are presented separately after nonoperating revenues and expenses.</w:t>
      </w:r>
    </w:p>
    <w:p w14:paraId="3A1DD739"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Q.</w:t>
      </w:r>
      <w:r w:rsidRPr="00866A10">
        <w:rPr>
          <w:rFonts w:ascii="Aptos" w:eastAsia="Times New Roman" w:hAnsi="Aptos" w:cs="Arial"/>
          <w:b/>
        </w:rPr>
        <w:tab/>
        <w:t xml:space="preserve">Internal Sales Activities </w:t>
      </w:r>
      <w:r w:rsidRPr="00866A10">
        <w:rPr>
          <w:rFonts w:ascii="Aptos" w:eastAsia="Times New Roman" w:hAnsi="Aptos" w:cs="Arial"/>
        </w:rPr>
        <w:t xml:space="preserve">- Certain institutional auxiliary operations provide goods and services to </w:t>
      </w:r>
      <w:proofErr w:type="gramStart"/>
      <w:r w:rsidRPr="00866A10">
        <w:rPr>
          <w:rFonts w:ascii="Aptos" w:eastAsia="Times New Roman" w:hAnsi="Aptos" w:cs="Arial"/>
        </w:rPr>
        <w:t>University</w:t>
      </w:r>
      <w:proofErr w:type="gramEnd"/>
      <w:r w:rsidRPr="00866A10">
        <w:rPr>
          <w:rFonts w:ascii="Aptos" w:eastAsia="Times New Roman" w:hAnsi="Aptos" w:cs="Arial"/>
        </w:rPr>
        <w:t xml:space="preserve"> departments, as well as to its customers. These institutional auxiliary operations include activities such as </w:t>
      </w:r>
      <w:r w:rsidRPr="00866A10">
        <w:rPr>
          <w:rFonts w:ascii="Aptos" w:eastAsia="Times New Roman" w:hAnsi="Aptos" w:cs="Arial"/>
          <w:b/>
          <w:color w:val="0000FF"/>
        </w:rPr>
        <w:t xml:space="preserve">[central stores, copy centers, motor pool, postal services, telecommunications - </w:t>
      </w:r>
      <w:r w:rsidRPr="00866A10">
        <w:rPr>
          <w:rFonts w:ascii="Aptos" w:eastAsia="Times New Roman" w:hAnsi="Aptos" w:cs="Arial"/>
          <w:b/>
          <w:i/>
          <w:color w:val="0000FF"/>
        </w:rPr>
        <w:t>Modify as necessary</w:t>
      </w:r>
      <w:r w:rsidRPr="00866A10">
        <w:rPr>
          <w:rFonts w:ascii="Aptos" w:eastAsia="Times New Roman" w:hAnsi="Aptos" w:cs="Arial"/>
          <w:b/>
          <w:color w:val="0000FF"/>
        </w:rPr>
        <w:t>]</w:t>
      </w:r>
      <w:r w:rsidRPr="00866A10">
        <w:rPr>
          <w:rFonts w:ascii="Aptos" w:eastAsia="Times New Roman" w:hAnsi="Aptos" w:cs="Arial"/>
        </w:rPr>
        <w:t xml:space="preserve">. In addition, the University has other miscellaneous sales and service units that operated either on a reimbursement or charge basis. All internal sales activities to </w:t>
      </w:r>
      <w:proofErr w:type="gramStart"/>
      <w:r w:rsidRPr="00866A10">
        <w:rPr>
          <w:rFonts w:ascii="Aptos" w:eastAsia="Times New Roman" w:hAnsi="Aptos" w:cs="Arial"/>
        </w:rPr>
        <w:t>University</w:t>
      </w:r>
      <w:proofErr w:type="gramEnd"/>
      <w:r w:rsidRPr="00866A10">
        <w:rPr>
          <w:rFonts w:ascii="Aptos" w:eastAsia="Times New Roman" w:hAnsi="Aptos" w:cs="Arial"/>
        </w:rPr>
        <w:t xml:space="preserve"> departments from auxiliary operations and sales and service units have been eliminated in the accompanying financial statements. These </w:t>
      </w:r>
      <w:r w:rsidRPr="00866A10">
        <w:rPr>
          <w:rFonts w:ascii="Aptos" w:eastAsia="Times New Roman" w:hAnsi="Aptos" w:cs="Arial"/>
          <w:bCs/>
        </w:rPr>
        <w:t xml:space="preserve">eliminations are recorded by removing the revenue and expense in the auxiliary operations and sales and service units </w:t>
      </w:r>
      <w:r w:rsidRPr="00866A10">
        <w:rPr>
          <w:rFonts w:ascii="Aptos" w:eastAsia="Times New Roman" w:hAnsi="Aptos" w:cs="Arial"/>
        </w:rPr>
        <w:t>and, if significant, allocating any residual balances to those departments receiving the goods and services during the year.</w:t>
      </w:r>
    </w:p>
    <w:p w14:paraId="25D676B5"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lastRenderedPageBreak/>
        <w:t>Note 2</w:t>
      </w:r>
      <w:r w:rsidRPr="00866A10">
        <w:rPr>
          <w:rFonts w:ascii="Aptos" w:hAnsi="Aptos"/>
          <w:smallCaps w:val="0"/>
          <w:szCs w:val="22"/>
        </w:rPr>
        <w:tab/>
        <w:t>-</w:t>
      </w:r>
      <w:r w:rsidRPr="00866A10">
        <w:rPr>
          <w:rFonts w:ascii="Aptos" w:hAnsi="Aptos"/>
          <w:smallCaps w:val="0"/>
          <w:szCs w:val="22"/>
        </w:rPr>
        <w:tab/>
        <w:t>Deposits and Investments</w:t>
      </w:r>
    </w:p>
    <w:p w14:paraId="2F94BECB" w14:textId="77777777" w:rsidR="000213C9" w:rsidRPr="00866A10"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rPr>
        <w:t>A.</w:t>
      </w:r>
      <w:r w:rsidRPr="00866A10">
        <w:rPr>
          <w:rFonts w:ascii="Aptos" w:eastAsia="Times New Roman" w:hAnsi="Aptos" w:cs="Arial"/>
          <w:b/>
        </w:rPr>
        <w:tab/>
        <w:t xml:space="preserve">Deposits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Unless specifically exempt, the University is required by North Carolina General Statute 147-77 to deposit moneys received with the State Treasurer or with a depository institution in the name of the State Treasurer. However, the University of North Carolina Board of Governors, pursuant to G.S. 116-36.1, may authorize the University to deposit its institutional trust funds in interest-bearing accounts and other investments authorized by the Board of Governors, without regard to any statute or rule of law relating to the investment of funds by fiduciaries. Although specifically exempted, the University may voluntarily deposit institutional trust funds, endowment funds, special funds, revenue bond proceeds, debt service funds, and funds received for services rendered by health care professionals with the State Treasurer. Special funds consist of moneys for intercollegiate athletics and agency funds held directly by the University.</w:t>
      </w:r>
    </w:p>
    <w:p w14:paraId="78683EB2" w14:textId="1D593999" w:rsidR="000213C9" w:rsidRPr="00866A10" w:rsidRDefault="000213C9" w:rsidP="000213C9">
      <w:pPr>
        <w:spacing w:after="240" w:line="240" w:lineRule="auto"/>
        <w:ind w:left="360"/>
        <w:jc w:val="both"/>
        <w:rPr>
          <w:rFonts w:ascii="Aptos" w:eastAsia="Times New Roman" w:hAnsi="Aptos" w:cs="Arial"/>
        </w:rPr>
      </w:pP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amount shown on the Statement of Net Position as cash and cash equivalents includes $______________, which represents the University’s equity position in the State Treasurer’s Short-Term Investment Fund (STIF). The STIF (a portfolio within the State Treasurer’s Investment Pool, an external investment pool that is not registered with the Securities and Exchange Commission or subject to any other regulatory oversight and does not have a credit rating) had a weighted average maturity of </w:t>
      </w:r>
      <w:r w:rsidR="00EC79F2" w:rsidRPr="00866A10">
        <w:rPr>
          <w:rFonts w:ascii="Aptos" w:eastAsia="Times New Roman" w:hAnsi="Aptos" w:cs="Arial"/>
          <w:highlight w:val="cyan"/>
        </w:rPr>
        <w:t>XX</w:t>
      </w:r>
      <w:r w:rsidRPr="00866A10">
        <w:rPr>
          <w:rFonts w:ascii="Aptos" w:eastAsia="Times New Roman" w:hAnsi="Aptos" w:cs="Arial"/>
        </w:rPr>
        <w:t xml:space="preserve"> years as of </w:t>
      </w:r>
      <w:r w:rsidR="00983E4F" w:rsidRPr="00866A10">
        <w:rPr>
          <w:rFonts w:ascii="Aptos" w:eastAsia="Times New Roman" w:hAnsi="Aptos" w:cs="Arial"/>
        </w:rPr>
        <w:t>June 30, 2025</w:t>
      </w:r>
      <w:r w:rsidRPr="00866A10">
        <w:rPr>
          <w:rFonts w:ascii="Aptos" w:eastAsia="Times New Roman" w:hAnsi="Aptos" w:cs="Arial"/>
        </w:rPr>
        <w:t xml:space="preserve">. Assets and shares of the STIF are valued at fair value. Deposit and investment risks associated with the State Treasurer’s Investment Pool (which includes the State Treasurer’s STIF) are included in the North Carolina Department of State Treasurer Investment Programs’ separately issued audit report. This separately issued report can be obtained from the Department of State Treasurer, 3200 Atlantic Avenue, Raleigh, NC 27604 or can be accessed from the Department of State Treasurer’s website at </w:t>
      </w:r>
      <w:hyperlink r:id="rId23" w:history="1">
        <w:r w:rsidRPr="00866A10">
          <w:rPr>
            <w:rStyle w:val="Hyperlink"/>
            <w:rFonts w:ascii="Aptos" w:eastAsia="Times New Roman" w:hAnsi="Aptos" w:cs="Arial"/>
          </w:rPr>
          <w:t>https://www.nctreasurer.com/</w:t>
        </w:r>
      </w:hyperlink>
      <w:r w:rsidRPr="00866A10">
        <w:rPr>
          <w:rFonts w:ascii="Aptos" w:eastAsia="Times New Roman" w:hAnsi="Aptos" w:cs="Arial"/>
        </w:rPr>
        <w:t xml:space="preserve"> in the Audited Financial Statements section.</w:t>
      </w:r>
    </w:p>
    <w:p w14:paraId="523A2168" w14:textId="6F20C562"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Cash on hand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was $_________. The carrying amount of the University’s deposits not with the State Treasurer, including certificates of deposit of $_________ reported as investments on the Statement of Net Position, was $_________, and the bank balance was $_________. Custodial credit risk is the risk that in the event of a bank failure, the University’s deposits may not be returned to it. The University does not have a deposit policy for custodial credit risk. As of </w:t>
      </w:r>
      <w:r w:rsidR="00983E4F" w:rsidRPr="00866A10">
        <w:rPr>
          <w:rFonts w:ascii="Aptos" w:eastAsia="Times New Roman" w:hAnsi="Aptos" w:cs="Arial"/>
        </w:rPr>
        <w:t>June 30, 2025</w:t>
      </w:r>
      <w:r w:rsidRPr="00866A10">
        <w:rPr>
          <w:rFonts w:ascii="Aptos" w:eastAsia="Times New Roman" w:hAnsi="Aptos" w:cs="Arial"/>
        </w:rPr>
        <w:t>, the University’s bank balance was exposed to custodial credit risk as follows:</w:t>
      </w:r>
      <w:r w:rsidRPr="00866A10">
        <w:rPr>
          <w:rFonts w:ascii="Aptos" w:eastAsia="Times New Roman" w:hAnsi="Aptos" w:cs="Arial"/>
          <w:color w:val="000000"/>
        </w:rPr>
        <w:t xml:space="preserve"> </w:t>
      </w:r>
      <w:r w:rsidRPr="00866A10">
        <w:rPr>
          <w:rFonts w:ascii="Aptos" w:eastAsia="Times New Roman" w:hAnsi="Aptos" w:cs="Arial"/>
          <w:b/>
          <w:color w:val="0000FF"/>
        </w:rPr>
        <w:t>[</w:t>
      </w:r>
      <w:r w:rsidRPr="00866A10">
        <w:rPr>
          <w:rFonts w:ascii="Aptos" w:eastAsia="Times New Roman" w:hAnsi="Aptos" w:cs="Arial"/>
          <w:b/>
          <w:i/>
          <w:color w:val="0000FF"/>
        </w:rPr>
        <w:t xml:space="preserve">Modify as necessary </w:t>
      </w:r>
      <w:r w:rsidRPr="00866A10">
        <w:rPr>
          <w:rFonts w:ascii="Aptos" w:eastAsia="Times New Roman" w:hAnsi="Aptos" w:cs="Arial"/>
          <w:i/>
          <w:color w:val="0000FF"/>
        </w:rPr>
        <w:t>-</w:t>
      </w:r>
      <w:r w:rsidRPr="00866A10">
        <w:rPr>
          <w:rFonts w:ascii="Aptos" w:eastAsia="Times New Roman" w:hAnsi="Aptos" w:cs="Arial"/>
          <w:b/>
          <w:i/>
          <w:color w:val="0000FF"/>
        </w:rPr>
        <w:t xml:space="preserve"> If the University has deposits subject to foreign currency risk </w:t>
      </w:r>
      <w:r w:rsidRPr="00866A10">
        <w:rPr>
          <w:rFonts w:ascii="Aptos" w:eastAsia="Times New Roman" w:hAnsi="Aptos" w:cs="Arial"/>
          <w:i/>
          <w:color w:val="0000FF"/>
        </w:rPr>
        <w:t>-</w:t>
      </w:r>
      <w:r w:rsidRPr="00866A10">
        <w:rPr>
          <w:rFonts w:ascii="Aptos" w:eastAsia="Times New Roman" w:hAnsi="Aptos" w:cs="Arial"/>
          <w:b/>
          <w:i/>
          <w:color w:val="0000FF"/>
        </w:rPr>
        <w:t xml:space="preserve"> additional disclosure may be required.</w:t>
      </w:r>
      <w:r w:rsidRPr="00866A10">
        <w:rPr>
          <w:rFonts w:ascii="Aptos" w:eastAsia="Times New Roman" w:hAnsi="Aptos" w:cs="Arial"/>
          <w:b/>
          <w:color w:val="0000FF"/>
        </w:rPr>
        <w:t>]</w:t>
      </w:r>
    </w:p>
    <w:bookmarkStart w:id="54" w:name="_1188215749"/>
    <w:bookmarkStart w:id="55" w:name="_1558525908"/>
    <w:bookmarkStart w:id="56" w:name="_1650178802"/>
    <w:bookmarkStart w:id="57" w:name="_1402487291"/>
    <w:bookmarkStart w:id="58" w:name="_1192354688"/>
    <w:bookmarkStart w:id="59" w:name="_MON_1345445298"/>
    <w:bookmarkStart w:id="60" w:name="_MON_1370677132"/>
    <w:bookmarkStart w:id="61" w:name="_MON_1283837452"/>
    <w:bookmarkStart w:id="62" w:name="_MON_1220933434"/>
    <w:bookmarkEnd w:id="54"/>
    <w:bookmarkEnd w:id="55"/>
    <w:bookmarkEnd w:id="56"/>
    <w:bookmarkEnd w:id="57"/>
    <w:bookmarkEnd w:id="58"/>
    <w:bookmarkEnd w:id="59"/>
    <w:bookmarkEnd w:id="60"/>
    <w:bookmarkEnd w:id="61"/>
    <w:bookmarkEnd w:id="62"/>
    <w:bookmarkStart w:id="63" w:name="_MON_1302419093"/>
    <w:bookmarkEnd w:id="63"/>
    <w:p w14:paraId="1B207E9B" w14:textId="25EB46A6" w:rsidR="000213C9" w:rsidRPr="00866A10" w:rsidRDefault="00240BAF" w:rsidP="000213C9">
      <w:pPr>
        <w:spacing w:after="240" w:line="240" w:lineRule="auto"/>
        <w:ind w:left="360"/>
        <w:jc w:val="center"/>
        <w:rPr>
          <w:rFonts w:ascii="Aptos" w:eastAsia="Times New Roman" w:hAnsi="Aptos" w:cs="Arial"/>
        </w:rPr>
      </w:pPr>
      <w:r w:rsidRPr="00866A10">
        <w:rPr>
          <w:rFonts w:ascii="Aptos" w:hAnsi="Aptos" w:cs="Arial"/>
        </w:rPr>
        <w:object w:dxaOrig="7182" w:dyaOrig="1780" w14:anchorId="18791D04">
          <v:shape id="_x0000_i1026" type="#_x0000_t75" style="width:321.8pt;height:88.35pt" o:ole="">
            <v:imagedata r:id="rId24" o:title=""/>
          </v:shape>
          <o:OLEObject Type="Embed" ProgID="Excel.Sheet.12" ShapeID="_x0000_i1026" DrawAspect="Content" ObjectID="_1811661347" r:id="rId25"/>
        </w:object>
      </w:r>
    </w:p>
    <w:p w14:paraId="48A5C265" w14:textId="77777777" w:rsidR="000213C9" w:rsidRPr="00866A10" w:rsidRDefault="000213C9" w:rsidP="000213C9">
      <w:pPr>
        <w:spacing w:before="120" w:after="240"/>
        <w:ind w:left="360"/>
        <w:jc w:val="both"/>
        <w:rPr>
          <w:rFonts w:ascii="Aptos" w:hAnsi="Aptos" w:cs="Arial"/>
          <w:b/>
          <w:color w:val="0000FF"/>
        </w:rPr>
      </w:pPr>
      <w:r w:rsidRPr="00866A10">
        <w:rPr>
          <w:rFonts w:ascii="Aptos" w:hAnsi="Aptos" w:cs="Arial"/>
          <w:b/>
          <w:i/>
          <w:color w:val="0000FF"/>
        </w:rPr>
        <w:t>[If the University has component units, additional disclosures may be required. See GASB Codification Section C20.105 for disclosure requirements.</w:t>
      </w:r>
      <w:r w:rsidRPr="00866A10">
        <w:rPr>
          <w:rFonts w:ascii="Aptos" w:hAnsi="Aptos" w:cs="Arial"/>
          <w:b/>
          <w:color w:val="0000FF"/>
        </w:rPr>
        <w:t>]</w:t>
      </w:r>
    </w:p>
    <w:p w14:paraId="1A1F7E7A" w14:textId="77777777" w:rsidR="000213C9" w:rsidRPr="00866A10" w:rsidRDefault="000213C9" w:rsidP="000213C9">
      <w:pPr>
        <w:spacing w:after="240" w:line="240" w:lineRule="auto"/>
        <w:ind w:left="360" w:hanging="360"/>
        <w:jc w:val="both"/>
        <w:rPr>
          <w:rFonts w:ascii="Aptos" w:eastAsia="Times New Roman" w:hAnsi="Aptos" w:cs="Arial"/>
          <w:b/>
          <w:i/>
          <w:color w:val="0000FF"/>
        </w:rPr>
      </w:pPr>
      <w:bookmarkStart w:id="64" w:name="_Hlk104542985"/>
      <w:r w:rsidRPr="00866A10">
        <w:rPr>
          <w:rFonts w:ascii="Aptos" w:eastAsia="Times New Roman" w:hAnsi="Aptos" w:cs="Arial"/>
          <w:b/>
        </w:rPr>
        <w:lastRenderedPageBreak/>
        <w:t>B.</w:t>
      </w:r>
      <w:r w:rsidRPr="00866A10">
        <w:rPr>
          <w:rFonts w:ascii="Aptos" w:eastAsia="Times New Roman" w:hAnsi="Aptos" w:cs="Arial"/>
          <w:b/>
        </w:rPr>
        <w:tab/>
        <w:t xml:space="preserve">Investments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hAnsi="Aptos" w:cs="Arial"/>
          <w:b/>
          <w:i/>
          <w:color w:val="0000FF"/>
        </w:rPr>
        <w:t xml:space="preserve">[If the University has discretely presented component units with material investments not invested with the University </w:t>
      </w:r>
      <w:r w:rsidRPr="00866A10">
        <w:rPr>
          <w:rFonts w:ascii="Aptos" w:hAnsi="Aptos" w:cs="Arial"/>
          <w:i/>
          <w:color w:val="0000FF"/>
        </w:rPr>
        <w:t>-</w:t>
      </w:r>
      <w:r w:rsidRPr="00866A10">
        <w:rPr>
          <w:rFonts w:ascii="Aptos" w:hAnsi="Aptos" w:cs="Arial"/>
          <w:b/>
          <w:i/>
          <w:color w:val="0000FF"/>
        </w:rPr>
        <w:t xml:space="preserve"> then additional disclosure is necessary and the University investments note will be one part of the </w:t>
      </w:r>
      <w:proofErr w:type="gramStart"/>
      <w:r w:rsidRPr="00866A10">
        <w:rPr>
          <w:rFonts w:ascii="Aptos" w:hAnsi="Aptos" w:cs="Arial"/>
          <w:b/>
          <w:i/>
          <w:color w:val="0000FF"/>
        </w:rPr>
        <w:t>note</w:t>
      </w:r>
      <w:proofErr w:type="gramEnd"/>
      <w:r w:rsidRPr="00866A10">
        <w:rPr>
          <w:rFonts w:ascii="Aptos" w:hAnsi="Aptos" w:cs="Arial"/>
          <w:b/>
          <w:i/>
          <w:color w:val="0000FF"/>
        </w:rPr>
        <w:t xml:space="preserve"> and the component unit will be another. If not, delete the “University” bold below and make all one note. See GASB Codification Section I50.139]</w:t>
      </w:r>
      <w:r w:rsidRPr="00866A10" w:rsidDel="007D76E0">
        <w:rPr>
          <w:rFonts w:ascii="Aptos" w:eastAsia="Times New Roman" w:hAnsi="Aptos" w:cs="Arial"/>
          <w:b/>
          <w:i/>
          <w:color w:val="0000FF"/>
        </w:rPr>
        <w:t xml:space="preserve"> </w:t>
      </w:r>
    </w:p>
    <w:p w14:paraId="4543C35F"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 xml:space="preserve">University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The University is authorized by the University of North Carolina Board of Governors pursuant to G.S. 116-36.2 and Section 600.2.4 of the Policy Manual of the University of North Carolina to invest its special funds and funds received for services rendered by health care professionals in the same manner as the State Treasurer is required to invest, as discussed below. </w:t>
      </w:r>
    </w:p>
    <w:p w14:paraId="53AADE11"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[AND, if the University has received delegated authority from the President to invest its Trust Funds outside the State Treasurer, then add next paragraph]</w:t>
      </w:r>
    </w:p>
    <w:p w14:paraId="5D1601C0"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Additionally, the University has also been delegated authority by the President of the University of North Carolina pursuant to G.S. 116-36.1 and Section 600.2.4.1 of the Policy Manual of the University of North Carolina to invest its trust funds in the same manner as the State Treasurer is required to invest, as discussed below.</w:t>
      </w:r>
    </w:p>
    <w:p w14:paraId="304DF8D8"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G.S. 147-69.1(c), applicable to the State’s General Fund, and G.S. 147</w:t>
      </w:r>
      <w:r w:rsidRPr="00866A10">
        <w:rPr>
          <w:rFonts w:ascii="Aptos" w:eastAsia="Times New Roman" w:hAnsi="Aptos" w:cs="Arial"/>
        </w:rPr>
        <w:noBreakHyphen/>
        <w:t>69.2, applicable to institutional trust funds, authorize the State Treasurer to invest in the following: obligations of or fully guaranteed by the United States; obligations of certain federal agencies; repurchase agreements; obligations of the State of North Carolina; certificates of deposit and other deposit accounts of specified financial institutions; prime quality commercial paper; asset-backed securities with specified ratings, specified bills of exchange or time drafts, and corporate bonds/notes with specified ratings; general obligations of other states; general obligations of North Carolina local governments; and obligations of certain entities with specified ratings.</w:t>
      </w:r>
    </w:p>
    <w:p w14:paraId="3A5044FF"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 xml:space="preserve">In accordance with the bond resolutions, bond proceeds and debt service funds are invested in obligations that will by their terms mature on or before the date funds are expected to be required for expenditure or withdrawal. </w:t>
      </w:r>
      <w:r w:rsidRPr="00866A10">
        <w:rPr>
          <w:rFonts w:ascii="Aptos" w:eastAsia="Times New Roman" w:hAnsi="Aptos" w:cs="Arial"/>
          <w:b/>
          <w:bCs/>
          <w:i/>
          <w:iCs/>
          <w:color w:val="0000FF"/>
        </w:rPr>
        <w:t>[Note: Bond covenants related to the investment of bond proceeds should be considered an investment policy and disclosed as such in the investment sections below.]</w:t>
      </w:r>
    </w:p>
    <w:p w14:paraId="3473ABE6"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G.S. 116-36(e) provides that the trustees of the Endowment Fund shall be responsible for the prudent investment of the Fund in the exercise of their sound discretion, without regard to any statute or rule of law relating to the investment of funds by fiduciaries but in compliance with any lawful condition placed by the donor upon that part of the Endowment Fund to be invested.</w:t>
      </w:r>
    </w:p>
    <w:p w14:paraId="54967869"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b/>
          <w:bCs/>
          <w:i/>
          <w:iCs/>
          <w:color w:val="0000FF"/>
        </w:rPr>
        <w:t>[Add for blended component units only </w:t>
      </w:r>
      <w:r w:rsidRPr="00866A10">
        <w:rPr>
          <w:rFonts w:ascii="Aptos" w:eastAsia="Times New Roman" w:hAnsi="Aptos" w:cs="Arial"/>
          <w:b/>
          <w:bCs/>
          <w:i/>
          <w:iCs/>
          <w:color w:val="0000FF"/>
        </w:rPr>
        <w:noBreakHyphen/>
        <w:t> example follows </w:t>
      </w:r>
      <w:r w:rsidRPr="00866A10">
        <w:rPr>
          <w:rFonts w:ascii="Aptos" w:eastAsia="Times New Roman" w:hAnsi="Aptos" w:cs="Arial"/>
          <w:b/>
          <w:bCs/>
          <w:i/>
          <w:iCs/>
          <w:color w:val="0000FF"/>
        </w:rPr>
        <w:noBreakHyphen/>
        <w:t> see also the section for component units’ investments if material investments outside the University pool.]</w:t>
      </w:r>
    </w:p>
    <w:p w14:paraId="2B963687"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Investments of the University’s component unit</w:t>
      </w:r>
      <w:r w:rsidRPr="00866A10">
        <w:rPr>
          <w:rFonts w:ascii="Aptos" w:eastAsia="Times New Roman" w:hAnsi="Aptos" w:cs="Arial"/>
          <w:b/>
          <w:bCs/>
          <w:iCs/>
          <w:color w:val="0000FF"/>
        </w:rPr>
        <w:t>(s)</w:t>
      </w:r>
      <w:r w:rsidRPr="00866A10">
        <w:rPr>
          <w:rFonts w:ascii="Aptos" w:eastAsia="Times New Roman" w:hAnsi="Aptos" w:cs="Arial"/>
        </w:rPr>
        <w:t xml:space="preserve">, </w:t>
      </w:r>
      <w:r w:rsidRPr="00866A10">
        <w:rPr>
          <w:rFonts w:ascii="Aptos" w:eastAsia="Times New Roman" w:hAnsi="Aptos" w:cs="Arial"/>
          <w:b/>
          <w:color w:val="0000FF"/>
        </w:rPr>
        <w:t xml:space="preserve">[the Foundation and Investment Fund,] </w:t>
      </w:r>
      <w:r w:rsidRPr="00866A10">
        <w:rPr>
          <w:rFonts w:ascii="Aptos" w:eastAsia="Times New Roman" w:hAnsi="Aptos" w:cs="Arial"/>
        </w:rPr>
        <w:t>are subject to and restricted by G.S. 36E Uniform Prudent Management of Institutional Funds Act (UPMIFA) and any requirements placed on them by contract or donor agreements.</w:t>
      </w:r>
    </w:p>
    <w:p w14:paraId="3CB69F7A"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b/>
          <w:bCs/>
          <w:i/>
          <w:iCs/>
          <w:color w:val="0000FF"/>
        </w:rPr>
        <w:lastRenderedPageBreak/>
        <w:t>[If the University has pooled investments include the following.] [Modify as necessary.]</w:t>
      </w:r>
    </w:p>
    <w:p w14:paraId="4510DB45"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Investments from various donors or other sources may be pooled unless prohibited by statute or by terms of the gift or contract. The University utilizes investment pools to manage investments and distribute investment income.</w:t>
      </w:r>
    </w:p>
    <w:p w14:paraId="32B8B8A3"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rPr>
        <w:t xml:space="preserve">Investments are subject to the following risks as defined by GASB Statement No. 40, </w:t>
      </w:r>
      <w:r w:rsidRPr="00866A10">
        <w:rPr>
          <w:rFonts w:ascii="Aptos" w:eastAsia="Times New Roman" w:hAnsi="Aptos" w:cs="Arial"/>
          <w:i/>
        </w:rPr>
        <w:t xml:space="preserve">Deposit and Investment Risk Disclosures – An Amendment of GASB Statement No. 3. </w:t>
      </w:r>
      <w:r w:rsidRPr="00866A10">
        <w:rPr>
          <w:rFonts w:ascii="Aptos" w:hAnsi="Aptos" w:cs="Arial"/>
          <w:b/>
          <w:i/>
          <w:color w:val="0000FF"/>
        </w:rPr>
        <w:t xml:space="preserve">[If the University does not have any investments exposed to risk identified below </w:t>
      </w:r>
      <w:r w:rsidRPr="00866A10">
        <w:rPr>
          <w:rFonts w:ascii="Aptos" w:hAnsi="Aptos" w:cs="Arial"/>
          <w:i/>
          <w:color w:val="0000FF"/>
        </w:rPr>
        <w:t>-</w:t>
      </w:r>
      <w:r w:rsidRPr="00866A10">
        <w:rPr>
          <w:rFonts w:ascii="Aptos" w:hAnsi="Aptos" w:cs="Arial"/>
          <w:b/>
          <w:i/>
          <w:color w:val="0000FF"/>
        </w:rPr>
        <w:t xml:space="preserve"> delete risk description. See paragraph 151 of GASB Codification Section I50. For </w:t>
      </w:r>
      <w:proofErr w:type="gramStart"/>
      <w:r w:rsidRPr="00866A10">
        <w:rPr>
          <w:rFonts w:ascii="Aptos" w:hAnsi="Aptos" w:cs="Arial"/>
          <w:b/>
          <w:i/>
          <w:color w:val="0000FF"/>
        </w:rPr>
        <w:t>example</w:t>
      </w:r>
      <w:proofErr w:type="gramEnd"/>
      <w:r w:rsidRPr="00866A10">
        <w:rPr>
          <w:rFonts w:ascii="Aptos" w:hAnsi="Aptos" w:cs="Arial"/>
          <w:b/>
          <w:i/>
          <w:color w:val="0000FF"/>
        </w:rPr>
        <w:t xml:space="preserve"> if there is no exposure to foreign currency risk </w:t>
      </w:r>
      <w:r w:rsidRPr="00866A10">
        <w:rPr>
          <w:rFonts w:ascii="Aptos" w:hAnsi="Aptos" w:cs="Arial"/>
          <w:i/>
          <w:color w:val="0000FF"/>
        </w:rPr>
        <w:t xml:space="preserve">- </w:t>
      </w:r>
      <w:r w:rsidRPr="00866A10">
        <w:rPr>
          <w:rFonts w:ascii="Aptos" w:hAnsi="Aptos" w:cs="Arial"/>
          <w:b/>
          <w:i/>
          <w:color w:val="0000FF"/>
        </w:rPr>
        <w:t>there is no need to say the University does not have a policy for foreign currency risk.]</w:t>
      </w:r>
      <w:r w:rsidRPr="00866A10" w:rsidDel="007D76E0">
        <w:rPr>
          <w:rFonts w:ascii="Aptos" w:eastAsia="Times New Roman" w:hAnsi="Aptos" w:cs="Arial"/>
          <w:b/>
          <w:i/>
          <w:color w:val="0000FF"/>
        </w:rPr>
        <w:t xml:space="preserve"> </w:t>
      </w:r>
    </w:p>
    <w:p w14:paraId="7390257F" w14:textId="77777777" w:rsidR="000213C9" w:rsidRPr="00866A10" w:rsidRDefault="000213C9" w:rsidP="000213C9">
      <w:pPr>
        <w:spacing w:after="240" w:line="240" w:lineRule="auto"/>
        <w:ind w:left="360"/>
        <w:jc w:val="both"/>
        <w:rPr>
          <w:rFonts w:ascii="Aptos" w:eastAsia="Times New Roman" w:hAnsi="Aptos" w:cs="Arial"/>
          <w:bCs/>
        </w:rPr>
      </w:pPr>
      <w:r w:rsidRPr="00866A10">
        <w:rPr>
          <w:rFonts w:ascii="Aptos" w:eastAsia="Times New Roman" w:hAnsi="Aptos" w:cs="Arial"/>
          <w:i/>
        </w:rPr>
        <w:t>Interest Rate Risk</w:t>
      </w:r>
      <w:r w:rsidRPr="00866A10">
        <w:rPr>
          <w:rFonts w:ascii="Aptos" w:eastAsia="Times New Roman" w:hAnsi="Aptos" w:cs="Arial"/>
        </w:rPr>
        <w:t xml:space="preserve">: Interest rate risk is the </w:t>
      </w:r>
      <w:r w:rsidRPr="00866A10">
        <w:rPr>
          <w:rFonts w:ascii="Aptos" w:eastAsia="Times New Roman" w:hAnsi="Aptos" w:cs="Arial"/>
          <w:bCs/>
        </w:rPr>
        <w:t xml:space="preserve">risk the University may face should interest rate variances affect the value of investments. The University does not have a formal policy that addresses interest rate risk. </w:t>
      </w:r>
      <w:r w:rsidRPr="00866A10">
        <w:rPr>
          <w:rFonts w:ascii="Aptos" w:hAnsi="Aptos" w:cs="Arial"/>
          <w:b/>
          <w:i/>
          <w:iCs/>
          <w:color w:val="0000FF"/>
        </w:rPr>
        <w:t xml:space="preserve">[Modify as necessary </w:t>
      </w:r>
      <w:r w:rsidRPr="00866A10">
        <w:rPr>
          <w:rFonts w:ascii="Aptos" w:hAnsi="Aptos" w:cs="Arial"/>
          <w:i/>
          <w:iCs/>
          <w:color w:val="0000FF"/>
        </w:rPr>
        <w:t>-</w:t>
      </w:r>
      <w:r w:rsidRPr="00866A10">
        <w:rPr>
          <w:rFonts w:ascii="Aptos" w:hAnsi="Aptos" w:cs="Arial"/>
          <w:b/>
          <w:i/>
          <w:iCs/>
          <w:color w:val="0000FF"/>
        </w:rPr>
        <w:t xml:space="preserve"> see GASB Codification Section I50 for illustration if policy in place to limit investment maturities.]</w:t>
      </w:r>
      <w:r w:rsidRPr="00866A10" w:rsidDel="007D76E0">
        <w:rPr>
          <w:rFonts w:ascii="Aptos" w:eastAsia="Times New Roman" w:hAnsi="Aptos" w:cs="Arial"/>
          <w:b/>
          <w:i/>
          <w:iCs/>
          <w:color w:val="0000FF"/>
        </w:rPr>
        <w:t xml:space="preserve"> </w:t>
      </w:r>
    </w:p>
    <w:p w14:paraId="7BFB62A2" w14:textId="77777777" w:rsidR="000213C9" w:rsidRPr="00866A10" w:rsidRDefault="000213C9" w:rsidP="000213C9">
      <w:pPr>
        <w:spacing w:after="240" w:line="240" w:lineRule="auto"/>
        <w:ind w:left="360"/>
        <w:jc w:val="both"/>
        <w:rPr>
          <w:rFonts w:ascii="Aptos" w:eastAsia="Times New Roman" w:hAnsi="Aptos" w:cs="Arial"/>
          <w:b/>
          <w:color w:val="0000FF"/>
        </w:rPr>
      </w:pPr>
      <w:r w:rsidRPr="00866A10">
        <w:rPr>
          <w:rFonts w:ascii="Aptos" w:eastAsia="Times New Roman" w:hAnsi="Aptos" w:cs="Arial"/>
          <w:bCs/>
          <w:i/>
        </w:rPr>
        <w:t>Credit Risk</w:t>
      </w:r>
      <w:r w:rsidRPr="00866A10">
        <w:rPr>
          <w:rFonts w:ascii="Aptos" w:eastAsia="Times New Roman" w:hAnsi="Aptos" w:cs="Arial"/>
          <w:bCs/>
        </w:rPr>
        <w:t xml:space="preserve">: Credit risk is the risk that an issuer or other counterparty to an investment will not fulfill its obligations. The University does not have a formal policy that addresses credit risk. </w:t>
      </w:r>
      <w:r w:rsidRPr="00866A10">
        <w:rPr>
          <w:rFonts w:ascii="Aptos" w:eastAsia="Times New Roman" w:hAnsi="Aptos" w:cs="Arial"/>
          <w:b/>
          <w:i/>
          <w:color w:val="0000FF"/>
        </w:rPr>
        <w:t>[Modify as necessary.]</w:t>
      </w:r>
    </w:p>
    <w:p w14:paraId="7603D776"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rPr>
        <w:t>Custodial Credit Risk</w:t>
      </w:r>
      <w:r w:rsidRPr="00866A10">
        <w:rPr>
          <w:rFonts w:ascii="Aptos" w:eastAsia="Times New Roman" w:hAnsi="Aptos" w:cs="Arial"/>
        </w:rPr>
        <w:t>: Custodial credit risk is the risk that, in the event of the failure of the counterparty, the University will not be able to recover the value of its investments or collateral securities that are in the possession of an outside party. The University does not have a formal policy for custodial credit risk.</w:t>
      </w:r>
    </w:p>
    <w:p w14:paraId="0C6DB864"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iCs/>
        </w:rPr>
        <w:t>Concentration of Credit Risk</w:t>
      </w:r>
      <w:r w:rsidRPr="00866A10">
        <w:rPr>
          <w:rFonts w:ascii="Aptos" w:eastAsia="Times New Roman" w:hAnsi="Aptos" w:cs="Arial"/>
          <w:iCs/>
        </w:rPr>
        <w:t xml:space="preserve">: Concentration of credit risk is the risk of loss attributable to the magnitude of an investment in a single issuer. The University does not have a formal policy for concentration of credit risk. </w:t>
      </w:r>
      <w:r w:rsidRPr="00866A10">
        <w:rPr>
          <w:rFonts w:ascii="Aptos" w:hAnsi="Aptos" w:cs="Arial"/>
          <w:b/>
          <w:i/>
          <w:iCs/>
          <w:color w:val="0000FF"/>
        </w:rPr>
        <w:t xml:space="preserve">[Eliminate this paragraph if the University does not have any investments exceeding 5% of total investments </w:t>
      </w:r>
      <w:r w:rsidRPr="00866A10">
        <w:rPr>
          <w:rFonts w:ascii="Aptos" w:hAnsi="Aptos" w:cs="Arial"/>
          <w:i/>
          <w:iCs/>
          <w:color w:val="0000FF"/>
        </w:rPr>
        <w:t>-</w:t>
      </w:r>
      <w:r w:rsidRPr="00866A10">
        <w:rPr>
          <w:rFonts w:ascii="Aptos" w:hAnsi="Aptos" w:cs="Arial"/>
          <w:b/>
          <w:i/>
          <w:iCs/>
          <w:color w:val="0000FF"/>
        </w:rPr>
        <w:t xml:space="preserve"> disclosure not required if not subject to the risk. See GASB Codification Section I50.154]</w:t>
      </w:r>
      <w:r w:rsidRPr="00866A10" w:rsidDel="007D76E0">
        <w:rPr>
          <w:rFonts w:ascii="Aptos" w:eastAsia="Times New Roman" w:hAnsi="Aptos" w:cs="Arial"/>
          <w:b/>
          <w:i/>
          <w:iCs/>
          <w:color w:val="0000FF"/>
        </w:rPr>
        <w:t xml:space="preserve"> </w:t>
      </w:r>
    </w:p>
    <w:p w14:paraId="684784CE"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iCs/>
        </w:rPr>
        <w:t>Foreign Currency Risk</w:t>
      </w:r>
      <w:r w:rsidRPr="00866A10">
        <w:rPr>
          <w:rFonts w:ascii="Aptos" w:eastAsia="Times New Roman" w:hAnsi="Aptos" w:cs="Arial"/>
          <w:iCs/>
        </w:rPr>
        <w:t xml:space="preserve">: </w:t>
      </w:r>
      <w:r w:rsidRPr="00866A10">
        <w:rPr>
          <w:rFonts w:ascii="Aptos" w:eastAsia="Times New Roman" w:hAnsi="Aptos" w:cs="Arial"/>
        </w:rPr>
        <w:t xml:space="preserve">Foreign currency risk is the risk that changes in exchange rates will adversely affect the value of an investment. The University does not have a formal policy for foreign currency risk. </w:t>
      </w:r>
      <w:r w:rsidRPr="00866A10">
        <w:rPr>
          <w:rFonts w:ascii="Aptos" w:hAnsi="Aptos" w:cs="Arial"/>
          <w:b/>
          <w:i/>
          <w:iCs/>
          <w:color w:val="0000FF"/>
        </w:rPr>
        <w:t xml:space="preserve">[Modify as necessary </w:t>
      </w:r>
      <w:r w:rsidRPr="00866A10">
        <w:rPr>
          <w:rFonts w:ascii="Aptos" w:hAnsi="Aptos" w:cs="Arial"/>
          <w:i/>
          <w:iCs/>
          <w:color w:val="0000FF"/>
        </w:rPr>
        <w:t>-</w:t>
      </w:r>
      <w:r w:rsidRPr="00866A10">
        <w:rPr>
          <w:rFonts w:ascii="Aptos" w:hAnsi="Aptos" w:cs="Arial"/>
          <w:b/>
          <w:i/>
          <w:iCs/>
          <w:color w:val="0000FF"/>
        </w:rPr>
        <w:t xml:space="preserve"> if the University has no investments subject to foreign currency risk </w:t>
      </w:r>
      <w:r w:rsidRPr="00866A10">
        <w:rPr>
          <w:rFonts w:ascii="Aptos" w:hAnsi="Aptos" w:cs="Arial"/>
          <w:i/>
          <w:iCs/>
          <w:color w:val="0000FF"/>
        </w:rPr>
        <w:t>-</w:t>
      </w:r>
      <w:r w:rsidRPr="00866A10">
        <w:rPr>
          <w:rFonts w:ascii="Aptos" w:hAnsi="Aptos" w:cs="Arial"/>
          <w:b/>
          <w:i/>
          <w:iCs/>
          <w:color w:val="0000FF"/>
        </w:rPr>
        <w:t xml:space="preserve"> delete this paragraph. If the University has a policy, delete second sentence and put policy in section where applicable. Per GASB Implementation Guide 2018-1 question 5.1, foreign currency risk only applies if the entity has investments denominated in foreign currency. Disclosure requirements do not apply to foreign investments held by investment funds that are U.S. dollar denominated.]</w:t>
      </w:r>
      <w:r w:rsidRPr="00866A10" w:rsidDel="007D76E0">
        <w:rPr>
          <w:rFonts w:ascii="Aptos" w:eastAsia="Times New Roman" w:hAnsi="Aptos" w:cs="Arial"/>
          <w:b/>
          <w:i/>
          <w:iCs/>
          <w:color w:val="0000FF"/>
        </w:rPr>
        <w:t xml:space="preserve"> </w:t>
      </w:r>
    </w:p>
    <w:p w14:paraId="1ABEC0AF"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Long</w:t>
      </w:r>
      <w:r w:rsidRPr="00866A10">
        <w:rPr>
          <w:rFonts w:ascii="Aptos" w:eastAsia="Times New Roman" w:hAnsi="Aptos" w:cs="Arial"/>
        </w:rPr>
        <w:t>-</w:t>
      </w:r>
      <w:r w:rsidRPr="00866A10">
        <w:rPr>
          <w:rFonts w:ascii="Aptos" w:eastAsia="Times New Roman" w:hAnsi="Aptos" w:cs="Arial"/>
          <w:b/>
        </w:rPr>
        <w:t xml:space="preserve">Term Investment Pool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This is an internal investment pool that is utilized for the investment of the endowment funds. Fund ownership is measured using the ___________ method. Under this method, each participating fund’s investment balance is determined on </w:t>
      </w:r>
      <w:r w:rsidRPr="00866A10">
        <w:rPr>
          <w:rFonts w:ascii="Aptos" w:eastAsia="Times New Roman" w:hAnsi="Aptos" w:cs="Arial"/>
          <w:b/>
          <w:bCs/>
          <w:iCs/>
          <w:color w:val="0000FF"/>
        </w:rPr>
        <w:t>[explain basis for distribution]</w:t>
      </w:r>
      <w:r w:rsidRPr="00866A10">
        <w:rPr>
          <w:rFonts w:ascii="Aptos" w:eastAsia="Times New Roman" w:hAnsi="Aptos" w:cs="Arial"/>
        </w:rPr>
        <w:t>. The investment strategy, including the selection of investment managers, is based on the directives of the Board of Trustees of the Endowment Fund.</w:t>
      </w:r>
    </w:p>
    <w:p w14:paraId="22F2B7FE" w14:textId="79F0582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rPr>
        <w:lastRenderedPageBreak/>
        <w:t xml:space="preserve">The following table presents investments by type and investments subject to interest rate risk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for the Long-Term Investment Pool</w:t>
      </w:r>
      <w:r w:rsidRPr="00866A10">
        <w:rPr>
          <w:rFonts w:ascii="Aptos" w:eastAsia="Times New Roman" w:hAnsi="Aptos" w:cs="Arial"/>
          <w:color w:val="0000FF"/>
        </w:rPr>
        <w:t xml:space="preserve">. </w:t>
      </w:r>
      <w:r w:rsidRPr="00866A10">
        <w:rPr>
          <w:rFonts w:ascii="Aptos" w:hAnsi="Aptos" w:cs="Arial"/>
          <w:b/>
          <w:i/>
          <w:color w:val="0000FF"/>
        </w:rPr>
        <w:t>[Modify as necessary. Note to Preparer: If dissimilar investments are grouped into a single investment type, be sure to break out the investment types further as necessary to meet the requirements of GASB Statements 3 and 40. Refer to GASB Codification Section I50 and the GASB Comprehensive Implementation Guide for further guidance about grouping investments by investment types.]</w:t>
      </w:r>
      <w:r w:rsidRPr="00866A10" w:rsidDel="007D76E0">
        <w:rPr>
          <w:rFonts w:ascii="Aptos" w:eastAsia="Times New Roman" w:hAnsi="Aptos" w:cs="Arial"/>
          <w:b/>
          <w:i/>
          <w:color w:val="0000FF"/>
        </w:rPr>
        <w:t xml:space="preserve"> </w:t>
      </w:r>
    </w:p>
    <w:p w14:paraId="54894A83" w14:textId="77777777" w:rsidR="000213C9" w:rsidRPr="00866A10" w:rsidRDefault="000213C9" w:rsidP="000213C9">
      <w:pPr>
        <w:ind w:left="360"/>
        <w:jc w:val="center"/>
        <w:rPr>
          <w:rFonts w:ascii="Aptos" w:hAnsi="Aptos" w:cs="Arial"/>
          <w:b/>
          <w:i/>
        </w:rPr>
      </w:pPr>
      <w:r w:rsidRPr="00866A10">
        <w:rPr>
          <w:rFonts w:ascii="Aptos" w:hAnsi="Aptos" w:cs="Arial"/>
          <w:b/>
          <w:i/>
        </w:rPr>
        <w:t>Long</w:t>
      </w:r>
      <w:r w:rsidRPr="00866A10">
        <w:rPr>
          <w:rFonts w:ascii="Aptos" w:hAnsi="Aptos" w:cs="Arial"/>
          <w:b/>
          <w:i/>
        </w:rPr>
        <w:noBreakHyphen/>
        <w:t>Term Investment Pool</w:t>
      </w:r>
    </w:p>
    <w:bookmarkStart w:id="65" w:name="_MON_1211798705"/>
    <w:bookmarkStart w:id="66" w:name="_MON_1211799442"/>
    <w:bookmarkStart w:id="67" w:name="_MON_1212233181"/>
    <w:bookmarkStart w:id="68" w:name="_MON_1220934013"/>
    <w:bookmarkStart w:id="69" w:name="_MON_1220934177"/>
    <w:bookmarkStart w:id="70" w:name="_MON_1220934261"/>
    <w:bookmarkStart w:id="71" w:name="_MON_1220934301"/>
    <w:bookmarkStart w:id="72" w:name="_MON_1224322912"/>
    <w:bookmarkStart w:id="73" w:name="_MON_1246452119"/>
    <w:bookmarkStart w:id="74" w:name="_MON_1277207995"/>
    <w:bookmarkStart w:id="75" w:name="_MON_1277208154"/>
    <w:bookmarkStart w:id="76" w:name="_MON_1277208162"/>
    <w:bookmarkStart w:id="77" w:name="_MON_1283837597"/>
    <w:bookmarkStart w:id="78" w:name="_MON_1283837630"/>
    <w:bookmarkStart w:id="79" w:name="_MON_1305544950"/>
    <w:bookmarkStart w:id="80" w:name="_1331376376"/>
    <w:bookmarkStart w:id="81" w:name="_1368613412"/>
    <w:bookmarkStart w:id="82" w:name="_1370677518"/>
    <w:bookmarkStart w:id="83" w:name="_1331375618"/>
    <w:bookmarkStart w:id="84" w:name="_1401008999"/>
    <w:bookmarkStart w:id="85" w:name="_MON_1401010587"/>
    <w:bookmarkStart w:id="86" w:name="_MON_1558526499"/>
    <w:bookmarkStart w:id="87" w:name="_MON_1401010622"/>
    <w:bookmarkStart w:id="88" w:name="_MON_1401010632"/>
    <w:bookmarkStart w:id="89" w:name="_MON_1402487306"/>
    <w:bookmarkStart w:id="90" w:name="_MON_1300258794"/>
    <w:bookmarkStart w:id="91" w:name="_MON_1402749611"/>
    <w:bookmarkStart w:id="92" w:name="_MON_1405864051"/>
    <w:bookmarkStart w:id="93" w:name="_MON_1182596724"/>
    <w:bookmarkStart w:id="94" w:name="_MON_1182596790"/>
    <w:bookmarkStart w:id="95" w:name="_MON_1182596948"/>
    <w:bookmarkStart w:id="96" w:name="_MON_1182597003"/>
    <w:bookmarkStart w:id="97" w:name="_MON_1188032500"/>
    <w:bookmarkStart w:id="98" w:name="_MON_1345445682"/>
    <w:bookmarkStart w:id="99" w:name="_MON_1188216416"/>
    <w:bookmarkStart w:id="100" w:name="_MON_1188216479"/>
    <w:bookmarkStart w:id="101" w:name="_MON_1188216489"/>
    <w:bookmarkStart w:id="102" w:name="_MON_1188216851"/>
    <w:bookmarkStart w:id="103" w:name="_MON_1188282357"/>
    <w:bookmarkStart w:id="104" w:name="_MON_1190802539"/>
    <w:bookmarkStart w:id="105" w:name="_MON_1191151907"/>
    <w:bookmarkStart w:id="106" w:name="_MON_1191406165"/>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Start w:id="107" w:name="_MON_1192355094"/>
    <w:bookmarkEnd w:id="107"/>
    <w:p w14:paraId="31FC691E" w14:textId="27C1EC5C" w:rsidR="000213C9" w:rsidRPr="00866A10" w:rsidRDefault="00240BAF" w:rsidP="000213C9">
      <w:pPr>
        <w:spacing w:after="240" w:line="240" w:lineRule="auto"/>
        <w:ind w:left="360"/>
        <w:jc w:val="center"/>
        <w:rPr>
          <w:rFonts w:ascii="Aptos" w:eastAsia="Times New Roman" w:hAnsi="Aptos" w:cs="Arial"/>
        </w:rPr>
      </w:pPr>
      <w:r w:rsidRPr="00866A10">
        <w:rPr>
          <w:rFonts w:ascii="Aptos" w:hAnsi="Aptos" w:cs="Arial"/>
        </w:rPr>
        <w:object w:dxaOrig="9776" w:dyaOrig="10786" w14:anchorId="795AEDFA">
          <v:shape id="_x0000_i1027" type="#_x0000_t75" style="width:395.45pt;height:486pt" o:ole="">
            <v:imagedata r:id="rId26" o:title=""/>
          </v:shape>
          <o:OLEObject Type="Embed" ProgID="Excel.Sheet.8" ShapeID="_x0000_i1027" DrawAspect="Content" ObjectID="_1811661348" r:id="rId27"/>
        </w:object>
      </w:r>
    </w:p>
    <w:p w14:paraId="3B598275"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lastRenderedPageBreak/>
        <w:t xml:space="preserve">Certificates of deposit reported as investments are also a component of the deposit totals reported in the deposits section of this note. </w:t>
      </w:r>
      <w:r w:rsidRPr="00866A10">
        <w:rPr>
          <w:rFonts w:ascii="Aptos" w:eastAsia="Times New Roman" w:hAnsi="Aptos" w:cs="Arial"/>
          <w:b/>
          <w:bCs/>
          <w:i/>
          <w:iCs/>
          <w:color w:val="0000FF"/>
        </w:rPr>
        <w:t>[Omit if not applicable.]</w:t>
      </w:r>
    </w:p>
    <w:p w14:paraId="73EEA52E"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 xml:space="preserve">In addition to the interest rate risk disclosed above, the Long-Term Investment Pool portfolio includes investments highly sensitive to interest rate changes. </w:t>
      </w:r>
      <w:r w:rsidRPr="00866A10">
        <w:rPr>
          <w:rFonts w:ascii="Aptos" w:hAnsi="Aptos" w:cs="Arial"/>
          <w:b/>
          <w:bCs/>
          <w:i/>
          <w:iCs/>
          <w:color w:val="0000FF"/>
        </w:rPr>
        <w:t xml:space="preserve">[Describe </w:t>
      </w:r>
      <w:r w:rsidRPr="00866A10">
        <w:rPr>
          <w:rFonts w:ascii="Aptos" w:hAnsi="Aptos" w:cs="Arial"/>
          <w:bCs/>
          <w:i/>
          <w:iCs/>
          <w:color w:val="0000FF"/>
        </w:rPr>
        <w:t>-</w:t>
      </w:r>
      <w:r w:rsidRPr="00866A10">
        <w:rPr>
          <w:rFonts w:ascii="Aptos" w:hAnsi="Aptos" w:cs="Arial"/>
          <w:b/>
          <w:bCs/>
          <w:i/>
          <w:iCs/>
          <w:color w:val="0000FF"/>
        </w:rPr>
        <w:t xml:space="preserve"> see paragraph 155 and 157 (examples listed were asset-backed securities) of GASB Codification Section I50 and Illustration 7 in GASB 40. Illustration 7 includes CMO’s, Inverse Variable</w:t>
      </w:r>
      <w:r w:rsidRPr="00866A10">
        <w:rPr>
          <w:rFonts w:ascii="Aptos" w:hAnsi="Aptos" w:cs="Arial"/>
          <w:bCs/>
          <w:i/>
          <w:iCs/>
          <w:color w:val="0000FF"/>
        </w:rPr>
        <w:t>-</w:t>
      </w:r>
      <w:r w:rsidRPr="00866A10">
        <w:rPr>
          <w:rFonts w:ascii="Aptos" w:hAnsi="Aptos" w:cs="Arial"/>
          <w:b/>
          <w:bCs/>
          <w:i/>
          <w:iCs/>
          <w:color w:val="0000FF"/>
        </w:rPr>
        <w:t>Rate Notes, and Variable</w:t>
      </w:r>
      <w:r w:rsidRPr="00866A10">
        <w:rPr>
          <w:rFonts w:ascii="Aptos" w:hAnsi="Aptos" w:cs="Arial"/>
          <w:bCs/>
          <w:i/>
          <w:iCs/>
          <w:color w:val="0000FF"/>
        </w:rPr>
        <w:t>-</w:t>
      </w:r>
      <w:r w:rsidRPr="00866A10">
        <w:rPr>
          <w:rFonts w:ascii="Aptos" w:hAnsi="Aptos" w:cs="Arial"/>
          <w:b/>
          <w:bCs/>
          <w:i/>
          <w:iCs/>
          <w:color w:val="0000FF"/>
        </w:rPr>
        <w:t>Coupon Note with Multiplier as examples of investments highly sensitive to interest rate changes.]</w:t>
      </w:r>
      <w:r w:rsidRPr="00866A10" w:rsidDel="007D76E0">
        <w:rPr>
          <w:rFonts w:ascii="Aptos" w:eastAsia="Times New Roman" w:hAnsi="Aptos" w:cs="Arial"/>
          <w:b/>
          <w:bCs/>
          <w:i/>
          <w:iCs/>
          <w:color w:val="0000FF"/>
        </w:rPr>
        <w:t xml:space="preserve"> </w:t>
      </w:r>
    </w:p>
    <w:p w14:paraId="2543DE62" w14:textId="13ECFB79" w:rsidR="000213C9" w:rsidRPr="00866A10" w:rsidRDefault="000213C9" w:rsidP="000213C9">
      <w:pPr>
        <w:spacing w:after="240" w:line="240" w:lineRule="auto"/>
        <w:ind w:left="360"/>
        <w:jc w:val="both"/>
        <w:rPr>
          <w:rFonts w:ascii="Aptos" w:eastAsia="Times New Roman" w:hAnsi="Aptos" w:cs="Arial"/>
          <w:b/>
          <w:i/>
          <w:iCs/>
          <w:color w:val="0000FF"/>
        </w:rPr>
      </w:pP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investments in the Long-Term Investment Pool had the following credit quality distribution for securities with credit exposure:</w:t>
      </w:r>
      <w:r w:rsidRPr="00866A10">
        <w:rPr>
          <w:rFonts w:ascii="Aptos" w:eastAsia="Times New Roman" w:hAnsi="Aptos" w:cs="Arial"/>
          <w:b/>
          <w:i/>
          <w:iCs/>
          <w:color w:val="0000FF"/>
        </w:rPr>
        <w:t xml:space="preserve"> [Modify as necessary </w:t>
      </w:r>
      <w:r w:rsidRPr="00866A10">
        <w:rPr>
          <w:rFonts w:ascii="Aptos" w:eastAsia="Times New Roman" w:hAnsi="Aptos" w:cs="Arial"/>
          <w:i/>
          <w:iCs/>
          <w:color w:val="0000FF"/>
        </w:rPr>
        <w:t>-</w:t>
      </w:r>
      <w:r w:rsidRPr="00866A10">
        <w:rPr>
          <w:rFonts w:ascii="Aptos" w:eastAsia="Times New Roman" w:hAnsi="Aptos" w:cs="Arial"/>
          <w:b/>
          <w:i/>
          <w:iCs/>
          <w:color w:val="0000FF"/>
        </w:rPr>
        <w:t xml:space="preserve"> disclose only lowest rating.]</w:t>
      </w:r>
    </w:p>
    <w:bookmarkStart w:id="108" w:name="_MON_1652684099"/>
    <w:bookmarkEnd w:id="108"/>
    <w:p w14:paraId="37B71511" w14:textId="3BA53EDE" w:rsidR="000213C9" w:rsidRPr="00866A10" w:rsidRDefault="00240BAF" w:rsidP="000213C9">
      <w:pPr>
        <w:spacing w:after="240" w:line="240" w:lineRule="auto"/>
        <w:ind w:left="360"/>
        <w:jc w:val="center"/>
        <w:rPr>
          <w:rFonts w:ascii="Aptos" w:eastAsia="Times New Roman" w:hAnsi="Aptos" w:cs="Arial"/>
        </w:rPr>
      </w:pPr>
      <w:r w:rsidRPr="00866A10">
        <w:rPr>
          <w:rFonts w:ascii="Aptos" w:hAnsi="Aptos" w:cs="Arial"/>
        </w:rPr>
        <w:object w:dxaOrig="11285" w:dyaOrig="4971" w14:anchorId="3068939F">
          <v:shape id="_x0000_i1028" type="#_x0000_t75" style="width:472.35pt;height:237.8pt" o:ole="">
            <v:imagedata r:id="rId28" o:title=""/>
            <o:lock v:ext="edit" aspectratio="f"/>
          </v:shape>
          <o:OLEObject Type="Embed" ProgID="Excel.Sheet.12" ShapeID="_x0000_i1028" DrawAspect="Content" ObjectID="_1811661349" r:id="rId29"/>
        </w:object>
      </w:r>
      <w:bookmarkStart w:id="109" w:name="_MON_1650791731"/>
      <w:bookmarkStart w:id="110" w:name="_MON_1558526804"/>
      <w:bookmarkStart w:id="111" w:name="_MON_1283837721"/>
      <w:bookmarkStart w:id="112" w:name="_MON_1283837769"/>
      <w:bookmarkStart w:id="113" w:name="_MON_1283837808"/>
      <w:bookmarkStart w:id="114" w:name="_MON_1283837887"/>
      <w:bookmarkStart w:id="115" w:name="_MON_1283838231"/>
      <w:bookmarkStart w:id="116" w:name="_MON_1331375686"/>
      <w:bookmarkStart w:id="117" w:name="_MON_1345445861"/>
      <w:bookmarkStart w:id="118" w:name="_MON_1365228751"/>
      <w:bookmarkStart w:id="119" w:name="_MON_1370677637"/>
      <w:bookmarkStart w:id="120" w:name="_MON_1370677666"/>
      <w:bookmarkStart w:id="121" w:name="_MON_1370677775"/>
      <w:bookmarkStart w:id="122" w:name="_MON_1370677827"/>
      <w:bookmarkStart w:id="123" w:name="_MON_1401009009"/>
      <w:bookmarkStart w:id="124" w:name="_MON_1177222996"/>
      <w:bookmarkStart w:id="125" w:name="_MON_1179385150"/>
      <w:bookmarkStart w:id="126" w:name="_MON_1179386952"/>
      <w:bookmarkStart w:id="127" w:name="_MON_1182598106"/>
      <w:bookmarkStart w:id="128" w:name="_MON_1188216899"/>
      <w:bookmarkStart w:id="129" w:name="_MON_1188216919"/>
      <w:bookmarkStart w:id="130" w:name="_MON_1188216933"/>
      <w:bookmarkStart w:id="131" w:name="_MON_1188282438"/>
      <w:bookmarkStart w:id="132" w:name="_MON_1190802650"/>
      <w:bookmarkStart w:id="133" w:name="_MON_1191151726"/>
      <w:bookmarkStart w:id="134" w:name="_MON_1191406252"/>
      <w:bookmarkStart w:id="135" w:name="_MON_1192360998"/>
      <w:bookmarkStart w:id="136" w:name="_MON_1192361009"/>
      <w:bookmarkStart w:id="137" w:name="_MON_1220934515"/>
      <w:bookmarkStart w:id="138" w:name="_MON_1220935100"/>
      <w:bookmarkStart w:id="139" w:name="_MON_1224322966"/>
      <w:bookmarkStart w:id="140" w:name="_MON_1246686743"/>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p>
    <w:p w14:paraId="05B00140" w14:textId="66C519B6" w:rsidR="000213C9" w:rsidRPr="00866A10" w:rsidRDefault="000213C9" w:rsidP="000213C9">
      <w:pPr>
        <w:spacing w:after="240" w:line="240" w:lineRule="auto"/>
        <w:ind w:left="360"/>
        <w:jc w:val="both"/>
        <w:rPr>
          <w:rFonts w:ascii="Aptos" w:eastAsia="Times New Roman" w:hAnsi="Aptos" w:cs="Arial"/>
          <w:color w:val="0000FF"/>
        </w:rPr>
      </w:pP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investments in the Long-Term Investment Pool were exposed to custodial credit risk as follows: </w:t>
      </w:r>
      <w:r w:rsidRPr="00866A10">
        <w:rPr>
          <w:rFonts w:ascii="Aptos" w:eastAsia="Times New Roman" w:hAnsi="Aptos" w:cs="Arial"/>
          <w:b/>
          <w:i/>
          <w:iCs/>
          <w:color w:val="0000FF"/>
        </w:rPr>
        <w:t>[Modify as necessary.]</w:t>
      </w:r>
    </w:p>
    <w:bookmarkStart w:id="141" w:name="_1177225001"/>
    <w:bookmarkStart w:id="142" w:name="_1188217248"/>
    <w:bookmarkStart w:id="143" w:name="_1188282489"/>
    <w:bookmarkStart w:id="144" w:name="_1370677820"/>
    <w:bookmarkStart w:id="145" w:name="_1192362201"/>
    <w:bookmarkStart w:id="146" w:name="_MON_1345446044"/>
    <w:bookmarkStart w:id="147" w:name="_MON_1192362214"/>
    <w:bookmarkStart w:id="148" w:name="_MON_1220935269"/>
    <w:bookmarkStart w:id="149" w:name="_MON_1283837801"/>
    <w:bookmarkStart w:id="150" w:name="_MON_1402749769"/>
    <w:bookmarkStart w:id="151" w:name="_MON_1283837901"/>
    <w:bookmarkStart w:id="152" w:name="_MON_1283837991"/>
    <w:bookmarkEnd w:id="141"/>
    <w:bookmarkEnd w:id="142"/>
    <w:bookmarkEnd w:id="143"/>
    <w:bookmarkEnd w:id="144"/>
    <w:bookmarkEnd w:id="145"/>
    <w:bookmarkEnd w:id="146"/>
    <w:bookmarkEnd w:id="147"/>
    <w:bookmarkEnd w:id="148"/>
    <w:bookmarkEnd w:id="149"/>
    <w:bookmarkEnd w:id="150"/>
    <w:bookmarkEnd w:id="151"/>
    <w:bookmarkEnd w:id="152"/>
    <w:bookmarkStart w:id="153" w:name="_MON_1177224611"/>
    <w:bookmarkEnd w:id="153"/>
    <w:p w14:paraId="4C2CA015" w14:textId="06E4DF67" w:rsidR="000213C9" w:rsidRPr="00866A10" w:rsidRDefault="00240BAF" w:rsidP="000213C9">
      <w:pPr>
        <w:spacing w:after="240" w:line="240" w:lineRule="auto"/>
        <w:ind w:left="360"/>
        <w:jc w:val="center"/>
        <w:rPr>
          <w:rFonts w:ascii="Aptos" w:hAnsi="Aptos" w:cs="Arial"/>
        </w:rPr>
      </w:pPr>
      <w:r w:rsidRPr="00866A10">
        <w:rPr>
          <w:rFonts w:ascii="Aptos" w:hAnsi="Aptos" w:cs="Arial"/>
        </w:rPr>
        <w:object w:dxaOrig="7014" w:dyaOrig="3129" w14:anchorId="36F401B8">
          <v:shape id="_x0000_i1029" type="#_x0000_t75" style="width:311.45pt;height:141.8pt" o:ole="">
            <v:imagedata r:id="rId30" o:title=""/>
          </v:shape>
          <o:OLEObject Type="Embed" ProgID="Excel.Sheet.12" ShapeID="_x0000_i1029" DrawAspect="Content" ObjectID="_1811661350" r:id="rId31"/>
        </w:object>
      </w:r>
    </w:p>
    <w:p w14:paraId="6706296E"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iCs/>
        </w:rPr>
        <w:lastRenderedPageBreak/>
        <w:t>Concentration of Credit Risk</w:t>
      </w:r>
      <w:r w:rsidRPr="00866A10">
        <w:rPr>
          <w:rFonts w:ascii="Aptos" w:eastAsia="Times New Roman" w:hAnsi="Aptos" w:cs="Arial"/>
          <w:iCs/>
        </w:rPr>
        <w:t xml:space="preserve">: </w:t>
      </w:r>
      <w:r w:rsidRPr="00866A10">
        <w:rPr>
          <w:rFonts w:ascii="Aptos" w:eastAsia="Times New Roman" w:hAnsi="Aptos" w:cs="Arial"/>
        </w:rPr>
        <w:t xml:space="preserve">The Board of Trustees of the Endowment Fund places no limit on the amount the Board may invest in any one issuer. More than 5% of the Long-Term Investment Pool investments are in _______ and _______. These investments are ___% and ___%, respectively, of the Long-Term Investment Pool’s total investments. </w:t>
      </w:r>
      <w:r w:rsidRPr="00866A10">
        <w:rPr>
          <w:rFonts w:ascii="Aptos" w:eastAsia="Times New Roman" w:hAnsi="Aptos" w:cs="Arial"/>
          <w:b/>
          <w:i/>
          <w:iCs/>
          <w:color w:val="0000FF"/>
        </w:rPr>
        <w:t>[Modify as necessary.]</w:t>
      </w:r>
    </w:p>
    <w:p w14:paraId="72705F10" w14:textId="4CA21DFD" w:rsidR="000213C9" w:rsidRPr="00866A10" w:rsidRDefault="000213C9" w:rsidP="000213C9">
      <w:pPr>
        <w:spacing w:after="240" w:line="240" w:lineRule="auto"/>
        <w:ind w:left="360"/>
        <w:jc w:val="both"/>
        <w:rPr>
          <w:rFonts w:ascii="Aptos" w:eastAsia="Times New Roman" w:hAnsi="Aptos" w:cs="Arial"/>
          <w:bCs/>
        </w:rPr>
      </w:pPr>
      <w:r w:rsidRPr="00866A10">
        <w:rPr>
          <w:rFonts w:ascii="Aptos" w:eastAsia="Times New Roman" w:hAnsi="Aptos" w:cs="Arial"/>
          <w:i/>
          <w:iCs/>
        </w:rPr>
        <w:t>Foreign Currency Risk</w:t>
      </w:r>
      <w:r w:rsidRPr="00866A10">
        <w:rPr>
          <w:rFonts w:ascii="Aptos" w:eastAsia="Times New Roman" w:hAnsi="Aptos" w:cs="Arial"/>
          <w:iCs/>
        </w:rPr>
        <w:t xml:space="preserve">: </w:t>
      </w:r>
      <w:r w:rsidRPr="00866A10">
        <w:rPr>
          <w:rFonts w:ascii="Aptos" w:eastAsia="Times New Roman" w:hAnsi="Aptos" w:cs="Arial"/>
          <w:b/>
          <w:bCs/>
          <w:i/>
          <w:iCs/>
          <w:color w:val="0000FF"/>
        </w:rPr>
        <w:t xml:space="preserve">[Definition above assumes no policy. If policy, substitute wording </w:t>
      </w:r>
      <w:proofErr w:type="gramStart"/>
      <w:r w:rsidRPr="00866A10">
        <w:rPr>
          <w:rFonts w:ascii="Aptos" w:eastAsia="Times New Roman" w:hAnsi="Aptos" w:cs="Arial"/>
          <w:b/>
          <w:bCs/>
          <w:i/>
          <w:iCs/>
          <w:color w:val="0000FF"/>
        </w:rPr>
        <w:t>similar to</w:t>
      </w:r>
      <w:proofErr w:type="gramEnd"/>
      <w:r w:rsidRPr="00866A10">
        <w:rPr>
          <w:rFonts w:ascii="Aptos" w:eastAsia="Times New Roman" w:hAnsi="Aptos" w:cs="Arial"/>
          <w:b/>
          <w:bCs/>
          <w:i/>
          <w:iCs/>
          <w:color w:val="0000FF"/>
        </w:rPr>
        <w:t xml:space="preserve"> below </w:t>
      </w:r>
      <w:r w:rsidRPr="00866A10">
        <w:rPr>
          <w:rFonts w:ascii="Aptos" w:eastAsia="Times New Roman" w:hAnsi="Aptos" w:cs="Arial"/>
          <w:bCs/>
          <w:i/>
          <w:iCs/>
          <w:color w:val="0000FF"/>
        </w:rPr>
        <w:t>-</w:t>
      </w:r>
      <w:r w:rsidRPr="00866A10">
        <w:rPr>
          <w:rFonts w:ascii="Aptos" w:eastAsia="Times New Roman" w:hAnsi="Aptos" w:cs="Arial"/>
          <w:b/>
          <w:bCs/>
          <w:i/>
          <w:iCs/>
          <w:color w:val="0000FF"/>
        </w:rPr>
        <w:t xml:space="preserve"> See GASB 40 illustration for further information. If no policy, eliminate first two sentences.] </w:t>
      </w:r>
      <w:r w:rsidRPr="00866A10">
        <w:rPr>
          <w:rFonts w:ascii="Aptos" w:eastAsia="Times New Roman" w:hAnsi="Aptos" w:cs="Arial"/>
          <w:bCs/>
        </w:rPr>
        <w:t xml:space="preserve">The Board of Trustees of the Endowment Fund’s investment policy permits it to invest up to ___% in foreign currency - ______. The Long-Term Investment Pool’s current position is ___%. Additionally, the Long-Term Investment Pool recognized an aggregate foreign currency transaction </w:t>
      </w:r>
      <w:r w:rsidRPr="00866A10">
        <w:rPr>
          <w:rFonts w:ascii="Aptos" w:eastAsia="Times New Roman" w:hAnsi="Aptos" w:cs="Arial"/>
          <w:b/>
          <w:bCs/>
          <w:i/>
          <w:color w:val="0000FF"/>
        </w:rPr>
        <w:t>[gain/loss]</w:t>
      </w:r>
      <w:r w:rsidRPr="00866A10">
        <w:rPr>
          <w:rFonts w:ascii="Aptos" w:eastAsia="Times New Roman" w:hAnsi="Aptos" w:cs="Arial"/>
          <w:bCs/>
        </w:rPr>
        <w:t xml:space="preserve"> of $_______ for the fiscal year ended </w:t>
      </w:r>
      <w:r w:rsidR="00983E4F" w:rsidRPr="00866A10">
        <w:rPr>
          <w:rFonts w:ascii="Aptos" w:eastAsia="Times New Roman" w:hAnsi="Aptos" w:cs="Arial"/>
          <w:bCs/>
        </w:rPr>
        <w:t>June 30, 2025</w:t>
      </w:r>
      <w:r w:rsidRPr="00866A10">
        <w:rPr>
          <w:rFonts w:ascii="Aptos" w:eastAsia="Times New Roman" w:hAnsi="Aptos" w:cs="Arial"/>
          <w:bCs/>
        </w:rPr>
        <w:t xml:space="preserve">. Transaction gains or losses result from a change in exchange rates between the U.S. Dollar and the currency in which a foreign currency transaction is denominated. </w:t>
      </w:r>
    </w:p>
    <w:p w14:paraId="5BFBDD8D" w14:textId="0471C597" w:rsidR="000213C9" w:rsidRPr="00866A10" w:rsidRDefault="000213C9" w:rsidP="000213C9">
      <w:pPr>
        <w:spacing w:after="240" w:line="240" w:lineRule="auto"/>
        <w:ind w:left="360"/>
        <w:jc w:val="both"/>
        <w:rPr>
          <w:rFonts w:ascii="Aptos" w:eastAsia="Times New Roman" w:hAnsi="Aptos" w:cs="Arial"/>
          <w:b/>
          <w:bCs/>
          <w:i/>
          <w:iCs/>
          <w:color w:val="000000"/>
        </w:rPr>
      </w:pPr>
      <w:proofErr w:type="gramStart"/>
      <w:r w:rsidRPr="00866A10">
        <w:rPr>
          <w:rFonts w:ascii="Aptos" w:eastAsia="Times New Roman" w:hAnsi="Aptos" w:cs="Arial"/>
          <w:iCs/>
        </w:rPr>
        <w:t>At</w:t>
      </w:r>
      <w:proofErr w:type="gramEnd"/>
      <w:r w:rsidRPr="00866A10">
        <w:rPr>
          <w:rFonts w:ascii="Aptos" w:eastAsia="Times New Roman" w:hAnsi="Aptos" w:cs="Arial"/>
          <w:iCs/>
        </w:rPr>
        <w:t xml:space="preserve"> </w:t>
      </w:r>
      <w:r w:rsidR="00983E4F" w:rsidRPr="00866A10">
        <w:rPr>
          <w:rFonts w:ascii="Aptos" w:eastAsia="Times New Roman" w:hAnsi="Aptos" w:cs="Arial"/>
          <w:iCs/>
        </w:rPr>
        <w:t>June 30, 2025</w:t>
      </w:r>
      <w:r w:rsidRPr="00866A10">
        <w:rPr>
          <w:rFonts w:ascii="Aptos" w:eastAsia="Times New Roman" w:hAnsi="Aptos" w:cs="Arial"/>
          <w:iCs/>
        </w:rPr>
        <w:t>, t</w:t>
      </w:r>
      <w:r w:rsidRPr="00866A10">
        <w:rPr>
          <w:rFonts w:ascii="Aptos" w:eastAsia="Times New Roman" w:hAnsi="Aptos" w:cs="Arial"/>
        </w:rPr>
        <w:t>he Long-Term Investment Pool’s exposure to foreign currency risk is as follows:</w:t>
      </w:r>
    </w:p>
    <w:bookmarkStart w:id="154" w:name="_1188217454"/>
    <w:bookmarkStart w:id="155" w:name="_1188282524"/>
    <w:bookmarkStart w:id="156" w:name="_1192362297"/>
    <w:bookmarkStart w:id="157" w:name="_1188217369"/>
    <w:bookmarkStart w:id="158" w:name="_1402749851"/>
    <w:bookmarkStart w:id="159" w:name="_MON_1370677857"/>
    <w:bookmarkStart w:id="160" w:name="_MON_1370677869"/>
    <w:bookmarkStart w:id="161" w:name="_MON_1402487617"/>
    <w:bookmarkStart w:id="162" w:name="_MON_1177327245"/>
    <w:bookmarkStart w:id="163" w:name="_MON_1220935475"/>
    <w:bookmarkEnd w:id="154"/>
    <w:bookmarkEnd w:id="155"/>
    <w:bookmarkEnd w:id="156"/>
    <w:bookmarkEnd w:id="157"/>
    <w:bookmarkEnd w:id="158"/>
    <w:bookmarkEnd w:id="159"/>
    <w:bookmarkEnd w:id="160"/>
    <w:bookmarkEnd w:id="161"/>
    <w:bookmarkEnd w:id="162"/>
    <w:bookmarkEnd w:id="163"/>
    <w:bookmarkStart w:id="164" w:name="_MON_1283837938"/>
    <w:bookmarkEnd w:id="164"/>
    <w:p w14:paraId="686F440F" w14:textId="46C6C498" w:rsidR="000213C9" w:rsidRPr="00866A10" w:rsidRDefault="0089270E" w:rsidP="000213C9">
      <w:pPr>
        <w:spacing w:after="240" w:line="240" w:lineRule="auto"/>
        <w:ind w:left="360"/>
        <w:jc w:val="center"/>
        <w:rPr>
          <w:rFonts w:ascii="Aptos" w:hAnsi="Aptos" w:cs="Arial"/>
        </w:rPr>
      </w:pPr>
      <w:r>
        <w:rPr>
          <w:rFonts w:ascii="Aptos" w:eastAsia="Times New Roman" w:hAnsi="Aptos" w:cs="Arial"/>
        </w:rPr>
        <w:object w:dxaOrig="6075" w:dyaOrig="2295" w14:anchorId="52EC1AA3">
          <v:shape id="_x0000_i1030" type="#_x0000_t75" style="width:303.8pt;height:114.55pt" o:ole="">
            <v:imagedata r:id="rId32" o:title=""/>
          </v:shape>
          <o:OLEObject Type="Embed" ProgID="Excel.Sheet.12" ShapeID="_x0000_i1030" DrawAspect="Content" ObjectID="_1811661351" r:id="rId33"/>
        </w:object>
      </w:r>
    </w:p>
    <w:p w14:paraId="0F92EB7D" w14:textId="2943580B"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iCs/>
        </w:rPr>
        <w:t>Investment Derivatives</w:t>
      </w:r>
      <w:r w:rsidRPr="00866A10">
        <w:rPr>
          <w:rFonts w:ascii="Aptos" w:eastAsia="Times New Roman" w:hAnsi="Aptos" w:cs="Arial"/>
          <w:iCs/>
        </w:rPr>
        <w:t xml:space="preserve">: </w:t>
      </w:r>
      <w:proofErr w:type="gramStart"/>
      <w:r w:rsidRPr="00866A10">
        <w:rPr>
          <w:rFonts w:ascii="Aptos" w:eastAsia="Times New Roman" w:hAnsi="Aptos" w:cs="Arial"/>
          <w:iCs/>
        </w:rPr>
        <w:t>At</w:t>
      </w:r>
      <w:proofErr w:type="gramEnd"/>
      <w:r w:rsidRPr="00866A10">
        <w:rPr>
          <w:rFonts w:ascii="Aptos" w:eastAsia="Times New Roman" w:hAnsi="Aptos" w:cs="Arial"/>
          <w:iCs/>
        </w:rPr>
        <w:t xml:space="preserve"> </w:t>
      </w:r>
      <w:r w:rsidR="00983E4F" w:rsidRPr="00866A10">
        <w:rPr>
          <w:rFonts w:ascii="Aptos" w:eastAsia="Times New Roman" w:hAnsi="Aptos" w:cs="Arial"/>
          <w:iCs/>
        </w:rPr>
        <w:t>June 30, 2025</w:t>
      </w:r>
      <w:r w:rsidRPr="00866A10">
        <w:rPr>
          <w:rFonts w:ascii="Aptos" w:eastAsia="Times New Roman" w:hAnsi="Aptos" w:cs="Arial"/>
          <w:iCs/>
        </w:rPr>
        <w:t xml:space="preserve">, the Long-Term Investment Pool included $_________ of investment derivatives. Disclosures are provided for these investments in Note </w:t>
      </w:r>
      <w:r w:rsidRPr="00866A10">
        <w:rPr>
          <w:rFonts w:ascii="Aptos" w:eastAsia="Times New Roman" w:hAnsi="Aptos" w:cs="Arial"/>
          <w:b/>
          <w:iCs/>
          <w:color w:val="0000FF"/>
        </w:rPr>
        <w:t>XX</w:t>
      </w:r>
      <w:r w:rsidRPr="00866A10">
        <w:rPr>
          <w:rFonts w:ascii="Aptos" w:eastAsia="Times New Roman" w:hAnsi="Aptos" w:cs="Arial"/>
          <w:iCs/>
        </w:rPr>
        <w:t>, Derivative Instruments.</w:t>
      </w:r>
      <w:r w:rsidRPr="00866A10">
        <w:rPr>
          <w:rFonts w:ascii="Aptos" w:eastAsia="Times New Roman" w:hAnsi="Aptos" w:cs="Arial"/>
        </w:rPr>
        <w:t xml:space="preserve"> </w:t>
      </w:r>
      <w:r w:rsidRPr="00866A10">
        <w:rPr>
          <w:rFonts w:ascii="Aptos" w:eastAsia="Times New Roman" w:hAnsi="Aptos" w:cs="Arial"/>
          <w:b/>
          <w:i/>
          <w:iCs/>
          <w:color w:val="0000FF"/>
        </w:rPr>
        <w:t>[Modify as necessary. Omit if not applicable.]</w:t>
      </w:r>
    </w:p>
    <w:p w14:paraId="1260CD70"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 xml:space="preserve">External Investment Pool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The External Investment Pool sponsored by the University was established in </w:t>
      </w:r>
      <w:r w:rsidRPr="00866A10">
        <w:rPr>
          <w:rFonts w:ascii="Aptos" w:eastAsia="Times New Roman" w:hAnsi="Aptos" w:cs="Arial"/>
          <w:b/>
          <w:bCs/>
          <w:iCs/>
          <w:color w:val="0000FF"/>
        </w:rPr>
        <w:t>[date]</w:t>
      </w:r>
      <w:r w:rsidRPr="00866A10">
        <w:rPr>
          <w:rFonts w:ascii="Aptos" w:eastAsia="Times New Roman" w:hAnsi="Aptos" w:cs="Arial"/>
        </w:rPr>
        <w:t xml:space="preserve">. The Pool is utilized to manage the investments for charitable, nonprofit organizations, associations, trusts, endowments, and funds that are organized and operated primarily to support the University. Endowment funds [and other entities], which are component units included in the University’s reporting entity, __________ and __________ represent the Pool’s internal participants. Other affiliated organizations not included in the University’s reporting entity represent the Pool’s external participants. Fund ownership of the Pool is measured using the ________ method. Under this method, each participating fund’s investment balance is determined based on </w:t>
      </w:r>
      <w:r w:rsidRPr="00866A10">
        <w:rPr>
          <w:rFonts w:ascii="Aptos" w:eastAsia="Times New Roman" w:hAnsi="Aptos" w:cs="Arial"/>
          <w:b/>
          <w:bCs/>
          <w:iCs/>
          <w:color w:val="0000FF"/>
        </w:rPr>
        <w:t>[explain basis for distribution]</w:t>
      </w:r>
      <w:r w:rsidRPr="00866A10">
        <w:rPr>
          <w:rFonts w:ascii="Aptos" w:eastAsia="Times New Roman" w:hAnsi="Aptos" w:cs="Arial"/>
        </w:rPr>
        <w:t xml:space="preserve">. The external portion of the Pool is presented in the accompanying fiduciary fund financial statements. </w:t>
      </w:r>
      <w:r w:rsidRPr="00866A10">
        <w:rPr>
          <w:rFonts w:ascii="Aptos" w:eastAsia="Times New Roman" w:hAnsi="Aptos" w:cs="Arial"/>
          <w:b/>
          <w:i/>
          <w:color w:val="0000FF"/>
        </w:rPr>
        <w:t>[Modify as necessary]</w:t>
      </w:r>
    </w:p>
    <w:p w14:paraId="26B60FEA"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The External Investment Pool is not registered with the SEC and is not subject to any formal oversight other than that provided by the Board of Directors. The Board is responsible for adopting investment objectives and policies, for hiring investment advisors, and for monitoring policy implementation and investment performance. The Board has chosen not to make individual security selection decisions. The Board’s primary role is to oversee the </w:t>
      </w:r>
      <w:r w:rsidRPr="00866A10">
        <w:rPr>
          <w:rFonts w:ascii="Aptos" w:eastAsia="Times New Roman" w:hAnsi="Aptos" w:cs="Arial"/>
        </w:rPr>
        <w:lastRenderedPageBreak/>
        <w:t>allocation of the Pool’s portfolio among the asset classes, investment vehicles, and investment managers.</w:t>
      </w:r>
    </w:p>
    <w:p w14:paraId="318D4FC3"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_____________ is the custodian for the Pool and provides the University with monthly statements defining income and valuation, which is then allocated among the fund’s participants. There are no involuntary participants in the Pool. The University has not provided or obtained any legally binding guarantees during the period to support the value for the Pool’s investments. (The annual financial report for the External Investment Pool may be obtained from the University Controller’s Office, </w:t>
      </w:r>
      <w:r w:rsidRPr="00866A10">
        <w:rPr>
          <w:rFonts w:ascii="Aptos" w:eastAsia="Times New Roman" w:hAnsi="Aptos" w:cs="Arial"/>
          <w:b/>
          <w:color w:val="0000FF"/>
        </w:rPr>
        <w:t>[provide address]</w:t>
      </w:r>
      <w:r w:rsidRPr="00866A10">
        <w:rPr>
          <w:rFonts w:ascii="Aptos" w:eastAsia="Times New Roman" w:hAnsi="Aptos" w:cs="Arial"/>
        </w:rPr>
        <w:t xml:space="preserve">, or by calling </w:t>
      </w:r>
      <w:r w:rsidRPr="00866A10">
        <w:rPr>
          <w:rFonts w:ascii="Aptos" w:eastAsia="Times New Roman" w:hAnsi="Aptos" w:cs="Arial"/>
          <w:b/>
          <w:color w:val="0000FF"/>
        </w:rPr>
        <w:t>[provide telephone number]</w:t>
      </w:r>
      <w:r w:rsidRPr="00866A10">
        <w:rPr>
          <w:rFonts w:ascii="Aptos" w:eastAsia="Times New Roman" w:hAnsi="Aptos" w:cs="Arial"/>
          <w:color w:val="000000"/>
        </w:rPr>
        <w:t xml:space="preserve">.) </w:t>
      </w:r>
      <w:r w:rsidRPr="00866A10">
        <w:rPr>
          <w:rFonts w:ascii="Aptos" w:eastAsia="Times New Roman" w:hAnsi="Aptos" w:cs="Arial"/>
          <w:b/>
          <w:i/>
          <w:color w:val="0000FF"/>
        </w:rPr>
        <w:t>[Modify as necessary.]</w:t>
      </w:r>
    </w:p>
    <w:p w14:paraId="1539B7D2"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The following tables in this section present the University’s External Investment Pool in total, including both proprietary and fiduciary funds. See Note 2C below for further details regarding investments by fund type within the External Investment Pool.</w:t>
      </w:r>
    </w:p>
    <w:p w14:paraId="624DADCE" w14:textId="576784EC"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rPr>
        <w:t xml:space="preserve">The following table presents investments by type and investments subject to interest rate risk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for the External Investment Pool</w:t>
      </w:r>
      <w:r w:rsidRPr="00866A10">
        <w:rPr>
          <w:rFonts w:ascii="Aptos" w:eastAsia="Times New Roman" w:hAnsi="Aptos" w:cs="Arial"/>
          <w:color w:val="0000FF"/>
        </w:rPr>
        <w:t xml:space="preserve">. </w:t>
      </w:r>
      <w:r w:rsidRPr="00866A10">
        <w:rPr>
          <w:rFonts w:ascii="Aptos" w:hAnsi="Aptos" w:cs="Arial"/>
          <w:b/>
          <w:i/>
          <w:iCs/>
          <w:color w:val="0000FF"/>
        </w:rPr>
        <w:t xml:space="preserve">[Modify as necessary. See GASB 40 for illustration if policy in place to limit investment maturities. Note to Preparer: If dissimilar investments are grouped into a single investment type, be sure to break out the investment types further as necessary to meet the requirements of GASB Statements 3 and 40. </w:t>
      </w:r>
      <w:r w:rsidRPr="00866A10">
        <w:rPr>
          <w:rFonts w:ascii="Aptos" w:hAnsi="Aptos" w:cs="Arial"/>
          <w:b/>
          <w:i/>
          <w:color w:val="0000FF"/>
        </w:rPr>
        <w:t>Refer to GASB Codification Section I50 and the GASB Comprehensive Implementation Guide for further guidance about grouping investments by investment types.]</w:t>
      </w:r>
      <w:r w:rsidRPr="00866A10" w:rsidDel="007D76E0">
        <w:rPr>
          <w:rFonts w:ascii="Aptos" w:eastAsia="Times New Roman" w:hAnsi="Aptos" w:cs="Arial"/>
          <w:b/>
          <w:i/>
          <w:iCs/>
          <w:color w:val="0000FF"/>
        </w:rPr>
        <w:t xml:space="preserve"> </w:t>
      </w:r>
    </w:p>
    <w:p w14:paraId="5911B2B8" w14:textId="77777777" w:rsidR="000213C9" w:rsidRPr="00866A10" w:rsidRDefault="000213C9" w:rsidP="000213C9">
      <w:pPr>
        <w:ind w:left="360"/>
        <w:jc w:val="center"/>
        <w:rPr>
          <w:rFonts w:ascii="Aptos" w:hAnsi="Aptos" w:cs="Arial"/>
          <w:b/>
          <w:i/>
        </w:rPr>
      </w:pPr>
      <w:r w:rsidRPr="00866A10">
        <w:rPr>
          <w:rFonts w:ascii="Aptos" w:hAnsi="Aptos" w:cs="Arial"/>
          <w:b/>
          <w:i/>
        </w:rPr>
        <w:t>External Investment Pool</w:t>
      </w:r>
    </w:p>
    <w:p w14:paraId="1702127D" w14:textId="77777777" w:rsidR="000213C9" w:rsidRPr="00866A10" w:rsidRDefault="000213C9" w:rsidP="000213C9">
      <w:pPr>
        <w:spacing w:after="240" w:line="240" w:lineRule="auto"/>
        <w:ind w:left="360"/>
        <w:jc w:val="center"/>
        <w:rPr>
          <w:rFonts w:ascii="Aptos" w:hAnsi="Aptos" w:cs="Arial"/>
        </w:rPr>
      </w:pPr>
    </w:p>
    <w:bookmarkStart w:id="165" w:name="_MON_1650256460"/>
    <w:bookmarkEnd w:id="165"/>
    <w:p w14:paraId="458C107D" w14:textId="76CF2A7F" w:rsidR="000213C9" w:rsidRPr="00866A10" w:rsidRDefault="0089270E" w:rsidP="000213C9">
      <w:pPr>
        <w:spacing w:after="240" w:line="240" w:lineRule="auto"/>
        <w:ind w:left="360"/>
        <w:jc w:val="center"/>
        <w:rPr>
          <w:rFonts w:ascii="Aptos" w:eastAsia="Times New Roman" w:hAnsi="Aptos" w:cs="Arial"/>
        </w:rPr>
      </w:pPr>
      <w:r w:rsidRPr="00866A10">
        <w:rPr>
          <w:rFonts w:ascii="Aptos" w:hAnsi="Aptos" w:cs="Arial"/>
        </w:rPr>
        <w:object w:dxaOrig="9727" w:dyaOrig="10786" w14:anchorId="02442F58">
          <v:shape id="_x0000_i1031" type="#_x0000_t75" style="width:403.65pt;height:511.1pt" o:ole="">
            <v:imagedata r:id="rId34" o:title=""/>
          </v:shape>
          <o:OLEObject Type="Embed" ProgID="Excel.Sheet.8" ShapeID="_x0000_i1031" DrawAspect="Content" ObjectID="_1811661352" r:id="rId35"/>
        </w:object>
      </w:r>
    </w:p>
    <w:p w14:paraId="29616567"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 xml:space="preserve">Certificates of deposit reported as investments are also a component of the deposit totals reported in the deposits section of this note. </w:t>
      </w:r>
      <w:r w:rsidRPr="00866A10">
        <w:rPr>
          <w:rFonts w:ascii="Aptos" w:eastAsia="Times New Roman" w:hAnsi="Aptos" w:cs="Arial"/>
          <w:b/>
          <w:bCs/>
          <w:i/>
          <w:iCs/>
          <w:color w:val="0000FF"/>
        </w:rPr>
        <w:t>[Omit if not applicable.]</w:t>
      </w:r>
    </w:p>
    <w:p w14:paraId="187BD9AA"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 xml:space="preserve">In addition to the interest rate risk disclosed above, the External Investment Pool portfolio includes investments highly sensitive to interest rate changes. </w:t>
      </w:r>
      <w:r w:rsidRPr="00866A10">
        <w:rPr>
          <w:rFonts w:ascii="Aptos" w:hAnsi="Aptos" w:cs="Arial"/>
          <w:b/>
          <w:bCs/>
          <w:i/>
          <w:iCs/>
          <w:color w:val="0000FF"/>
        </w:rPr>
        <w:t xml:space="preserve">[Describe </w:t>
      </w:r>
      <w:r w:rsidRPr="00866A10">
        <w:rPr>
          <w:rFonts w:ascii="Aptos" w:hAnsi="Aptos" w:cs="Arial"/>
          <w:bCs/>
          <w:i/>
          <w:iCs/>
          <w:color w:val="0000FF"/>
        </w:rPr>
        <w:t>-</w:t>
      </w:r>
      <w:r w:rsidRPr="00866A10">
        <w:rPr>
          <w:rFonts w:ascii="Aptos" w:hAnsi="Aptos" w:cs="Arial"/>
          <w:b/>
          <w:bCs/>
          <w:i/>
          <w:iCs/>
          <w:color w:val="0000FF"/>
        </w:rPr>
        <w:t xml:space="preserve"> see paragraph 155 and 157 (examples listed were asset-backed securities) of GASB Codification Section I50 and Illustration 7 in GASB 40. Illustration 7 includes CMO’s, Inverse Variable</w:t>
      </w:r>
      <w:r w:rsidRPr="00866A10">
        <w:rPr>
          <w:rFonts w:ascii="Aptos" w:hAnsi="Aptos" w:cs="Arial"/>
          <w:bCs/>
          <w:i/>
          <w:iCs/>
          <w:color w:val="0000FF"/>
        </w:rPr>
        <w:t>-</w:t>
      </w:r>
      <w:r w:rsidRPr="00866A10">
        <w:rPr>
          <w:rFonts w:ascii="Aptos" w:hAnsi="Aptos" w:cs="Arial"/>
          <w:b/>
          <w:bCs/>
          <w:i/>
          <w:iCs/>
          <w:color w:val="0000FF"/>
        </w:rPr>
        <w:t>Rate Notes, and Variable</w:t>
      </w:r>
      <w:r w:rsidRPr="00866A10">
        <w:rPr>
          <w:rFonts w:ascii="Aptos" w:hAnsi="Aptos" w:cs="Arial"/>
          <w:bCs/>
          <w:i/>
          <w:iCs/>
          <w:color w:val="0000FF"/>
        </w:rPr>
        <w:t>-</w:t>
      </w:r>
      <w:r w:rsidRPr="00866A10">
        <w:rPr>
          <w:rFonts w:ascii="Aptos" w:hAnsi="Aptos" w:cs="Arial"/>
          <w:b/>
          <w:bCs/>
          <w:i/>
          <w:iCs/>
          <w:color w:val="0000FF"/>
        </w:rPr>
        <w:t>Coupon Note with Multiplier as examples of investments highly sensitive to interest rate changes.]</w:t>
      </w:r>
      <w:r w:rsidRPr="00866A10" w:rsidDel="000157D6">
        <w:rPr>
          <w:rFonts w:ascii="Aptos" w:eastAsia="Times New Roman" w:hAnsi="Aptos" w:cs="Arial"/>
          <w:b/>
          <w:bCs/>
          <w:i/>
          <w:iCs/>
          <w:color w:val="0000FF"/>
        </w:rPr>
        <w:t xml:space="preserve"> </w:t>
      </w:r>
    </w:p>
    <w:p w14:paraId="625A1FE7" w14:textId="30F3B547" w:rsidR="000213C9" w:rsidRPr="00866A10" w:rsidRDefault="000213C9" w:rsidP="000213C9">
      <w:pPr>
        <w:spacing w:after="240" w:line="240" w:lineRule="auto"/>
        <w:ind w:left="360"/>
        <w:jc w:val="both"/>
        <w:rPr>
          <w:rFonts w:ascii="Aptos" w:eastAsia="Times New Roman" w:hAnsi="Aptos" w:cs="Arial"/>
          <w:b/>
          <w:i/>
          <w:iCs/>
          <w:color w:val="0000FF"/>
        </w:rPr>
      </w:pPr>
      <w:proofErr w:type="gramStart"/>
      <w:r w:rsidRPr="00866A10">
        <w:rPr>
          <w:rFonts w:ascii="Aptos" w:eastAsia="Times New Roman" w:hAnsi="Aptos" w:cs="Arial"/>
        </w:rPr>
        <w:lastRenderedPageBreak/>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investments in the External Investment Pool had the following credit quality distribution for securities with credit exposure: </w:t>
      </w:r>
      <w:r w:rsidRPr="00866A10">
        <w:rPr>
          <w:rFonts w:ascii="Aptos" w:eastAsia="Times New Roman" w:hAnsi="Aptos" w:cs="Arial"/>
          <w:b/>
          <w:i/>
          <w:iCs/>
          <w:color w:val="0000FF"/>
        </w:rPr>
        <w:t xml:space="preserve">[Modify as necessary </w:t>
      </w:r>
      <w:r w:rsidRPr="00866A10">
        <w:rPr>
          <w:rFonts w:ascii="Aptos" w:eastAsia="Times New Roman" w:hAnsi="Aptos" w:cs="Arial"/>
          <w:i/>
          <w:iCs/>
          <w:color w:val="0000FF"/>
        </w:rPr>
        <w:t>-</w:t>
      </w:r>
      <w:r w:rsidRPr="00866A10">
        <w:rPr>
          <w:rFonts w:ascii="Aptos" w:eastAsia="Times New Roman" w:hAnsi="Aptos" w:cs="Arial"/>
          <w:b/>
          <w:i/>
          <w:iCs/>
          <w:color w:val="0000FF"/>
        </w:rPr>
        <w:t xml:space="preserve"> disclose only lowest rating.]</w:t>
      </w:r>
    </w:p>
    <w:bookmarkStart w:id="166" w:name="_MON_1652684284"/>
    <w:bookmarkEnd w:id="166"/>
    <w:p w14:paraId="3686D642" w14:textId="7509A908" w:rsidR="000213C9" w:rsidRPr="00866A10" w:rsidRDefault="0089270E" w:rsidP="000213C9">
      <w:pPr>
        <w:spacing w:after="240" w:line="240" w:lineRule="auto"/>
        <w:ind w:left="360"/>
        <w:jc w:val="center"/>
        <w:rPr>
          <w:rFonts w:ascii="Aptos" w:eastAsia="Times New Roman" w:hAnsi="Aptos" w:cs="Arial"/>
        </w:rPr>
      </w:pPr>
      <w:r w:rsidRPr="00866A10">
        <w:rPr>
          <w:rFonts w:ascii="Aptos" w:hAnsi="Aptos" w:cs="Arial"/>
        </w:rPr>
        <w:object w:dxaOrig="11285" w:dyaOrig="4971" w14:anchorId="0CD8FF84">
          <v:shape id="_x0000_i1032" type="#_x0000_t75" style="width:474pt;height:234.55pt" o:ole="">
            <v:imagedata r:id="rId36" o:title=""/>
          </v:shape>
          <o:OLEObject Type="Embed" ProgID="Excel.Sheet.12" ShapeID="_x0000_i1032" DrawAspect="Content" ObjectID="_1811661353" r:id="rId37"/>
        </w:object>
      </w:r>
      <w:bookmarkStart w:id="167" w:name="_MON_1650791701"/>
      <w:bookmarkStart w:id="168" w:name="_MON_1220936819"/>
      <w:bookmarkStart w:id="169" w:name="_MON_1220936831"/>
      <w:bookmarkStart w:id="170" w:name="_MON_1224323038"/>
      <w:bookmarkStart w:id="171" w:name="_MON_1246686992"/>
      <w:bookmarkStart w:id="172" w:name="_MON_1246776796"/>
      <w:bookmarkStart w:id="173" w:name="_MON_1246776913"/>
      <w:bookmarkStart w:id="174" w:name="_MON_1246777037"/>
      <w:bookmarkStart w:id="175" w:name="_MON_1283838293"/>
      <w:bookmarkStart w:id="176" w:name="_MON_1365229445"/>
      <w:bookmarkStart w:id="177" w:name="_MON_1370678048"/>
      <w:bookmarkStart w:id="178" w:name="_MON_1370678133"/>
      <w:bookmarkStart w:id="179" w:name="_MON_1401009030"/>
      <w:bookmarkStart w:id="180" w:name="_MON_1188217882"/>
      <w:bookmarkStart w:id="181" w:name="_MON_1188217917"/>
      <w:bookmarkStart w:id="182" w:name="_MON_1188283589"/>
      <w:bookmarkStart w:id="183" w:name="_MON_1191151744"/>
      <w:bookmarkStart w:id="184" w:name="_MON_1192362777"/>
      <w:bookmarkStart w:id="185" w:name="_MON_1220936380"/>
      <w:bookmarkStart w:id="186" w:name="_MON_1220936397"/>
      <w:bookmarkStart w:id="187" w:name="_MON_1220936430"/>
      <w:bookmarkStart w:id="188" w:name="_MON_1191152061"/>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p>
    <w:p w14:paraId="6DD666AF" w14:textId="54AEB01C" w:rsidR="000213C9" w:rsidRPr="00866A10" w:rsidRDefault="000213C9" w:rsidP="000213C9">
      <w:pPr>
        <w:spacing w:after="240" w:line="240" w:lineRule="auto"/>
        <w:ind w:left="360"/>
        <w:jc w:val="both"/>
        <w:rPr>
          <w:rFonts w:ascii="Aptos" w:eastAsia="Times New Roman" w:hAnsi="Aptos" w:cs="Arial"/>
          <w:b/>
          <w:i/>
          <w:iCs/>
          <w:color w:val="0000FF"/>
        </w:rPr>
      </w:pP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University’s investments in the External Investment Pool were exposed to custodial credit risk as follows: </w:t>
      </w:r>
      <w:r w:rsidRPr="00866A10">
        <w:rPr>
          <w:rFonts w:ascii="Aptos" w:eastAsia="Times New Roman" w:hAnsi="Aptos" w:cs="Arial"/>
          <w:b/>
          <w:i/>
          <w:iCs/>
          <w:color w:val="0000FF"/>
        </w:rPr>
        <w:t>[Modify as necessary.]</w:t>
      </w:r>
    </w:p>
    <w:bookmarkStart w:id="189" w:name="_MON_1810116362"/>
    <w:bookmarkEnd w:id="189"/>
    <w:p w14:paraId="552E3711" w14:textId="593F42A1" w:rsidR="000213C9" w:rsidRPr="00866A10" w:rsidRDefault="007B5E19" w:rsidP="000213C9">
      <w:pPr>
        <w:spacing w:after="240" w:line="240" w:lineRule="auto"/>
        <w:ind w:left="360"/>
        <w:jc w:val="center"/>
        <w:rPr>
          <w:rFonts w:ascii="Aptos" w:hAnsi="Aptos" w:cs="Arial"/>
        </w:rPr>
      </w:pPr>
      <w:r w:rsidRPr="00866A10">
        <w:rPr>
          <w:rFonts w:ascii="Aptos" w:hAnsi="Aptos" w:cs="Arial"/>
        </w:rPr>
        <w:object w:dxaOrig="7014" w:dyaOrig="3129" w14:anchorId="7BCF1570">
          <v:shape id="_x0000_i1033" type="#_x0000_t75" style="width:311.45pt;height:141.8pt" o:ole="">
            <v:imagedata r:id="rId38" o:title=""/>
          </v:shape>
          <o:OLEObject Type="Embed" ProgID="Excel.Sheet.12" ShapeID="_x0000_i1033" DrawAspect="Content" ObjectID="_1811661354" r:id="rId39"/>
        </w:object>
      </w:r>
      <w:bookmarkStart w:id="190" w:name="_MON_1302418991"/>
      <w:bookmarkStart w:id="191" w:name="_MON_1402487821"/>
      <w:bookmarkStart w:id="192" w:name="_MON_1188217990"/>
      <w:bookmarkStart w:id="193" w:name="_MON_1188283693"/>
      <w:bookmarkEnd w:id="190"/>
      <w:bookmarkEnd w:id="191"/>
      <w:bookmarkEnd w:id="192"/>
      <w:bookmarkEnd w:id="193"/>
    </w:p>
    <w:p w14:paraId="69036BCD"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iCs/>
        </w:rPr>
        <w:t>Concentration of Credit Risk</w:t>
      </w:r>
      <w:r w:rsidRPr="00866A10">
        <w:rPr>
          <w:rFonts w:ascii="Aptos" w:eastAsia="Times New Roman" w:hAnsi="Aptos" w:cs="Arial"/>
          <w:iCs/>
        </w:rPr>
        <w:t xml:space="preserve">: </w:t>
      </w:r>
      <w:r w:rsidRPr="00866A10">
        <w:rPr>
          <w:rFonts w:ascii="Aptos" w:eastAsia="Times New Roman" w:hAnsi="Aptos" w:cs="Arial"/>
        </w:rPr>
        <w:t xml:space="preserve">The External Investment Pool Board places no limit on the amount the Board may invest in any one issuer. More than 5% of the External Investment Pool investments are in _______ and _______. These investments are ___% and ___%, respectively, of the External Investment Pool’s total investments. </w:t>
      </w:r>
      <w:r w:rsidRPr="00866A10">
        <w:rPr>
          <w:rFonts w:ascii="Aptos" w:eastAsia="Times New Roman" w:hAnsi="Aptos" w:cs="Arial"/>
          <w:b/>
          <w:i/>
          <w:iCs/>
          <w:color w:val="0000FF"/>
        </w:rPr>
        <w:t>[Modify as necessary.]</w:t>
      </w:r>
    </w:p>
    <w:p w14:paraId="434B9581" w14:textId="408E6930" w:rsidR="000213C9" w:rsidRPr="00866A10" w:rsidRDefault="000213C9" w:rsidP="000213C9">
      <w:pPr>
        <w:spacing w:after="240" w:line="240" w:lineRule="auto"/>
        <w:ind w:left="360"/>
        <w:jc w:val="both"/>
        <w:rPr>
          <w:rFonts w:ascii="Aptos" w:eastAsia="Times New Roman" w:hAnsi="Aptos" w:cs="Arial"/>
          <w:bCs/>
        </w:rPr>
      </w:pPr>
      <w:r w:rsidRPr="00866A10">
        <w:rPr>
          <w:rFonts w:ascii="Aptos" w:eastAsia="Times New Roman" w:hAnsi="Aptos" w:cs="Arial"/>
          <w:i/>
          <w:iCs/>
        </w:rPr>
        <w:t>Foreign Currency Risk</w:t>
      </w:r>
      <w:r w:rsidRPr="00866A10">
        <w:rPr>
          <w:rFonts w:ascii="Aptos" w:eastAsia="Times New Roman" w:hAnsi="Aptos" w:cs="Arial"/>
          <w:iCs/>
        </w:rPr>
        <w:t xml:space="preserve">: </w:t>
      </w:r>
      <w:r w:rsidRPr="00866A10">
        <w:rPr>
          <w:rFonts w:ascii="Aptos" w:eastAsia="Times New Roman" w:hAnsi="Aptos" w:cs="Arial"/>
          <w:b/>
          <w:bCs/>
          <w:i/>
          <w:iCs/>
          <w:color w:val="0000FF"/>
        </w:rPr>
        <w:t xml:space="preserve">[Definition above assumes no policy. If policy, substitute wording </w:t>
      </w:r>
      <w:proofErr w:type="gramStart"/>
      <w:r w:rsidRPr="00866A10">
        <w:rPr>
          <w:rFonts w:ascii="Aptos" w:eastAsia="Times New Roman" w:hAnsi="Aptos" w:cs="Arial"/>
          <w:b/>
          <w:bCs/>
          <w:i/>
          <w:iCs/>
          <w:color w:val="0000FF"/>
        </w:rPr>
        <w:t>similar to</w:t>
      </w:r>
      <w:proofErr w:type="gramEnd"/>
      <w:r w:rsidRPr="00866A10">
        <w:rPr>
          <w:rFonts w:ascii="Aptos" w:eastAsia="Times New Roman" w:hAnsi="Aptos" w:cs="Arial"/>
          <w:b/>
          <w:bCs/>
          <w:i/>
          <w:iCs/>
          <w:color w:val="0000FF"/>
        </w:rPr>
        <w:t xml:space="preserve"> below </w:t>
      </w:r>
      <w:r w:rsidRPr="00866A10">
        <w:rPr>
          <w:rFonts w:ascii="Aptos" w:eastAsia="Times New Roman" w:hAnsi="Aptos" w:cs="Arial"/>
          <w:bCs/>
          <w:i/>
          <w:iCs/>
          <w:color w:val="0000FF"/>
        </w:rPr>
        <w:t>-</w:t>
      </w:r>
      <w:r w:rsidRPr="00866A10">
        <w:rPr>
          <w:rFonts w:ascii="Aptos" w:eastAsia="Times New Roman" w:hAnsi="Aptos" w:cs="Arial"/>
          <w:b/>
          <w:bCs/>
          <w:i/>
          <w:iCs/>
          <w:color w:val="0000FF"/>
        </w:rPr>
        <w:t xml:space="preserve"> See GASB 40 illustration for further information. If no policy, eliminate first two sentences.] </w:t>
      </w:r>
      <w:r w:rsidRPr="00866A10">
        <w:rPr>
          <w:rFonts w:ascii="Aptos" w:eastAsia="Times New Roman" w:hAnsi="Aptos" w:cs="Arial"/>
          <w:bCs/>
        </w:rPr>
        <w:t xml:space="preserve">The External Investment Pool Board’s investment policy permits it to invest up to ___% in foreign currency - ______. The External Investment Pool’s current position is ___%. Additionally, the External Investment Pool recognized an aggregate foreign currency transaction </w:t>
      </w:r>
      <w:r w:rsidRPr="00866A10">
        <w:rPr>
          <w:rFonts w:ascii="Aptos" w:eastAsia="Times New Roman" w:hAnsi="Aptos" w:cs="Arial"/>
          <w:b/>
          <w:bCs/>
          <w:i/>
          <w:color w:val="0000FF"/>
        </w:rPr>
        <w:t>[gain/loss]</w:t>
      </w:r>
      <w:r w:rsidRPr="00866A10">
        <w:rPr>
          <w:rFonts w:ascii="Aptos" w:eastAsia="Times New Roman" w:hAnsi="Aptos" w:cs="Arial"/>
          <w:bCs/>
        </w:rPr>
        <w:t xml:space="preserve"> of $_______ for the fiscal year ended </w:t>
      </w:r>
      <w:r w:rsidR="00983E4F" w:rsidRPr="00866A10">
        <w:rPr>
          <w:rFonts w:ascii="Aptos" w:eastAsia="Times New Roman" w:hAnsi="Aptos" w:cs="Arial"/>
          <w:bCs/>
        </w:rPr>
        <w:t>June 30, 2025</w:t>
      </w:r>
      <w:r w:rsidRPr="00866A10">
        <w:rPr>
          <w:rFonts w:ascii="Aptos" w:eastAsia="Times New Roman" w:hAnsi="Aptos" w:cs="Arial"/>
          <w:bCs/>
        </w:rPr>
        <w:t xml:space="preserve">. Transaction gains </w:t>
      </w:r>
      <w:r w:rsidRPr="00866A10">
        <w:rPr>
          <w:rFonts w:ascii="Aptos" w:eastAsia="Times New Roman" w:hAnsi="Aptos" w:cs="Arial"/>
          <w:bCs/>
        </w:rPr>
        <w:lastRenderedPageBreak/>
        <w:t xml:space="preserve">or losses result from a change in exchange rates between the U.S. Dollar and the currency in which a foreign currency transaction is denominated. </w:t>
      </w:r>
    </w:p>
    <w:p w14:paraId="45B33D45" w14:textId="16035DB5" w:rsidR="000213C9" w:rsidRPr="00866A10" w:rsidRDefault="000213C9" w:rsidP="000213C9">
      <w:pPr>
        <w:spacing w:after="240" w:line="240" w:lineRule="auto"/>
        <w:ind w:left="360"/>
        <w:jc w:val="both"/>
        <w:rPr>
          <w:rFonts w:ascii="Aptos" w:eastAsia="Times New Roman" w:hAnsi="Aptos" w:cs="Arial"/>
        </w:rPr>
      </w:pPr>
      <w:proofErr w:type="gramStart"/>
      <w:r w:rsidRPr="00866A10">
        <w:rPr>
          <w:rFonts w:ascii="Aptos" w:eastAsia="Times New Roman" w:hAnsi="Aptos" w:cs="Arial"/>
          <w:iCs/>
        </w:rPr>
        <w:t>At</w:t>
      </w:r>
      <w:proofErr w:type="gramEnd"/>
      <w:r w:rsidRPr="00866A10">
        <w:rPr>
          <w:rFonts w:ascii="Aptos" w:eastAsia="Times New Roman" w:hAnsi="Aptos" w:cs="Arial"/>
          <w:iCs/>
        </w:rPr>
        <w:t xml:space="preserve"> </w:t>
      </w:r>
      <w:r w:rsidR="00983E4F" w:rsidRPr="00866A10">
        <w:rPr>
          <w:rFonts w:ascii="Aptos" w:eastAsia="Times New Roman" w:hAnsi="Aptos" w:cs="Arial"/>
          <w:iCs/>
        </w:rPr>
        <w:t>June 30, 2025</w:t>
      </w:r>
      <w:r w:rsidRPr="00866A10">
        <w:rPr>
          <w:rFonts w:ascii="Aptos" w:eastAsia="Times New Roman" w:hAnsi="Aptos" w:cs="Arial"/>
          <w:iCs/>
        </w:rPr>
        <w:t>, t</w:t>
      </w:r>
      <w:r w:rsidRPr="00866A10">
        <w:rPr>
          <w:rFonts w:ascii="Aptos" w:eastAsia="Times New Roman" w:hAnsi="Aptos" w:cs="Arial"/>
        </w:rPr>
        <w:t>he External Investment Pool’s exposure to foreign currency risk is as follows:</w:t>
      </w:r>
    </w:p>
    <w:bookmarkStart w:id="194" w:name="_MON_1220937273"/>
    <w:bookmarkStart w:id="195" w:name="_MON_1220937312"/>
    <w:bookmarkStart w:id="196" w:name="_MON_1302418982"/>
    <w:bookmarkStart w:id="197" w:name="_MON_1220937219"/>
    <w:bookmarkStart w:id="198" w:name="_MON_1402487832"/>
    <w:bookmarkStart w:id="199" w:name="_MON_1402750801"/>
    <w:bookmarkStart w:id="200" w:name="_MON_1188218121"/>
    <w:bookmarkStart w:id="201" w:name="_MON_1188283756"/>
    <w:bookmarkStart w:id="202" w:name="_MON_1192362944"/>
    <w:bookmarkStart w:id="203" w:name="_MON_1220937089"/>
    <w:bookmarkStart w:id="204" w:name="_MON_1220937165"/>
    <w:bookmarkStart w:id="205" w:name="_MON_1220937185"/>
    <w:bookmarkStart w:id="206" w:name="_MON_1220937241"/>
    <w:bookmarkEnd w:id="194"/>
    <w:bookmarkEnd w:id="195"/>
    <w:bookmarkEnd w:id="196"/>
    <w:bookmarkEnd w:id="197"/>
    <w:bookmarkEnd w:id="198"/>
    <w:bookmarkEnd w:id="199"/>
    <w:bookmarkEnd w:id="200"/>
    <w:bookmarkEnd w:id="201"/>
    <w:bookmarkEnd w:id="202"/>
    <w:bookmarkEnd w:id="203"/>
    <w:bookmarkEnd w:id="204"/>
    <w:bookmarkEnd w:id="205"/>
    <w:bookmarkEnd w:id="206"/>
    <w:bookmarkStart w:id="207" w:name="_MON_1220937248"/>
    <w:bookmarkEnd w:id="207"/>
    <w:p w14:paraId="08425DE1" w14:textId="22601A02" w:rsidR="000213C9" w:rsidRPr="00866A10" w:rsidRDefault="007B5E19" w:rsidP="000213C9">
      <w:pPr>
        <w:spacing w:after="240" w:line="240" w:lineRule="auto"/>
        <w:ind w:left="360"/>
        <w:jc w:val="center"/>
        <w:rPr>
          <w:rFonts w:ascii="Aptos" w:hAnsi="Aptos" w:cs="Arial"/>
        </w:rPr>
      </w:pPr>
      <w:r>
        <w:rPr>
          <w:rFonts w:ascii="Aptos" w:eastAsia="Times New Roman" w:hAnsi="Aptos" w:cs="Arial"/>
        </w:rPr>
        <w:object w:dxaOrig="6075" w:dyaOrig="2295" w14:anchorId="0143D572">
          <v:shape id="_x0000_i1034" type="#_x0000_t75" style="width:303.8pt;height:114.55pt" o:ole="">
            <v:imagedata r:id="rId32" o:title=""/>
          </v:shape>
          <o:OLEObject Type="Embed" ProgID="Excel.Sheet.12" ShapeID="_x0000_i1034" DrawAspect="Content" ObjectID="_1811661355" r:id="rId40"/>
        </w:object>
      </w:r>
    </w:p>
    <w:p w14:paraId="75184419" w14:textId="77777777" w:rsidR="000213C9" w:rsidRPr="00866A10" w:rsidRDefault="000213C9" w:rsidP="000213C9">
      <w:pPr>
        <w:spacing w:after="240" w:line="240" w:lineRule="auto"/>
        <w:ind w:left="360"/>
        <w:jc w:val="both"/>
        <w:rPr>
          <w:rFonts w:ascii="Aptos" w:eastAsia="Times New Roman" w:hAnsi="Aptos" w:cs="Arial"/>
          <w:b/>
          <w:bCs/>
          <w:i/>
          <w:iCs/>
          <w:color w:val="0000FF"/>
          <w:shd w:val="clear" w:color="auto" w:fill="FFFF00"/>
        </w:rPr>
      </w:pPr>
      <w:r w:rsidRPr="00866A10">
        <w:rPr>
          <w:rFonts w:ascii="Aptos" w:eastAsia="Times New Roman" w:hAnsi="Aptos" w:cs="Arial"/>
          <w:b/>
          <w:bCs/>
          <w:i/>
          <w:iCs/>
          <w:color w:val="0000FF"/>
        </w:rPr>
        <w:t xml:space="preserve"> [If a governmental external investment pool is sponsored by the University and IT DOES PUBLISH A SEPARATE ANNUAL FINANCIAL REPORT FOR THE POOL, add the required GASB Codification Section I50 disclosures. The following is an example </w:t>
      </w:r>
      <w:r w:rsidRPr="00866A10">
        <w:rPr>
          <w:rFonts w:ascii="Aptos" w:eastAsia="Times New Roman" w:hAnsi="Aptos" w:cs="Arial"/>
          <w:bCs/>
          <w:i/>
          <w:iCs/>
          <w:color w:val="0000FF"/>
        </w:rPr>
        <w:t>-</w:t>
      </w:r>
      <w:r w:rsidRPr="00866A10">
        <w:rPr>
          <w:rFonts w:ascii="Aptos" w:eastAsia="Times New Roman" w:hAnsi="Aptos" w:cs="Arial"/>
          <w:b/>
          <w:bCs/>
          <w:i/>
          <w:iCs/>
          <w:color w:val="0000FF"/>
        </w:rPr>
        <w:t xml:space="preserve"> placement of this portion of the note is dependent on its applicability.]</w:t>
      </w:r>
    </w:p>
    <w:p w14:paraId="3EF9583C"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color w:val="000000"/>
        </w:rPr>
        <w:t>Separate financial statements for the Investment Fund may be obtained from the University Controller’s Office,</w:t>
      </w:r>
      <w:r w:rsidRPr="00866A10">
        <w:rPr>
          <w:rFonts w:ascii="Aptos" w:eastAsia="Times New Roman" w:hAnsi="Aptos" w:cs="Arial"/>
          <w:color w:val="0000FF"/>
        </w:rPr>
        <w:t xml:space="preserve"> </w:t>
      </w:r>
      <w:r w:rsidRPr="00866A10">
        <w:rPr>
          <w:rFonts w:ascii="Aptos" w:eastAsia="Times New Roman" w:hAnsi="Aptos" w:cs="Arial"/>
          <w:b/>
          <w:bCs/>
          <w:color w:val="0000FF"/>
        </w:rPr>
        <w:t>[provide address]</w:t>
      </w:r>
      <w:r w:rsidRPr="00866A10">
        <w:rPr>
          <w:rFonts w:ascii="Aptos" w:eastAsia="Times New Roman" w:hAnsi="Aptos" w:cs="Arial"/>
        </w:rPr>
        <w:t>,</w:t>
      </w:r>
      <w:r w:rsidRPr="00866A10">
        <w:rPr>
          <w:rFonts w:ascii="Aptos" w:eastAsia="Times New Roman" w:hAnsi="Aptos" w:cs="Arial"/>
          <w:color w:val="0000FF"/>
        </w:rPr>
        <w:t xml:space="preserve"> </w:t>
      </w:r>
      <w:r w:rsidRPr="00866A10">
        <w:rPr>
          <w:rFonts w:ascii="Aptos" w:eastAsia="Times New Roman" w:hAnsi="Aptos" w:cs="Arial"/>
          <w:color w:val="000000"/>
        </w:rPr>
        <w:t>or by calling</w:t>
      </w:r>
      <w:r w:rsidRPr="00866A10">
        <w:rPr>
          <w:rFonts w:ascii="Aptos" w:eastAsia="Times New Roman" w:hAnsi="Aptos" w:cs="Arial"/>
          <w:color w:val="0000FF"/>
        </w:rPr>
        <w:t xml:space="preserve"> </w:t>
      </w:r>
      <w:r w:rsidRPr="00866A10">
        <w:rPr>
          <w:rFonts w:ascii="Aptos" w:eastAsia="Times New Roman" w:hAnsi="Aptos" w:cs="Arial"/>
          <w:b/>
          <w:bCs/>
          <w:color w:val="0000FF"/>
        </w:rPr>
        <w:t>[provide telephone number]</w:t>
      </w:r>
      <w:r w:rsidRPr="00866A10">
        <w:rPr>
          <w:rFonts w:ascii="Aptos" w:eastAsia="Times New Roman" w:hAnsi="Aptos" w:cs="Arial"/>
        </w:rPr>
        <w:t>.</w:t>
      </w:r>
    </w:p>
    <w:p w14:paraId="7EBAD806"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b/>
          <w:bCs/>
          <w:i/>
          <w:iCs/>
          <w:color w:val="0000FF"/>
        </w:rPr>
        <w:t xml:space="preserve">[If a governmental external investment pool is sponsored by the University and IT DOES NOT PUBLISH A SEPARATE ANNUAL FINANCIAL REPORT FOR THE POOL, add the required GASB Codification Section I50 disclosures. The following are examples </w:t>
      </w:r>
      <w:r w:rsidRPr="00866A10">
        <w:rPr>
          <w:rFonts w:ascii="Aptos" w:eastAsia="Times New Roman" w:hAnsi="Aptos" w:cs="Arial"/>
          <w:bCs/>
          <w:i/>
          <w:iCs/>
          <w:color w:val="0000FF"/>
        </w:rPr>
        <w:t>-</w:t>
      </w:r>
      <w:r w:rsidRPr="00866A10">
        <w:rPr>
          <w:rFonts w:ascii="Aptos" w:eastAsia="Times New Roman" w:hAnsi="Aptos" w:cs="Arial"/>
          <w:b/>
          <w:bCs/>
          <w:i/>
          <w:iCs/>
          <w:color w:val="0000FF"/>
        </w:rPr>
        <w:t xml:space="preserve"> placement of this portion of the note is dependent on its applicability.]</w:t>
      </w:r>
    </w:p>
    <w:p w14:paraId="60FE6367"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Since a separate annual financial report on the External Investment Pool has not been, and is not planned to be, issued, the following additional disclosures are being provided in the University’s financial statements.</w:t>
      </w:r>
    </w:p>
    <w:p w14:paraId="1A383EC3" w14:textId="0C4B7128"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The External Investment Pool’s Statement of Net Position and Statement of Operations and Changes in Net Position as of and for the period ended </w:t>
      </w:r>
      <w:r w:rsidR="00983E4F" w:rsidRPr="00866A10">
        <w:rPr>
          <w:rFonts w:ascii="Aptos" w:eastAsia="Times New Roman" w:hAnsi="Aptos" w:cs="Arial"/>
        </w:rPr>
        <w:t>June 30, 2025</w:t>
      </w:r>
      <w:r w:rsidRPr="00866A10">
        <w:rPr>
          <w:rFonts w:ascii="Aptos" w:eastAsia="Times New Roman" w:hAnsi="Aptos" w:cs="Arial"/>
        </w:rPr>
        <w:t>, are as follows:</w:t>
      </w:r>
    </w:p>
    <w:bookmarkStart w:id="208" w:name="_1220937502"/>
    <w:bookmarkStart w:id="209" w:name="_1220937690"/>
    <w:bookmarkStart w:id="210" w:name="_1220937963"/>
    <w:bookmarkStart w:id="211" w:name="_1220937382"/>
    <w:bookmarkStart w:id="212" w:name="_1243143636"/>
    <w:bookmarkStart w:id="213" w:name="_MON_1283838376"/>
    <w:bookmarkStart w:id="214" w:name="_MON_1302418960"/>
    <w:bookmarkStart w:id="215" w:name="_MON_1370678661"/>
    <w:bookmarkStart w:id="216" w:name="_MON_1375272344"/>
    <w:bookmarkStart w:id="217" w:name="_MON_1401009045"/>
    <w:bookmarkStart w:id="218" w:name="_MON_1401009053"/>
    <w:bookmarkEnd w:id="208"/>
    <w:bookmarkEnd w:id="209"/>
    <w:bookmarkEnd w:id="210"/>
    <w:bookmarkEnd w:id="211"/>
    <w:bookmarkEnd w:id="212"/>
    <w:bookmarkEnd w:id="213"/>
    <w:bookmarkEnd w:id="214"/>
    <w:bookmarkEnd w:id="215"/>
    <w:bookmarkEnd w:id="216"/>
    <w:bookmarkEnd w:id="217"/>
    <w:bookmarkEnd w:id="218"/>
    <w:bookmarkStart w:id="219" w:name="_MON_1264248372"/>
    <w:bookmarkEnd w:id="219"/>
    <w:p w14:paraId="7ACC783B" w14:textId="49E5C142" w:rsidR="000213C9" w:rsidRPr="00866A10" w:rsidRDefault="007B5E19" w:rsidP="000213C9">
      <w:pPr>
        <w:spacing w:after="240" w:line="240" w:lineRule="auto"/>
        <w:ind w:left="360"/>
        <w:jc w:val="center"/>
        <w:rPr>
          <w:rFonts w:ascii="Aptos" w:hAnsi="Aptos" w:cs="Arial"/>
        </w:rPr>
      </w:pPr>
      <w:r w:rsidRPr="00866A10">
        <w:rPr>
          <w:rFonts w:ascii="Aptos" w:hAnsi="Aptos" w:cs="Arial"/>
        </w:rPr>
        <w:object w:dxaOrig="7168" w:dyaOrig="5847" w14:anchorId="216D20B9">
          <v:shape id="_x0000_i1035" type="#_x0000_t75" style="width:299.45pt;height:280.35pt" o:ole="">
            <v:imagedata r:id="rId41" o:title=""/>
          </v:shape>
          <o:OLEObject Type="Embed" ProgID="Excel.Sheet.12" ShapeID="_x0000_i1035" DrawAspect="Content" ObjectID="_1811661356" r:id="rId42"/>
        </w:object>
      </w:r>
    </w:p>
    <w:bookmarkStart w:id="220" w:name="_MON_1220937800"/>
    <w:bookmarkEnd w:id="220"/>
    <w:p w14:paraId="112D74E2" w14:textId="253BE05A" w:rsidR="000213C9" w:rsidRPr="00866A10" w:rsidRDefault="007B5E19" w:rsidP="000213C9">
      <w:pPr>
        <w:spacing w:after="240" w:line="240" w:lineRule="auto"/>
        <w:ind w:left="360"/>
        <w:jc w:val="center"/>
        <w:rPr>
          <w:rFonts w:ascii="Aptos" w:hAnsi="Aptos" w:cs="Arial"/>
        </w:rPr>
      </w:pPr>
      <w:r w:rsidRPr="00866A10">
        <w:rPr>
          <w:rFonts w:ascii="Aptos" w:hAnsi="Aptos" w:cs="Arial"/>
        </w:rPr>
        <w:object w:dxaOrig="7406" w:dyaOrig="5779" w14:anchorId="728D2688">
          <v:shape id="_x0000_i1036" type="#_x0000_t75" style="width:315.25pt;height:273.25pt" o:ole="">
            <v:imagedata r:id="rId43" o:title=""/>
          </v:shape>
          <o:OLEObject Type="Embed" ProgID="Excel.Sheet.12" ShapeID="_x0000_i1036" DrawAspect="Content" ObjectID="_1811661357" r:id="rId44"/>
        </w:object>
      </w:r>
      <w:bookmarkStart w:id="221" w:name="_MON_1220937952"/>
      <w:bookmarkStart w:id="222" w:name="_MON_1243143651"/>
      <w:bookmarkStart w:id="223" w:name="_MON_1264248383"/>
      <w:bookmarkStart w:id="224" w:name="_MON_1283838465"/>
      <w:bookmarkStart w:id="225" w:name="_MON_1300258669"/>
      <w:bookmarkStart w:id="226" w:name="_MON_1302418940"/>
      <w:bookmarkStart w:id="227" w:name="_MON_1220937973"/>
      <w:bookmarkStart w:id="228" w:name="_MON_1330162079"/>
      <w:bookmarkStart w:id="229" w:name="_MON_1359272951"/>
      <w:bookmarkStart w:id="230" w:name="_MON_1370678707"/>
      <w:bookmarkStart w:id="231" w:name="_MON_1401009066"/>
      <w:bookmarkStart w:id="232" w:name="_MON_1401711122"/>
      <w:bookmarkStart w:id="233" w:name="_MON_1402752833"/>
      <w:bookmarkEnd w:id="221"/>
      <w:bookmarkEnd w:id="222"/>
      <w:bookmarkEnd w:id="223"/>
      <w:bookmarkEnd w:id="224"/>
      <w:bookmarkEnd w:id="225"/>
      <w:bookmarkEnd w:id="226"/>
      <w:bookmarkEnd w:id="227"/>
      <w:bookmarkEnd w:id="228"/>
      <w:bookmarkEnd w:id="229"/>
      <w:bookmarkEnd w:id="230"/>
      <w:bookmarkEnd w:id="231"/>
      <w:bookmarkEnd w:id="232"/>
      <w:bookmarkEnd w:id="233"/>
    </w:p>
    <w:p w14:paraId="17E9C8E9" w14:textId="60A4791F"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iCs/>
        </w:rPr>
        <w:t>Investment Derivatives</w:t>
      </w:r>
      <w:r w:rsidRPr="00866A10">
        <w:rPr>
          <w:rFonts w:ascii="Aptos" w:eastAsia="Times New Roman" w:hAnsi="Aptos" w:cs="Arial"/>
          <w:iCs/>
        </w:rPr>
        <w:t xml:space="preserve">: </w:t>
      </w:r>
      <w:proofErr w:type="gramStart"/>
      <w:r w:rsidRPr="00866A10">
        <w:rPr>
          <w:rFonts w:ascii="Aptos" w:eastAsia="Times New Roman" w:hAnsi="Aptos" w:cs="Arial"/>
          <w:iCs/>
        </w:rPr>
        <w:t>At</w:t>
      </w:r>
      <w:proofErr w:type="gramEnd"/>
      <w:r w:rsidRPr="00866A10">
        <w:rPr>
          <w:rFonts w:ascii="Aptos" w:eastAsia="Times New Roman" w:hAnsi="Aptos" w:cs="Arial"/>
          <w:iCs/>
        </w:rPr>
        <w:t xml:space="preserve"> </w:t>
      </w:r>
      <w:r w:rsidR="00983E4F" w:rsidRPr="00866A10">
        <w:rPr>
          <w:rFonts w:ascii="Aptos" w:eastAsia="Times New Roman" w:hAnsi="Aptos" w:cs="Arial"/>
          <w:iCs/>
        </w:rPr>
        <w:t>June 30, 2025</w:t>
      </w:r>
      <w:r w:rsidRPr="00866A10">
        <w:rPr>
          <w:rFonts w:ascii="Aptos" w:eastAsia="Times New Roman" w:hAnsi="Aptos" w:cs="Arial"/>
          <w:iCs/>
        </w:rPr>
        <w:t xml:space="preserve">, the External Investment Pool includes $_________ of investment derivatives. Disclosures are provided for these investments in Note </w:t>
      </w:r>
      <w:r w:rsidRPr="00866A10">
        <w:rPr>
          <w:rFonts w:ascii="Aptos" w:eastAsia="Times New Roman" w:hAnsi="Aptos" w:cs="Arial"/>
          <w:b/>
          <w:iCs/>
          <w:color w:val="0000FF"/>
        </w:rPr>
        <w:t>XX</w:t>
      </w:r>
      <w:r w:rsidRPr="00866A10">
        <w:rPr>
          <w:rFonts w:ascii="Aptos" w:eastAsia="Times New Roman" w:hAnsi="Aptos" w:cs="Arial"/>
          <w:iCs/>
        </w:rPr>
        <w:t xml:space="preserve"> Derivative Instruments.</w:t>
      </w:r>
      <w:r w:rsidRPr="00866A10">
        <w:rPr>
          <w:rFonts w:ascii="Aptos" w:eastAsia="Times New Roman" w:hAnsi="Aptos" w:cs="Arial"/>
        </w:rPr>
        <w:t xml:space="preserve"> </w:t>
      </w:r>
      <w:r w:rsidRPr="00866A10">
        <w:rPr>
          <w:rFonts w:ascii="Aptos" w:eastAsia="Times New Roman" w:hAnsi="Aptos" w:cs="Arial"/>
          <w:b/>
          <w:i/>
          <w:iCs/>
          <w:color w:val="0000FF"/>
        </w:rPr>
        <w:t>[Modify as necessary. Omit if not applicable.]</w:t>
      </w:r>
    </w:p>
    <w:p w14:paraId="7ECD5F11" w14:textId="1F64939E" w:rsidR="000213C9" w:rsidRPr="00866A10" w:rsidRDefault="000213C9" w:rsidP="000213C9">
      <w:pPr>
        <w:spacing w:after="240" w:line="240" w:lineRule="auto"/>
        <w:ind w:left="360"/>
        <w:jc w:val="both"/>
        <w:rPr>
          <w:rFonts w:ascii="Aptos" w:eastAsia="Times New Roman" w:hAnsi="Aptos" w:cs="Arial"/>
          <w:b/>
          <w:color w:val="0000FF"/>
        </w:rPr>
      </w:pPr>
      <w:r w:rsidRPr="00866A10">
        <w:rPr>
          <w:rFonts w:ascii="Aptos" w:eastAsia="Times New Roman" w:hAnsi="Aptos" w:cs="Arial"/>
          <w:b/>
        </w:rPr>
        <w:lastRenderedPageBreak/>
        <w:t>UNC Investment Fund, LLC </w:t>
      </w:r>
      <w:r w:rsidRPr="00866A10">
        <w:rPr>
          <w:rFonts w:ascii="Aptos" w:eastAsia="Times New Roman" w:hAnsi="Aptos" w:cs="Arial"/>
        </w:rPr>
        <w:t>-</w:t>
      </w:r>
      <w:r w:rsidRPr="00866A10">
        <w:rPr>
          <w:rFonts w:ascii="Aptos" w:eastAsia="Times New Roman" w:hAnsi="Aptos" w:cs="Arial"/>
          <w:b/>
        </w:rPr>
        <w:t>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University’s investments include $________, which represents the University’s equity position in the UNC Investment Fund, LLC (UNC Investment Fund). The UNC Investment Fund is an external investment pool that is not registered with the Securities and Exchange Commission, does not have a credit rating, and is not subject to any regulatory oversight. Investment risks associated with the UNC Investment Fund are included in audited financial statements of the UNC Investment Fund, LLC which may be obtained from </w:t>
      </w:r>
      <w:r w:rsidRPr="00866A10">
        <w:rPr>
          <w:rFonts w:ascii="Aptos" w:eastAsia="Times New Roman" w:hAnsi="Aptos" w:cs="Arial"/>
          <w:color w:val="000000"/>
        </w:rPr>
        <w:t>UNC Management Company, Inc., 1400 Environ Way, Chapel Hill, NC 27517</w:t>
      </w:r>
      <w:r w:rsidRPr="00866A10">
        <w:rPr>
          <w:rFonts w:ascii="Aptos" w:eastAsia="Times New Roman" w:hAnsi="Aptos" w:cs="Arial"/>
        </w:rPr>
        <w:t>.</w:t>
      </w:r>
      <w:r w:rsidRPr="00866A10">
        <w:rPr>
          <w:rFonts w:ascii="Aptos" w:eastAsia="Times New Roman" w:hAnsi="Aptos" w:cs="Arial"/>
          <w:b/>
          <w:i/>
          <w:iCs/>
          <w:color w:val="0000FF"/>
        </w:rPr>
        <w:t xml:space="preserve"> [Omit if not applicable.]</w:t>
      </w:r>
    </w:p>
    <w:p w14:paraId="27C519DF" w14:textId="757EFBDE" w:rsidR="000213C9" w:rsidRPr="00866A10" w:rsidRDefault="000213C9" w:rsidP="000213C9">
      <w:pPr>
        <w:spacing w:after="240" w:line="240" w:lineRule="auto"/>
        <w:ind w:left="360"/>
        <w:jc w:val="both"/>
        <w:rPr>
          <w:rFonts w:ascii="Aptos" w:eastAsia="Times New Roman" w:hAnsi="Aptos" w:cs="Arial"/>
          <w:b/>
          <w:i/>
          <w:iCs/>
          <w:color w:val="0000FF"/>
        </w:rPr>
      </w:pPr>
      <w:r w:rsidRPr="00866A10">
        <w:rPr>
          <w:rFonts w:ascii="Aptos" w:eastAsia="Times New Roman" w:hAnsi="Aptos" w:cs="Arial"/>
          <w:b/>
          <w:bCs/>
        </w:rPr>
        <w:t>Non</w:t>
      </w:r>
      <w:r w:rsidRPr="00866A10">
        <w:rPr>
          <w:rFonts w:ascii="Aptos" w:eastAsia="Times New Roman" w:hAnsi="Aptos" w:cs="Arial"/>
          <w:bCs/>
        </w:rPr>
        <w:t>-</w:t>
      </w:r>
      <w:r w:rsidRPr="00866A10">
        <w:rPr>
          <w:rFonts w:ascii="Aptos" w:eastAsia="Times New Roman" w:hAnsi="Aptos" w:cs="Arial"/>
          <w:b/>
          <w:bCs/>
        </w:rPr>
        <w:t xml:space="preserve">Pooled Investments </w:t>
      </w:r>
      <w:r w:rsidRPr="00866A10">
        <w:rPr>
          <w:rFonts w:ascii="Aptos" w:eastAsia="Times New Roman" w:hAnsi="Aptos" w:cs="Arial"/>
          <w:bCs/>
        </w:rPr>
        <w:t>-</w:t>
      </w:r>
      <w:r w:rsidRPr="00866A10">
        <w:rPr>
          <w:rFonts w:ascii="Aptos" w:eastAsia="Times New Roman" w:hAnsi="Aptos" w:cs="Arial"/>
          <w:b/>
          <w:bCs/>
        </w:rPr>
        <w:t xml:space="preserve"> </w:t>
      </w:r>
      <w:r w:rsidRPr="00866A10">
        <w:rPr>
          <w:rFonts w:ascii="Aptos" w:eastAsia="Times New Roman" w:hAnsi="Aptos" w:cs="Arial"/>
        </w:rPr>
        <w:t xml:space="preserve">The following table presents investments by type and investments subject to interest rate risk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for the University’s</w:t>
      </w:r>
      <w:r w:rsidRPr="00866A10">
        <w:rPr>
          <w:rFonts w:ascii="Aptos" w:hAnsi="Aptos" w:cs="Arial"/>
          <w:color w:val="0000FF"/>
        </w:rPr>
        <w:t xml:space="preserve"> </w:t>
      </w:r>
      <w:r w:rsidRPr="00866A10">
        <w:rPr>
          <w:rFonts w:ascii="Aptos" w:eastAsia="Times New Roman" w:hAnsi="Aptos" w:cs="Arial"/>
        </w:rPr>
        <w:t>non-pooled investments</w:t>
      </w:r>
      <w:r w:rsidRPr="00866A10">
        <w:rPr>
          <w:rFonts w:ascii="Aptos" w:eastAsia="Times New Roman" w:hAnsi="Aptos" w:cs="Arial"/>
          <w:color w:val="0000FF"/>
        </w:rPr>
        <w:t xml:space="preserve">. </w:t>
      </w:r>
      <w:r w:rsidRPr="00866A10">
        <w:rPr>
          <w:rFonts w:ascii="Aptos" w:hAnsi="Aptos" w:cs="Arial"/>
          <w:b/>
          <w:i/>
          <w:color w:val="0000FF"/>
        </w:rPr>
        <w:t>[Modify as necessary. Note to Preparer: If dissimilar investments are grouped into a single investment type, be sure to break out the investment types further as necessary to meet the requirements of GASB Statements 3 and 40. Refer to GASB Codification Section I50 and the GASB Comprehensive Implementation Guide for further guidance about grouping investments by investment types.]</w:t>
      </w:r>
      <w:r w:rsidRPr="00866A10" w:rsidDel="000157D6">
        <w:rPr>
          <w:rFonts w:ascii="Aptos" w:eastAsia="Times New Roman" w:hAnsi="Aptos" w:cs="Arial"/>
          <w:b/>
          <w:i/>
          <w:iCs/>
          <w:color w:val="0000FF"/>
        </w:rPr>
        <w:t xml:space="preserve"> </w:t>
      </w:r>
    </w:p>
    <w:p w14:paraId="4F7E3BE1" w14:textId="77777777" w:rsidR="000213C9" w:rsidRPr="00866A10" w:rsidRDefault="000213C9" w:rsidP="000213C9">
      <w:pPr>
        <w:ind w:left="360"/>
        <w:jc w:val="center"/>
        <w:rPr>
          <w:rFonts w:ascii="Aptos" w:hAnsi="Aptos" w:cs="Arial"/>
          <w:b/>
          <w:i/>
        </w:rPr>
      </w:pPr>
      <w:r w:rsidRPr="00866A10">
        <w:rPr>
          <w:rFonts w:ascii="Aptos" w:hAnsi="Aptos" w:cs="Arial"/>
          <w:b/>
          <w:i/>
        </w:rPr>
        <w:t>Non-Pooled Investments</w:t>
      </w:r>
    </w:p>
    <w:p w14:paraId="38CC0599" w14:textId="77777777" w:rsidR="000213C9" w:rsidRPr="00866A10" w:rsidRDefault="000213C9" w:rsidP="000213C9">
      <w:pPr>
        <w:spacing w:after="240" w:line="240" w:lineRule="auto"/>
        <w:ind w:left="360"/>
        <w:jc w:val="center"/>
        <w:rPr>
          <w:rFonts w:ascii="Aptos" w:hAnsi="Aptos" w:cs="Arial"/>
        </w:rPr>
      </w:pPr>
      <w:bookmarkStart w:id="234" w:name="_MON_1188218166"/>
      <w:bookmarkStart w:id="235" w:name="_MON_1188218340"/>
      <w:bookmarkStart w:id="236" w:name="_MON_1191151841"/>
      <w:bookmarkStart w:id="237" w:name="_MON_1191152031"/>
      <w:bookmarkStart w:id="238" w:name="_MON_1192362985"/>
      <w:bookmarkStart w:id="239" w:name="_MON_1211798831"/>
      <w:bookmarkStart w:id="240" w:name="_MON_1220938256"/>
      <w:bookmarkStart w:id="241" w:name="_MON_1220938572"/>
      <w:bookmarkStart w:id="242" w:name="_MON_1220938818"/>
      <w:bookmarkStart w:id="243" w:name="_MON_1224323066"/>
      <w:bookmarkStart w:id="244" w:name="_MON_1224323079"/>
      <w:bookmarkStart w:id="245" w:name="_MON_1246688084"/>
      <w:bookmarkStart w:id="246" w:name="_MON_1220938279"/>
      <w:bookmarkStart w:id="247" w:name="_MON_1276946741"/>
      <w:bookmarkStart w:id="248" w:name="_MON_1283838520"/>
      <w:bookmarkStart w:id="249" w:name="_MON_1300258686"/>
      <w:bookmarkStart w:id="250" w:name="_MON_1302418926"/>
      <w:bookmarkStart w:id="251" w:name="_MON_1331376443"/>
      <w:bookmarkStart w:id="252" w:name="_MON_1331445936"/>
      <w:bookmarkStart w:id="253" w:name="_MON_1365229577"/>
      <w:bookmarkStart w:id="254" w:name="_MON_1365313834"/>
      <w:bookmarkStart w:id="255" w:name="_MON_1368613448"/>
      <w:bookmarkStart w:id="256" w:name="_MON_1370678775"/>
      <w:bookmarkStart w:id="257" w:name="_MON_1370678823"/>
      <w:bookmarkStart w:id="258" w:name="_MON_1375272401"/>
      <w:bookmarkStart w:id="259" w:name="_MON_1401009088"/>
      <w:bookmarkStart w:id="260" w:name="_MON_1614658916"/>
      <w:bookmarkStart w:id="261" w:name="_MON_1401710857"/>
      <w:bookmarkStart w:id="262" w:name="_MON_1401710866"/>
      <w:bookmarkStart w:id="263" w:name="_MON_1402491778"/>
      <w:bookmarkStart w:id="264" w:name="_MON_1402491813"/>
      <w:bookmarkStart w:id="265" w:name="_MON_1402752938"/>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p>
    <w:bookmarkStart w:id="266" w:name="_MON_1650257085"/>
    <w:bookmarkEnd w:id="266"/>
    <w:p w14:paraId="05FF96C7" w14:textId="25DA8BCE" w:rsidR="000213C9" w:rsidRPr="00866A10" w:rsidRDefault="007B5E19" w:rsidP="000213C9">
      <w:pPr>
        <w:spacing w:after="240" w:line="240" w:lineRule="auto"/>
        <w:ind w:left="360"/>
        <w:jc w:val="center"/>
        <w:rPr>
          <w:rFonts w:ascii="Aptos" w:eastAsia="Times New Roman" w:hAnsi="Aptos" w:cs="Arial"/>
        </w:rPr>
      </w:pPr>
      <w:r w:rsidRPr="00866A10">
        <w:rPr>
          <w:rFonts w:ascii="Aptos" w:hAnsi="Aptos" w:cs="Arial"/>
        </w:rPr>
        <w:object w:dxaOrig="9791" w:dyaOrig="10786" w14:anchorId="2C0C1AA1">
          <v:shape id="_x0000_i1037" type="#_x0000_t75" style="width:420.55pt;height:458.2pt" o:ole="">
            <v:imagedata r:id="rId45" o:title=""/>
          </v:shape>
          <o:OLEObject Type="Embed" ProgID="Excel.Sheet.8" ShapeID="_x0000_i1037" DrawAspect="Content" ObjectID="_1811661358" r:id="rId46"/>
        </w:object>
      </w:r>
    </w:p>
    <w:p w14:paraId="3947FBC1"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 xml:space="preserve">Certificates of deposit reported as investments are also a component of the deposit totals reported in the deposits section of this note. </w:t>
      </w:r>
      <w:r w:rsidRPr="00866A10">
        <w:rPr>
          <w:rFonts w:ascii="Aptos" w:eastAsia="Times New Roman" w:hAnsi="Aptos" w:cs="Arial"/>
          <w:b/>
          <w:bCs/>
          <w:i/>
          <w:iCs/>
          <w:color w:val="0000FF"/>
        </w:rPr>
        <w:t>[Omit if not applicable.]</w:t>
      </w:r>
    </w:p>
    <w:p w14:paraId="1991DC14"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rPr>
        <w:t xml:space="preserve">In addition to the interest rate risk disclosed above, the University’s investments include investments highly sensitive to interest rate changes. </w:t>
      </w:r>
      <w:r w:rsidRPr="00866A10">
        <w:rPr>
          <w:rFonts w:ascii="Aptos" w:hAnsi="Aptos" w:cs="Arial"/>
          <w:b/>
          <w:bCs/>
          <w:i/>
          <w:iCs/>
          <w:color w:val="0000FF"/>
        </w:rPr>
        <w:t xml:space="preserve">[Describe </w:t>
      </w:r>
      <w:r w:rsidRPr="00866A10">
        <w:rPr>
          <w:rFonts w:ascii="Aptos" w:hAnsi="Aptos" w:cs="Arial"/>
          <w:bCs/>
          <w:i/>
          <w:iCs/>
          <w:color w:val="0000FF"/>
        </w:rPr>
        <w:t>-</w:t>
      </w:r>
      <w:r w:rsidRPr="00866A10">
        <w:rPr>
          <w:rFonts w:ascii="Aptos" w:hAnsi="Aptos" w:cs="Arial"/>
          <w:b/>
          <w:bCs/>
          <w:i/>
          <w:iCs/>
          <w:color w:val="0000FF"/>
        </w:rPr>
        <w:t xml:space="preserve"> see paragraph 155 and 157 (examples listed were asset-backed securities) of GASB Codification Section I50 and Illustration 7 in GASB 40. Illustration 7 includes CMO’s, Inverse Variable</w:t>
      </w:r>
      <w:r w:rsidRPr="00866A10">
        <w:rPr>
          <w:rFonts w:ascii="Aptos" w:hAnsi="Aptos" w:cs="Arial"/>
          <w:bCs/>
          <w:i/>
          <w:iCs/>
          <w:color w:val="0000FF"/>
        </w:rPr>
        <w:t>-</w:t>
      </w:r>
      <w:r w:rsidRPr="00866A10">
        <w:rPr>
          <w:rFonts w:ascii="Aptos" w:hAnsi="Aptos" w:cs="Arial"/>
          <w:b/>
          <w:bCs/>
          <w:i/>
          <w:iCs/>
          <w:color w:val="0000FF"/>
        </w:rPr>
        <w:t>Rate Notes, and Variable</w:t>
      </w:r>
      <w:r w:rsidRPr="00866A10">
        <w:rPr>
          <w:rFonts w:ascii="Aptos" w:hAnsi="Aptos" w:cs="Arial"/>
          <w:bCs/>
          <w:i/>
          <w:iCs/>
          <w:color w:val="0000FF"/>
        </w:rPr>
        <w:t>-</w:t>
      </w:r>
      <w:r w:rsidRPr="00866A10">
        <w:rPr>
          <w:rFonts w:ascii="Aptos" w:hAnsi="Aptos" w:cs="Arial"/>
          <w:b/>
          <w:bCs/>
          <w:i/>
          <w:iCs/>
          <w:color w:val="0000FF"/>
        </w:rPr>
        <w:t>Coupon Note with Multiplier as examples of investments highly sensitive to interest rate changes.]</w:t>
      </w:r>
      <w:r w:rsidRPr="00866A10" w:rsidDel="000157D6">
        <w:rPr>
          <w:rFonts w:ascii="Aptos" w:eastAsia="Times New Roman" w:hAnsi="Aptos" w:cs="Arial"/>
          <w:b/>
          <w:bCs/>
          <w:i/>
          <w:iCs/>
          <w:color w:val="0000FF"/>
        </w:rPr>
        <w:t xml:space="preserve"> </w:t>
      </w:r>
    </w:p>
    <w:p w14:paraId="0BB4B141" w14:textId="1A227178" w:rsidR="000213C9" w:rsidRPr="00866A10" w:rsidRDefault="000213C9" w:rsidP="000213C9">
      <w:pPr>
        <w:spacing w:after="240" w:line="240" w:lineRule="auto"/>
        <w:ind w:left="360"/>
        <w:jc w:val="both"/>
        <w:rPr>
          <w:rFonts w:ascii="Aptos" w:eastAsia="Times New Roman" w:hAnsi="Aptos" w:cs="Arial"/>
          <w:b/>
          <w:i/>
          <w:iCs/>
          <w:color w:val="0000FF"/>
        </w:rPr>
      </w:pP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the University’s non-pooled investments had the following credit quality distribution for securities with credit exposure:</w:t>
      </w:r>
      <w:r w:rsidRPr="00866A10">
        <w:rPr>
          <w:rFonts w:ascii="Aptos" w:eastAsia="Times New Roman" w:hAnsi="Aptos" w:cs="Arial"/>
          <w:b/>
          <w:i/>
          <w:iCs/>
          <w:color w:val="0000FF"/>
        </w:rPr>
        <w:t xml:space="preserve"> [Modify as necessary </w:t>
      </w:r>
      <w:r w:rsidRPr="00866A10">
        <w:rPr>
          <w:rFonts w:ascii="Aptos" w:eastAsia="Times New Roman" w:hAnsi="Aptos" w:cs="Arial"/>
          <w:i/>
          <w:iCs/>
          <w:color w:val="0000FF"/>
        </w:rPr>
        <w:t>-</w:t>
      </w:r>
      <w:r w:rsidRPr="00866A10">
        <w:rPr>
          <w:rFonts w:ascii="Aptos" w:eastAsia="Times New Roman" w:hAnsi="Aptos" w:cs="Arial"/>
          <w:b/>
          <w:i/>
          <w:iCs/>
          <w:color w:val="0000FF"/>
        </w:rPr>
        <w:t xml:space="preserve"> disclose only lowest rating.]</w:t>
      </w:r>
    </w:p>
    <w:bookmarkStart w:id="267" w:name="_MON_1650791606"/>
    <w:bookmarkEnd w:id="267"/>
    <w:p w14:paraId="2E00B0C1" w14:textId="27D1CE1D" w:rsidR="000213C9" w:rsidRPr="00866A10" w:rsidRDefault="007B5E19" w:rsidP="000213C9">
      <w:pPr>
        <w:spacing w:after="240" w:line="240" w:lineRule="auto"/>
        <w:ind w:left="360"/>
        <w:jc w:val="center"/>
        <w:rPr>
          <w:rFonts w:ascii="Aptos" w:eastAsia="Times New Roman" w:hAnsi="Aptos" w:cs="Arial"/>
        </w:rPr>
      </w:pPr>
      <w:r w:rsidRPr="00866A10">
        <w:rPr>
          <w:rFonts w:ascii="Aptos" w:hAnsi="Aptos" w:cs="Arial"/>
        </w:rPr>
        <w:object w:dxaOrig="11285" w:dyaOrig="4971" w14:anchorId="676669A1">
          <v:shape id="_x0000_i1038" type="#_x0000_t75" style="width:474pt;height:234.55pt" o:ole="">
            <v:imagedata r:id="rId47" o:title=""/>
          </v:shape>
          <o:OLEObject Type="Embed" ProgID="Excel.Sheet.12" ShapeID="_x0000_i1038" DrawAspect="Content" ObjectID="_1811661359" r:id="rId48"/>
        </w:object>
      </w:r>
      <w:bookmarkStart w:id="268" w:name="_MON_1302418915"/>
      <w:bookmarkStart w:id="269" w:name="_MON_1365313857"/>
      <w:bookmarkStart w:id="270" w:name="_MON_1370678944"/>
      <w:bookmarkStart w:id="271" w:name="_MON_1370679012"/>
      <w:bookmarkStart w:id="272" w:name="_MON_1401009096"/>
      <w:bookmarkStart w:id="273" w:name="_MON_1188218407"/>
      <w:bookmarkStart w:id="274" w:name="_MON_1188283824"/>
      <w:bookmarkStart w:id="275" w:name="_MON_1191406428"/>
      <w:bookmarkStart w:id="276" w:name="_MON_1192363133"/>
      <w:bookmarkStart w:id="277" w:name="_MON_1220939012"/>
      <w:bookmarkStart w:id="278" w:name="_MON_1220939258"/>
      <w:bookmarkStart w:id="279" w:name="_MON_1220939393"/>
      <w:bookmarkStart w:id="280" w:name="_MON_1191152086"/>
      <w:bookmarkStart w:id="281" w:name="_MON_1220939541"/>
      <w:bookmarkStart w:id="282" w:name="_MON_1220939564"/>
      <w:bookmarkStart w:id="283" w:name="_MON_1220939575"/>
      <w:bookmarkStart w:id="284" w:name="_MON_1220939655"/>
      <w:bookmarkStart w:id="285" w:name="_MON_1220939688"/>
      <w:bookmarkStart w:id="286" w:name="_MON_1220939708"/>
      <w:bookmarkStart w:id="287" w:name="_MON_1224323098"/>
      <w:bookmarkStart w:id="288" w:name="_MON_1246688244"/>
      <w:bookmarkStart w:id="289" w:name="_MON_124677711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p>
    <w:p w14:paraId="6B89A10C" w14:textId="448CF160" w:rsidR="000213C9" w:rsidRPr="00866A10" w:rsidRDefault="000213C9" w:rsidP="000213C9">
      <w:pPr>
        <w:spacing w:after="240" w:line="240" w:lineRule="auto"/>
        <w:ind w:left="360"/>
        <w:jc w:val="both"/>
        <w:rPr>
          <w:rFonts w:ascii="Aptos" w:eastAsia="Times New Roman" w:hAnsi="Aptos" w:cs="Arial"/>
          <w:b/>
          <w:i/>
          <w:iCs/>
          <w:color w:val="0000FF"/>
        </w:rPr>
      </w:pP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University’s non-pooled investments were exposed to custodial credit risk as follows: </w:t>
      </w:r>
      <w:r w:rsidRPr="00866A10">
        <w:rPr>
          <w:rFonts w:ascii="Aptos" w:eastAsia="Times New Roman" w:hAnsi="Aptos" w:cs="Arial"/>
          <w:b/>
          <w:i/>
          <w:iCs/>
          <w:color w:val="0000FF"/>
        </w:rPr>
        <w:t>[Modify as necessary.]</w:t>
      </w:r>
    </w:p>
    <w:bookmarkStart w:id="290" w:name="_MON_1375272486"/>
    <w:bookmarkStart w:id="291" w:name="_MON_1283838671"/>
    <w:bookmarkStart w:id="292" w:name="_MON_1302418900"/>
    <w:bookmarkStart w:id="293" w:name="_MON_1402491826"/>
    <w:bookmarkStart w:id="294" w:name="_MON_1402753040"/>
    <w:bookmarkStart w:id="295" w:name="_MON_1188218543"/>
    <w:bookmarkEnd w:id="290"/>
    <w:bookmarkEnd w:id="291"/>
    <w:bookmarkEnd w:id="292"/>
    <w:bookmarkEnd w:id="293"/>
    <w:bookmarkEnd w:id="294"/>
    <w:bookmarkEnd w:id="295"/>
    <w:bookmarkStart w:id="296" w:name="_MON_1188218645"/>
    <w:bookmarkEnd w:id="296"/>
    <w:p w14:paraId="19F42766" w14:textId="39FEC94F" w:rsidR="000213C9" w:rsidRPr="00866A10" w:rsidRDefault="007B5E19" w:rsidP="000213C9">
      <w:pPr>
        <w:spacing w:after="240" w:line="240" w:lineRule="auto"/>
        <w:ind w:left="360"/>
        <w:jc w:val="center"/>
        <w:rPr>
          <w:rFonts w:ascii="Aptos" w:hAnsi="Aptos" w:cs="Arial"/>
        </w:rPr>
      </w:pPr>
      <w:r w:rsidRPr="00866A10">
        <w:rPr>
          <w:rFonts w:ascii="Aptos" w:hAnsi="Aptos" w:cs="Arial"/>
        </w:rPr>
        <w:object w:dxaOrig="7014" w:dyaOrig="3129" w14:anchorId="1D434D72">
          <v:shape id="_x0000_i1039" type="#_x0000_t75" style="width:311.45pt;height:141.8pt" o:ole="">
            <v:imagedata r:id="rId38" o:title=""/>
          </v:shape>
          <o:OLEObject Type="Embed" ProgID="Excel.Sheet.12" ShapeID="_x0000_i1039" DrawAspect="Content" ObjectID="_1811661360" r:id="rId49"/>
        </w:object>
      </w:r>
    </w:p>
    <w:p w14:paraId="46982608" w14:textId="77777777" w:rsidR="000213C9" w:rsidRPr="00866A10" w:rsidRDefault="000213C9" w:rsidP="000213C9">
      <w:pPr>
        <w:spacing w:after="240" w:line="240" w:lineRule="auto"/>
        <w:ind w:left="360"/>
        <w:jc w:val="both"/>
        <w:rPr>
          <w:rFonts w:ascii="Aptos" w:eastAsia="Times New Roman" w:hAnsi="Aptos" w:cs="Arial"/>
          <w:b/>
          <w:i/>
          <w:iCs/>
          <w:color w:val="0000FF"/>
        </w:rPr>
      </w:pPr>
      <w:r w:rsidRPr="00866A10">
        <w:rPr>
          <w:rFonts w:ascii="Aptos" w:eastAsia="Times New Roman" w:hAnsi="Aptos" w:cs="Arial"/>
          <w:i/>
          <w:iCs/>
        </w:rPr>
        <w:t>Concentration of Credit Risk</w:t>
      </w:r>
      <w:r w:rsidRPr="00866A10">
        <w:rPr>
          <w:rFonts w:ascii="Aptos" w:eastAsia="Times New Roman" w:hAnsi="Aptos" w:cs="Arial"/>
          <w:iCs/>
        </w:rPr>
        <w:t xml:space="preserve">: </w:t>
      </w:r>
      <w:r w:rsidRPr="00866A10">
        <w:rPr>
          <w:rFonts w:ascii="Aptos" w:eastAsia="Times New Roman" w:hAnsi="Aptos" w:cs="Arial"/>
        </w:rPr>
        <w:t xml:space="preserve">The University places no limit on the amount that may be invested in any one issuer. More than 5% of the investments are in _______ and _______. These investments are ___% and ___%, respectively, of the University’s total investments. </w:t>
      </w:r>
      <w:r w:rsidRPr="00866A10">
        <w:rPr>
          <w:rFonts w:ascii="Aptos" w:eastAsia="Times New Roman" w:hAnsi="Aptos" w:cs="Arial"/>
          <w:b/>
          <w:i/>
          <w:iCs/>
          <w:color w:val="0000FF"/>
        </w:rPr>
        <w:t>[Modify as necessary.]</w:t>
      </w:r>
    </w:p>
    <w:p w14:paraId="55F7E0AA" w14:textId="2E492621" w:rsidR="000213C9" w:rsidRPr="00866A10" w:rsidRDefault="000213C9" w:rsidP="000213C9">
      <w:pPr>
        <w:spacing w:after="240" w:line="240" w:lineRule="auto"/>
        <w:ind w:left="360"/>
        <w:jc w:val="both"/>
        <w:rPr>
          <w:rFonts w:ascii="Aptos" w:eastAsia="Times New Roman" w:hAnsi="Aptos" w:cs="Arial"/>
          <w:bCs/>
        </w:rPr>
      </w:pPr>
      <w:r w:rsidRPr="00866A10">
        <w:rPr>
          <w:rFonts w:ascii="Aptos" w:eastAsia="Times New Roman" w:hAnsi="Aptos" w:cs="Arial"/>
          <w:i/>
          <w:iCs/>
        </w:rPr>
        <w:t>Foreign Currency Risk</w:t>
      </w:r>
      <w:r w:rsidRPr="00866A10">
        <w:rPr>
          <w:rFonts w:ascii="Aptos" w:eastAsia="Times New Roman" w:hAnsi="Aptos" w:cs="Arial"/>
          <w:iCs/>
        </w:rPr>
        <w:t xml:space="preserve">: </w:t>
      </w:r>
      <w:r w:rsidRPr="00866A10">
        <w:rPr>
          <w:rFonts w:ascii="Aptos" w:eastAsia="Times New Roman" w:hAnsi="Aptos" w:cs="Arial"/>
          <w:b/>
          <w:bCs/>
          <w:i/>
          <w:iCs/>
          <w:color w:val="0000FF"/>
        </w:rPr>
        <w:t xml:space="preserve">[Definition above assumes no policy. If policy, substitute wording </w:t>
      </w:r>
      <w:proofErr w:type="gramStart"/>
      <w:r w:rsidRPr="00866A10">
        <w:rPr>
          <w:rFonts w:ascii="Aptos" w:eastAsia="Times New Roman" w:hAnsi="Aptos" w:cs="Arial"/>
          <w:b/>
          <w:bCs/>
          <w:i/>
          <w:iCs/>
          <w:color w:val="0000FF"/>
        </w:rPr>
        <w:t>similar to</w:t>
      </w:r>
      <w:proofErr w:type="gramEnd"/>
      <w:r w:rsidRPr="00866A10">
        <w:rPr>
          <w:rFonts w:ascii="Aptos" w:eastAsia="Times New Roman" w:hAnsi="Aptos" w:cs="Arial"/>
          <w:b/>
          <w:bCs/>
          <w:i/>
          <w:iCs/>
          <w:color w:val="0000FF"/>
        </w:rPr>
        <w:t xml:space="preserve"> below </w:t>
      </w:r>
      <w:r w:rsidRPr="00866A10">
        <w:rPr>
          <w:rFonts w:ascii="Aptos" w:eastAsia="Times New Roman" w:hAnsi="Aptos" w:cs="Arial"/>
          <w:bCs/>
          <w:i/>
          <w:iCs/>
          <w:color w:val="0000FF"/>
        </w:rPr>
        <w:t>-</w:t>
      </w:r>
      <w:r w:rsidRPr="00866A10">
        <w:rPr>
          <w:rFonts w:ascii="Aptos" w:eastAsia="Times New Roman" w:hAnsi="Aptos" w:cs="Arial"/>
          <w:b/>
          <w:bCs/>
          <w:i/>
          <w:iCs/>
          <w:color w:val="0000FF"/>
        </w:rPr>
        <w:t xml:space="preserve"> See GASB 40 illustration for further information. If no policy, eliminate first two sentences.] </w:t>
      </w:r>
      <w:r w:rsidRPr="00866A10">
        <w:rPr>
          <w:rFonts w:ascii="Aptos" w:eastAsia="Times New Roman" w:hAnsi="Aptos" w:cs="Arial"/>
          <w:bCs/>
        </w:rPr>
        <w:t xml:space="preserve">The University’s investment policy permits it to invest up to ___% in foreign currency - ______. The University’s current position is ___%. Additionally, the University recognized an aggregate foreign currency transaction </w:t>
      </w:r>
      <w:r w:rsidRPr="00866A10">
        <w:rPr>
          <w:rFonts w:ascii="Aptos" w:eastAsia="Times New Roman" w:hAnsi="Aptos" w:cs="Arial"/>
          <w:b/>
          <w:color w:val="0000FF"/>
        </w:rPr>
        <w:t>[gain/loss]</w:t>
      </w:r>
      <w:r w:rsidRPr="00866A10">
        <w:rPr>
          <w:rFonts w:ascii="Aptos" w:eastAsia="Times New Roman" w:hAnsi="Aptos" w:cs="Arial"/>
          <w:bCs/>
        </w:rPr>
        <w:t xml:space="preserve"> of $_______ for the fiscal year ended </w:t>
      </w:r>
      <w:r w:rsidR="00983E4F" w:rsidRPr="00866A10">
        <w:rPr>
          <w:rFonts w:ascii="Aptos" w:eastAsia="Times New Roman" w:hAnsi="Aptos" w:cs="Arial"/>
          <w:bCs/>
        </w:rPr>
        <w:t>June 30, 2025</w:t>
      </w:r>
      <w:r w:rsidRPr="00866A10">
        <w:rPr>
          <w:rFonts w:ascii="Aptos" w:eastAsia="Times New Roman" w:hAnsi="Aptos" w:cs="Arial"/>
          <w:bCs/>
        </w:rPr>
        <w:t xml:space="preserve">. Transaction gains or losses result from a change in exchange rates between the U.S. Dollar and the currency in which a foreign currency transaction is denominated. </w:t>
      </w:r>
    </w:p>
    <w:p w14:paraId="2172B8D8" w14:textId="4428CF62" w:rsidR="000213C9" w:rsidRPr="00866A10" w:rsidRDefault="000213C9" w:rsidP="000213C9">
      <w:pPr>
        <w:spacing w:after="240" w:line="240" w:lineRule="auto"/>
        <w:ind w:left="360"/>
        <w:jc w:val="both"/>
        <w:rPr>
          <w:rFonts w:ascii="Aptos" w:eastAsia="Times New Roman" w:hAnsi="Aptos" w:cs="Arial"/>
        </w:rPr>
      </w:pPr>
      <w:proofErr w:type="gramStart"/>
      <w:r w:rsidRPr="00866A10">
        <w:rPr>
          <w:rFonts w:ascii="Aptos" w:eastAsia="Times New Roman" w:hAnsi="Aptos" w:cs="Arial"/>
          <w:iCs/>
        </w:rPr>
        <w:t>At</w:t>
      </w:r>
      <w:proofErr w:type="gramEnd"/>
      <w:r w:rsidRPr="00866A10">
        <w:rPr>
          <w:rFonts w:ascii="Aptos" w:eastAsia="Times New Roman" w:hAnsi="Aptos" w:cs="Arial"/>
          <w:iCs/>
        </w:rPr>
        <w:t xml:space="preserve"> </w:t>
      </w:r>
      <w:r w:rsidR="00983E4F" w:rsidRPr="00866A10">
        <w:rPr>
          <w:rFonts w:ascii="Aptos" w:eastAsia="Times New Roman" w:hAnsi="Aptos" w:cs="Arial"/>
          <w:iCs/>
        </w:rPr>
        <w:t>June 30, 2025</w:t>
      </w:r>
      <w:r w:rsidRPr="00866A10">
        <w:rPr>
          <w:rFonts w:ascii="Aptos" w:eastAsia="Times New Roman" w:hAnsi="Aptos" w:cs="Arial"/>
          <w:iCs/>
        </w:rPr>
        <w:t>, t</w:t>
      </w:r>
      <w:r w:rsidRPr="00866A10">
        <w:rPr>
          <w:rFonts w:ascii="Aptos" w:eastAsia="Times New Roman" w:hAnsi="Aptos" w:cs="Arial"/>
        </w:rPr>
        <w:t>he University’s exposure to foreign currency risk is as follows:</w:t>
      </w:r>
    </w:p>
    <w:bookmarkStart w:id="297" w:name="_MON_1302418893"/>
    <w:bookmarkStart w:id="298" w:name="_MON_1370679098"/>
    <w:bookmarkStart w:id="299" w:name="_MON_1402491835"/>
    <w:bookmarkStart w:id="300" w:name="_MON_1810116587"/>
    <w:bookmarkStart w:id="301" w:name="_MON_1402753072"/>
    <w:bookmarkStart w:id="302" w:name="_MON_1188218694"/>
    <w:bookmarkStart w:id="303" w:name="_MON_1192363326"/>
    <w:bookmarkStart w:id="304" w:name="_MON_1220940009"/>
    <w:bookmarkStart w:id="305" w:name="_MON_1283838632"/>
    <w:bookmarkEnd w:id="297"/>
    <w:bookmarkEnd w:id="298"/>
    <w:bookmarkEnd w:id="299"/>
    <w:bookmarkEnd w:id="300"/>
    <w:bookmarkEnd w:id="301"/>
    <w:bookmarkEnd w:id="302"/>
    <w:bookmarkEnd w:id="303"/>
    <w:bookmarkEnd w:id="304"/>
    <w:bookmarkEnd w:id="305"/>
    <w:bookmarkStart w:id="306" w:name="_MON_1283838684"/>
    <w:bookmarkEnd w:id="306"/>
    <w:p w14:paraId="4929FD33" w14:textId="284AE068" w:rsidR="000213C9" w:rsidRPr="00866A10" w:rsidRDefault="007B5E19" w:rsidP="000213C9">
      <w:pPr>
        <w:spacing w:after="240" w:line="240" w:lineRule="auto"/>
        <w:ind w:left="360"/>
        <w:jc w:val="center"/>
        <w:rPr>
          <w:rFonts w:ascii="Aptos" w:hAnsi="Aptos" w:cs="Arial"/>
        </w:rPr>
      </w:pPr>
      <w:r>
        <w:rPr>
          <w:rFonts w:ascii="Aptos" w:eastAsia="Times New Roman" w:hAnsi="Aptos" w:cs="Arial"/>
        </w:rPr>
        <w:object w:dxaOrig="6701" w:dyaOrig="2425" w14:anchorId="6D64CB19">
          <v:shape id="_x0000_i1040" type="#_x0000_t75" style="width:307.65pt;height:112.35pt" o:ole="">
            <v:imagedata r:id="rId50" o:title=""/>
          </v:shape>
          <o:OLEObject Type="Embed" ProgID="Excel.Sheet.12" ShapeID="_x0000_i1040" DrawAspect="Content" ObjectID="_1811661361" r:id="rId51"/>
        </w:object>
      </w:r>
    </w:p>
    <w:p w14:paraId="6AE37959" w14:textId="1E3B64C8"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i/>
          <w:iCs/>
        </w:rPr>
        <w:t>Investment Derivatives</w:t>
      </w:r>
      <w:r w:rsidRPr="00866A10">
        <w:rPr>
          <w:rFonts w:ascii="Aptos" w:eastAsia="Times New Roman" w:hAnsi="Aptos" w:cs="Arial"/>
          <w:iCs/>
        </w:rPr>
        <w:t xml:space="preserve">: </w:t>
      </w:r>
      <w:proofErr w:type="gramStart"/>
      <w:r w:rsidRPr="00866A10">
        <w:rPr>
          <w:rFonts w:ascii="Aptos" w:eastAsia="Times New Roman" w:hAnsi="Aptos" w:cs="Arial"/>
          <w:iCs/>
        </w:rPr>
        <w:t>At</w:t>
      </w:r>
      <w:proofErr w:type="gramEnd"/>
      <w:r w:rsidRPr="00866A10">
        <w:rPr>
          <w:rFonts w:ascii="Aptos" w:eastAsia="Times New Roman" w:hAnsi="Aptos" w:cs="Arial"/>
          <w:iCs/>
        </w:rPr>
        <w:t xml:space="preserve"> </w:t>
      </w:r>
      <w:r w:rsidR="00983E4F" w:rsidRPr="00866A10">
        <w:rPr>
          <w:rFonts w:ascii="Aptos" w:eastAsia="Times New Roman" w:hAnsi="Aptos" w:cs="Arial"/>
          <w:iCs/>
        </w:rPr>
        <w:t>June 30, 2025</w:t>
      </w:r>
      <w:r w:rsidRPr="00866A10">
        <w:rPr>
          <w:rFonts w:ascii="Aptos" w:eastAsia="Times New Roman" w:hAnsi="Aptos" w:cs="Arial"/>
          <w:iCs/>
        </w:rPr>
        <w:t xml:space="preserve">, non-pooled investments include $_________ of investment derivatives. Disclosures are provided for these investments in Note </w:t>
      </w:r>
      <w:r w:rsidRPr="00866A10">
        <w:rPr>
          <w:rFonts w:ascii="Aptos" w:eastAsia="Times New Roman" w:hAnsi="Aptos" w:cs="Arial"/>
          <w:b/>
          <w:iCs/>
          <w:color w:val="0000FF"/>
        </w:rPr>
        <w:t>XX</w:t>
      </w:r>
      <w:r w:rsidRPr="00866A10">
        <w:rPr>
          <w:rFonts w:ascii="Aptos" w:eastAsia="Times New Roman" w:hAnsi="Aptos" w:cs="Arial"/>
          <w:iCs/>
        </w:rPr>
        <w:t>, Derivative Instruments.</w:t>
      </w:r>
      <w:r w:rsidRPr="00866A10">
        <w:rPr>
          <w:rFonts w:ascii="Aptos" w:eastAsia="Times New Roman" w:hAnsi="Aptos" w:cs="Arial"/>
        </w:rPr>
        <w:t xml:space="preserve"> </w:t>
      </w:r>
      <w:r w:rsidRPr="00866A10">
        <w:rPr>
          <w:rFonts w:ascii="Aptos" w:eastAsia="Times New Roman" w:hAnsi="Aptos" w:cs="Arial"/>
          <w:b/>
          <w:i/>
          <w:iCs/>
          <w:color w:val="0000FF"/>
        </w:rPr>
        <w:t>[Modify as necessary. Omit if not applicable.]</w:t>
      </w:r>
    </w:p>
    <w:p w14:paraId="33B333C8" w14:textId="0061EC19"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 xml:space="preserve">Total Investments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The following table presents the total investments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w:t>
      </w:r>
    </w:p>
    <w:p w14:paraId="7CD66196" w14:textId="77777777" w:rsidR="000213C9" w:rsidRPr="00866A10" w:rsidRDefault="000213C9" w:rsidP="000213C9">
      <w:pPr>
        <w:spacing w:after="240" w:line="240" w:lineRule="auto"/>
        <w:ind w:left="360"/>
        <w:rPr>
          <w:rFonts w:ascii="Aptos" w:eastAsia="Times New Roman" w:hAnsi="Aptos" w:cs="Arial"/>
        </w:rPr>
      </w:pPr>
      <w:bookmarkStart w:id="307" w:name="_MON_1375272528"/>
      <w:bookmarkStart w:id="308" w:name="_MON_1401009110"/>
      <w:bookmarkStart w:id="309" w:name="_MON_1401711293"/>
      <w:bookmarkStart w:id="310" w:name="_MON_1402491850"/>
      <w:bookmarkStart w:id="311" w:name="_MON_1402753155"/>
      <w:bookmarkStart w:id="312" w:name="_MON_1211799689"/>
      <w:bookmarkStart w:id="313" w:name="_MON_1211799718"/>
      <w:bookmarkStart w:id="314" w:name="_MON_1211799755"/>
      <w:bookmarkStart w:id="315" w:name="_MON_1212228454"/>
      <w:bookmarkStart w:id="316" w:name="_MON_1220940133"/>
      <w:bookmarkStart w:id="317" w:name="_MON_1220940228"/>
      <w:bookmarkStart w:id="318" w:name="_MON_1220940264"/>
      <w:bookmarkStart w:id="319" w:name="_MON_1220940314"/>
      <w:bookmarkStart w:id="320" w:name="_MON_1220940324"/>
      <w:bookmarkStart w:id="321" w:name="_MON_1220940500"/>
      <w:bookmarkStart w:id="322" w:name="_MON_1220940556"/>
      <w:bookmarkStart w:id="323" w:name="_MON_1224323123"/>
      <w:bookmarkStart w:id="324" w:name="_MON_1276946767"/>
      <w:bookmarkStart w:id="325" w:name="_MON_1283838716"/>
      <w:bookmarkStart w:id="326" w:name="_MON_1300258724"/>
      <w:bookmarkStart w:id="327" w:name="_MON_1302418876"/>
      <w:bookmarkStart w:id="328" w:name="_MON_1305544971"/>
      <w:bookmarkStart w:id="329" w:name="_MON_1305545000"/>
      <w:bookmarkStart w:id="330" w:name="_MON_1305545152"/>
      <w:bookmarkStart w:id="331" w:name="_MON_1345447283"/>
      <w:bookmarkStart w:id="332" w:name="_MON_1365314006"/>
      <w:bookmarkStart w:id="333" w:name="_MON_1365314435"/>
      <w:bookmarkStart w:id="334" w:name="_MON_1368613470"/>
      <w:bookmarkStart w:id="335" w:name="_MON_1370679136"/>
      <w:bookmarkStart w:id="336" w:name="_MON_1370679141"/>
      <w:bookmarkStart w:id="337" w:name="_MON_1370679158"/>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p>
    <w:bookmarkStart w:id="338" w:name="_Hlk70075441"/>
    <w:bookmarkStart w:id="339" w:name="_MON_1368599444"/>
    <w:bookmarkEnd w:id="339"/>
    <w:p w14:paraId="476AA0D7" w14:textId="34D63AEC" w:rsidR="000213C9" w:rsidRPr="00866A10" w:rsidRDefault="007B5E19" w:rsidP="000213C9">
      <w:pPr>
        <w:spacing w:after="240" w:line="240" w:lineRule="auto"/>
        <w:ind w:left="360"/>
        <w:jc w:val="center"/>
        <w:rPr>
          <w:rFonts w:ascii="Aptos" w:hAnsi="Aptos" w:cs="Arial"/>
        </w:rPr>
      </w:pPr>
      <w:r w:rsidRPr="00866A10">
        <w:rPr>
          <w:rFonts w:ascii="Aptos" w:hAnsi="Aptos" w:cs="Arial"/>
        </w:rPr>
        <w:object w:dxaOrig="7564" w:dyaOrig="9821" w14:anchorId="224FB1F1">
          <v:shape id="_x0000_i1041" type="#_x0000_t75" style="width:305.45pt;height:448.35pt" o:ole="">
            <v:imagedata r:id="rId52" o:title=""/>
          </v:shape>
          <o:OLEObject Type="Embed" ProgID="Excel.Sheet.12" ShapeID="_x0000_i1041" DrawAspect="Content" ObjectID="_1811661362" r:id="rId53"/>
        </w:object>
      </w:r>
      <w:bookmarkEnd w:id="338"/>
    </w:p>
    <w:p w14:paraId="60A940EE"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Total investments include $_______________ held in the _____________ Fund for component units that are discretely presented in the accompanying financial statements.</w:t>
      </w:r>
    </w:p>
    <w:p w14:paraId="582CC8B8" w14:textId="77777777" w:rsidR="000213C9" w:rsidRPr="00866A10" w:rsidRDefault="000213C9" w:rsidP="000213C9">
      <w:pPr>
        <w:spacing w:after="240" w:line="240" w:lineRule="auto"/>
        <w:ind w:left="360"/>
        <w:jc w:val="both"/>
        <w:rPr>
          <w:rFonts w:ascii="Aptos" w:eastAsia="Times New Roman" w:hAnsi="Aptos" w:cs="Arial"/>
          <w:i/>
          <w:color w:val="0000FF"/>
        </w:rPr>
      </w:pPr>
      <w:r w:rsidRPr="00866A10">
        <w:rPr>
          <w:rFonts w:ascii="Aptos" w:eastAsia="Times New Roman" w:hAnsi="Aptos" w:cs="Arial"/>
          <w:b/>
          <w:i/>
          <w:color w:val="0000FF"/>
        </w:rPr>
        <w:t xml:space="preserve">[For discretely presented component units with material investments not invested with the University </w:t>
      </w:r>
      <w:r w:rsidRPr="00866A10">
        <w:rPr>
          <w:rFonts w:ascii="Aptos" w:eastAsia="Times New Roman" w:hAnsi="Aptos" w:cs="Arial"/>
          <w:i/>
          <w:color w:val="0000FF"/>
        </w:rPr>
        <w:t>-</w:t>
      </w:r>
      <w:r w:rsidRPr="00866A10">
        <w:rPr>
          <w:rFonts w:ascii="Aptos" w:eastAsia="Times New Roman" w:hAnsi="Aptos" w:cs="Arial"/>
          <w:b/>
          <w:i/>
          <w:color w:val="0000FF"/>
        </w:rPr>
        <w:t xml:space="preserve"> disclosure may be required. See GASB Codification I50 paragraph 139 for further guidance]</w:t>
      </w:r>
    </w:p>
    <w:p w14:paraId="491D2804"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rPr>
        <w:t xml:space="preserve">Component Unit(s)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Investments of the University’s discretely presented component unit</w:t>
      </w:r>
      <w:r w:rsidRPr="00866A10">
        <w:rPr>
          <w:rFonts w:ascii="Aptos" w:eastAsia="Times New Roman" w:hAnsi="Aptos" w:cs="Arial"/>
          <w:b/>
          <w:bCs/>
          <w:color w:val="0000FF"/>
        </w:rPr>
        <w:t>(s)</w:t>
      </w:r>
      <w:r w:rsidRPr="00866A10">
        <w:rPr>
          <w:rFonts w:ascii="Aptos" w:eastAsia="Times New Roman" w:hAnsi="Aptos" w:cs="Arial"/>
        </w:rPr>
        <w:t xml:space="preserve">, </w:t>
      </w:r>
      <w:r w:rsidRPr="00866A10">
        <w:rPr>
          <w:rFonts w:ascii="Aptos" w:eastAsia="Times New Roman" w:hAnsi="Aptos" w:cs="Arial"/>
          <w:b/>
          <w:color w:val="0000FF"/>
        </w:rPr>
        <w:t>[the Foundation and Investment Fund,]</w:t>
      </w:r>
      <w:r w:rsidRPr="00866A10">
        <w:rPr>
          <w:rFonts w:ascii="Aptos" w:eastAsia="Times New Roman" w:hAnsi="Aptos" w:cs="Arial"/>
        </w:rPr>
        <w:t xml:space="preserve"> are subject to and restricted by G.S. 36E Uniform Prudent Management of Institutional Funds Act (UPMIFA) and any requirements placed on them by contract or donor agreements. Because the </w:t>
      </w:r>
      <w:r w:rsidRPr="00866A10">
        <w:rPr>
          <w:rFonts w:ascii="Aptos" w:eastAsia="Times New Roman" w:hAnsi="Aptos" w:cs="Arial"/>
          <w:b/>
          <w:color w:val="0000FF"/>
        </w:rPr>
        <w:t>[Foundation]</w:t>
      </w:r>
      <w:r w:rsidRPr="00866A10">
        <w:rPr>
          <w:rFonts w:ascii="Aptos" w:eastAsia="Times New Roman" w:hAnsi="Aptos" w:cs="Arial"/>
        </w:rPr>
        <w:t xml:space="preserve"> report</w:t>
      </w:r>
      <w:r w:rsidRPr="00866A10">
        <w:rPr>
          <w:rFonts w:ascii="Aptos" w:eastAsia="Times New Roman" w:hAnsi="Aptos" w:cs="Arial"/>
          <w:b/>
          <w:bCs/>
          <w:iCs/>
          <w:color w:val="0000FF"/>
        </w:rPr>
        <w:t>(s)</w:t>
      </w:r>
      <w:r w:rsidRPr="00866A10">
        <w:rPr>
          <w:rFonts w:ascii="Aptos" w:eastAsia="Times New Roman" w:hAnsi="Aptos" w:cs="Arial"/>
          <w:i/>
        </w:rPr>
        <w:t xml:space="preserve"> </w:t>
      </w:r>
      <w:r w:rsidRPr="00866A10">
        <w:rPr>
          <w:rFonts w:ascii="Aptos" w:eastAsia="Times New Roman" w:hAnsi="Aptos" w:cs="Arial"/>
        </w:rPr>
        <w:t xml:space="preserve">under the FASB reporting model, disclosures of the various investment risks are not required. The following is an analysis of investments by type: </w:t>
      </w:r>
      <w:r w:rsidRPr="00866A10">
        <w:rPr>
          <w:rFonts w:ascii="Aptos" w:eastAsia="Times New Roman" w:hAnsi="Aptos" w:cs="Arial"/>
          <w:b/>
          <w:i/>
          <w:color w:val="0000FF"/>
        </w:rPr>
        <w:t>[Provide disclosures as necessary based on audit report for foundation.]</w:t>
      </w:r>
    </w:p>
    <w:p w14:paraId="7E94EDE0" w14:textId="0B76C906" w:rsidR="000213C9" w:rsidRPr="00866A10" w:rsidRDefault="000213C9" w:rsidP="000213C9">
      <w:pPr>
        <w:tabs>
          <w:tab w:val="left" w:pos="1560"/>
        </w:tabs>
        <w:spacing w:after="240" w:line="240" w:lineRule="auto"/>
        <w:ind w:left="360" w:hanging="360"/>
        <w:jc w:val="both"/>
        <w:rPr>
          <w:rFonts w:ascii="Aptos" w:eastAsia="Times New Roman" w:hAnsi="Aptos" w:cs="Arial"/>
          <w:bCs/>
        </w:rPr>
      </w:pPr>
      <w:r w:rsidRPr="00866A10">
        <w:rPr>
          <w:rFonts w:ascii="Aptos" w:eastAsia="Times New Roman" w:hAnsi="Aptos" w:cs="Arial"/>
          <w:b/>
          <w:bCs/>
        </w:rPr>
        <w:lastRenderedPageBreak/>
        <w:t>C.</w:t>
      </w:r>
      <w:r w:rsidRPr="00866A10">
        <w:rPr>
          <w:rFonts w:ascii="Aptos" w:eastAsia="Times New Roman" w:hAnsi="Aptos" w:cs="Arial"/>
          <w:b/>
          <w:bCs/>
        </w:rPr>
        <w:tab/>
        <w:t>Reconciliation of Deposits and Investments</w:t>
      </w:r>
      <w:r w:rsidRPr="00866A10">
        <w:rPr>
          <w:rFonts w:ascii="Aptos" w:eastAsia="Times New Roman" w:hAnsi="Aptos" w:cs="Arial"/>
          <w:bCs/>
        </w:rPr>
        <w:t xml:space="preserve"> - A reconciliation of deposits and investments for the University as of </w:t>
      </w:r>
      <w:r w:rsidR="00983E4F" w:rsidRPr="00866A10">
        <w:rPr>
          <w:rFonts w:ascii="Aptos" w:eastAsia="Times New Roman" w:hAnsi="Aptos" w:cs="Arial"/>
          <w:bCs/>
        </w:rPr>
        <w:t>June 30, 2025</w:t>
      </w:r>
      <w:r w:rsidRPr="00866A10">
        <w:rPr>
          <w:rFonts w:ascii="Aptos" w:eastAsia="Times New Roman" w:hAnsi="Aptos" w:cs="Arial"/>
          <w:bCs/>
        </w:rPr>
        <w:t xml:space="preserve">, is as follows: </w:t>
      </w:r>
      <w:r w:rsidRPr="00866A10">
        <w:rPr>
          <w:rFonts w:ascii="Aptos" w:eastAsia="Times New Roman" w:hAnsi="Aptos" w:cs="Arial"/>
          <w:b/>
          <w:i/>
          <w:color w:val="0000FF"/>
        </w:rPr>
        <w:t xml:space="preserve">[GASB Codification 2300.904 includes a sample reconciliation of the total deposits and investments balances to the Government-Wide Statement of Net Position and the Fiduciary Statement of Net Position. Below has been modified to reconcile the total amount of deposits and investments disclosed in part B and C above to the financial statements. </w:t>
      </w:r>
      <w:r w:rsidRPr="00866A10">
        <w:rPr>
          <w:rFonts w:ascii="Aptos" w:eastAsia="Times New Roman" w:hAnsi="Aptos" w:cs="Arial"/>
          <w:b/>
          <w:i/>
          <w:color w:val="FF0000"/>
        </w:rPr>
        <w:t>If no fiduciary statements are presented this reconciliation is optional.</w:t>
      </w:r>
      <w:r w:rsidRPr="00866A10">
        <w:rPr>
          <w:rFonts w:ascii="Aptos" w:eastAsia="Times New Roman" w:hAnsi="Aptos" w:cs="Arial"/>
          <w:b/>
          <w:i/>
          <w:color w:val="0000FF"/>
        </w:rPr>
        <w:t>]</w:t>
      </w:r>
    </w:p>
    <w:bookmarkStart w:id="340" w:name="_MON_1402491867"/>
    <w:bookmarkEnd w:id="340"/>
    <w:p w14:paraId="3276B512" w14:textId="607C7661" w:rsidR="000213C9" w:rsidRPr="00866A10" w:rsidRDefault="007B5E19" w:rsidP="000213C9">
      <w:pPr>
        <w:spacing w:after="240" w:line="240" w:lineRule="auto"/>
        <w:ind w:left="360"/>
        <w:jc w:val="center"/>
        <w:rPr>
          <w:rFonts w:ascii="Aptos" w:eastAsia="Times New Roman" w:hAnsi="Aptos" w:cs="Arial"/>
        </w:rPr>
      </w:pPr>
      <w:r w:rsidRPr="00866A10">
        <w:rPr>
          <w:rFonts w:ascii="Aptos" w:eastAsia="Times New Roman" w:hAnsi="Aptos" w:cs="Arial"/>
        </w:rPr>
        <w:object w:dxaOrig="11035" w:dyaOrig="7861" w14:anchorId="666A41FD">
          <v:shape id="_x0000_i1042" type="#_x0000_t75" style="width:448.9pt;height:368.2pt" o:ole="">
            <v:imagedata r:id="rId54" o:title=""/>
          </v:shape>
          <o:OLEObject Type="Embed" ProgID="Excel.Sheet.12" ShapeID="_x0000_i1042" DrawAspect="Content" ObjectID="_1811661363" r:id="rId55"/>
        </w:object>
      </w:r>
    </w:p>
    <w:p w14:paraId="0F0D2F69" w14:textId="77777777" w:rsidR="000213C9" w:rsidRPr="00866A10" w:rsidRDefault="000213C9" w:rsidP="000213C9">
      <w:pPr>
        <w:spacing w:after="240" w:line="240" w:lineRule="auto"/>
        <w:ind w:left="360"/>
        <w:jc w:val="both"/>
        <w:rPr>
          <w:rFonts w:ascii="Aptos" w:eastAsia="Times New Roman" w:hAnsi="Aptos" w:cs="Arial"/>
          <w:b/>
          <w:i/>
          <w:color w:val="0000FF"/>
        </w:rPr>
      </w:pPr>
      <w:bookmarkStart w:id="341" w:name="_MON_1375272740"/>
      <w:bookmarkStart w:id="342" w:name="_MON_1401009125"/>
      <w:bookmarkStart w:id="343" w:name="_MON_1401711411"/>
      <w:bookmarkStart w:id="344" w:name="_MON_1552824581"/>
      <w:bookmarkEnd w:id="341"/>
      <w:bookmarkEnd w:id="342"/>
      <w:bookmarkEnd w:id="343"/>
      <w:bookmarkEnd w:id="344"/>
      <w:r w:rsidRPr="00866A10">
        <w:rPr>
          <w:rFonts w:ascii="Aptos" w:eastAsia="Times New Roman" w:hAnsi="Aptos" w:cs="Arial"/>
          <w:b/>
          <w:i/>
          <w:color w:val="0000FF"/>
        </w:rPr>
        <w:t xml:space="preserve">[Note to Preparer: If an external investment pool meets the criteria in GASB 79 and measures </w:t>
      </w:r>
      <w:proofErr w:type="gramStart"/>
      <w:r w:rsidRPr="00866A10">
        <w:rPr>
          <w:rFonts w:ascii="Aptos" w:eastAsia="Times New Roman" w:hAnsi="Aptos" w:cs="Arial"/>
          <w:b/>
          <w:i/>
          <w:color w:val="0000FF"/>
        </w:rPr>
        <w:t>all of</w:t>
      </w:r>
      <w:proofErr w:type="gramEnd"/>
      <w:r w:rsidRPr="00866A10">
        <w:rPr>
          <w:rFonts w:ascii="Aptos" w:eastAsia="Times New Roman" w:hAnsi="Aptos" w:cs="Arial"/>
          <w:b/>
          <w:i/>
          <w:color w:val="0000FF"/>
        </w:rPr>
        <w:t xml:space="preserve"> its investments at amortized cost, the pool’s participants also should measure their investments in that external investment pool at amortized cost for financial reporting purposes. GASB 79 ¶42 establishes additional note disclosure requirements for qualifying external investment pools that measure </w:t>
      </w:r>
      <w:proofErr w:type="gramStart"/>
      <w:r w:rsidRPr="00866A10">
        <w:rPr>
          <w:rFonts w:ascii="Aptos" w:eastAsia="Times New Roman" w:hAnsi="Aptos" w:cs="Arial"/>
          <w:b/>
          <w:i/>
          <w:color w:val="0000FF"/>
        </w:rPr>
        <w:t>all of</w:t>
      </w:r>
      <w:proofErr w:type="gramEnd"/>
      <w:r w:rsidRPr="00866A10">
        <w:rPr>
          <w:rFonts w:ascii="Aptos" w:eastAsia="Times New Roman" w:hAnsi="Aptos" w:cs="Arial"/>
          <w:b/>
          <w:i/>
          <w:color w:val="0000FF"/>
        </w:rPr>
        <w:t xml:space="preserve"> its investments at amortized cost and for governments that participate in those pools. Information about any limitations or restrictions on participant withdrawals should be disclosed. These disclosures are in addition to existing disclosure requirements for external investment pools.]</w:t>
      </w:r>
    </w:p>
    <w:bookmarkEnd w:id="64"/>
    <w:p w14:paraId="07E087A5"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lastRenderedPageBreak/>
        <w:t>Note 3</w:t>
      </w:r>
      <w:r w:rsidRPr="00866A10">
        <w:rPr>
          <w:rFonts w:ascii="Aptos" w:hAnsi="Aptos"/>
          <w:smallCaps w:val="0"/>
          <w:szCs w:val="22"/>
        </w:rPr>
        <w:tab/>
        <w:t>-</w:t>
      </w:r>
      <w:r w:rsidRPr="00866A10">
        <w:rPr>
          <w:rFonts w:ascii="Aptos" w:hAnsi="Aptos"/>
          <w:smallCaps w:val="0"/>
          <w:szCs w:val="22"/>
        </w:rPr>
        <w:tab/>
        <w:t>Fair Value Measurements</w:t>
      </w:r>
    </w:p>
    <w:p w14:paraId="4BC076C5" w14:textId="62C63577" w:rsidR="000213C9" w:rsidRPr="00866A10" w:rsidRDefault="000213C9" w:rsidP="000213C9">
      <w:pPr>
        <w:spacing w:after="240" w:line="240" w:lineRule="auto"/>
        <w:jc w:val="both"/>
        <w:rPr>
          <w:rFonts w:ascii="Aptos" w:hAnsi="Aptos" w:cs="Arial"/>
        </w:rPr>
      </w:pPr>
      <w:r w:rsidRPr="00866A10">
        <w:rPr>
          <w:rFonts w:ascii="Aptos" w:eastAsia="Times New Roman" w:hAnsi="Aptos" w:cs="Arial"/>
          <w:b/>
          <w:i/>
          <w:color w:val="0000FF"/>
        </w:rPr>
        <w:t xml:space="preserve">[If the University </w:t>
      </w:r>
      <w:r w:rsidR="002E7DC0" w:rsidRPr="00866A10">
        <w:rPr>
          <w:rFonts w:ascii="Aptos" w:eastAsia="Times New Roman" w:hAnsi="Aptos" w:cs="Arial"/>
          <w:b/>
          <w:i/>
          <w:color w:val="0000FF"/>
        </w:rPr>
        <w:t xml:space="preserve">does not have </w:t>
      </w:r>
      <w:r w:rsidRPr="00866A10">
        <w:rPr>
          <w:rFonts w:ascii="Aptos" w:eastAsia="Times New Roman" w:hAnsi="Aptos" w:cs="Arial"/>
          <w:b/>
          <w:i/>
          <w:color w:val="0000FF"/>
        </w:rPr>
        <w:t>discretely presented component units with fair value disclosure</w:t>
      </w:r>
      <w:r w:rsidR="002E7DC0" w:rsidRPr="00866A10">
        <w:rPr>
          <w:rFonts w:ascii="Aptos" w:eastAsia="Times New Roman" w:hAnsi="Aptos" w:cs="Arial"/>
          <w:b/>
          <w:i/>
          <w:color w:val="0000FF"/>
        </w:rPr>
        <w:t>s</w:t>
      </w:r>
      <w:r w:rsidRPr="00866A10">
        <w:rPr>
          <w:rFonts w:ascii="Aptos" w:eastAsia="Times New Roman" w:hAnsi="Aptos" w:cs="Arial"/>
          <w:b/>
          <w:i/>
          <w:color w:val="0000FF"/>
        </w:rPr>
        <w:t>, delete the “University” bold below. See GASB Codification 2300.105]</w:t>
      </w:r>
      <w:r w:rsidRPr="00866A10" w:rsidDel="007B4A50">
        <w:rPr>
          <w:rFonts w:ascii="Aptos" w:eastAsia="Times New Roman" w:hAnsi="Aptos" w:cs="Arial"/>
          <w:b/>
          <w:i/>
          <w:color w:val="0000FF"/>
        </w:rPr>
        <w:t xml:space="preserve"> </w:t>
      </w:r>
    </w:p>
    <w:p w14:paraId="31993564" w14:textId="2032C526" w:rsidR="000213C9" w:rsidRPr="00866A10" w:rsidRDefault="000213C9" w:rsidP="000213C9">
      <w:pPr>
        <w:spacing w:after="240" w:line="240" w:lineRule="auto"/>
        <w:jc w:val="both"/>
        <w:rPr>
          <w:rFonts w:ascii="Aptos" w:hAnsi="Aptos" w:cs="Arial"/>
        </w:rPr>
      </w:pPr>
      <w:r w:rsidRPr="00866A10">
        <w:rPr>
          <w:rFonts w:ascii="Aptos" w:hAnsi="Aptos" w:cs="Arial"/>
          <w:b/>
        </w:rPr>
        <w:t>University</w:t>
      </w:r>
      <w:r w:rsidRPr="00866A10">
        <w:rPr>
          <w:rFonts w:ascii="Aptos" w:hAnsi="Aptos" w:cs="Arial"/>
        </w:rPr>
        <w:t xml:space="preserve"> - To the extent available, the University’s investments </w:t>
      </w:r>
      <w:r w:rsidRPr="00866A10">
        <w:rPr>
          <w:rFonts w:ascii="Aptos" w:eastAsia="Times New Roman" w:hAnsi="Aptos" w:cs="Arial"/>
          <w:b/>
          <w:color w:val="0000FF"/>
        </w:rPr>
        <w:t>[and derivatives]</w:t>
      </w:r>
      <w:r w:rsidRPr="00866A10">
        <w:rPr>
          <w:rFonts w:ascii="Aptos" w:hAnsi="Aptos" w:cs="Arial"/>
        </w:rPr>
        <w:t xml:space="preserve"> are recorded at fair value as of </w:t>
      </w:r>
      <w:r w:rsidR="00983E4F" w:rsidRPr="00866A10">
        <w:rPr>
          <w:rFonts w:ascii="Aptos" w:hAnsi="Aptos" w:cs="Arial"/>
        </w:rPr>
        <w:t>June 30, 2025</w:t>
      </w:r>
      <w:r w:rsidRPr="00866A10">
        <w:rPr>
          <w:rFonts w:ascii="Aptos" w:hAnsi="Aptos" w:cs="Arial"/>
        </w:rPr>
        <w:t xml:space="preserve">. GASB Statement No. 72, </w:t>
      </w:r>
      <w:r w:rsidRPr="00866A10">
        <w:rPr>
          <w:rFonts w:ascii="Aptos" w:hAnsi="Aptos" w:cs="Arial"/>
          <w:i/>
        </w:rPr>
        <w:t>Fair Value Measurement and Application</w:t>
      </w:r>
      <w:r w:rsidRPr="00866A10">
        <w:rPr>
          <w:rFonts w:ascii="Aptos" w:hAnsi="Aptos" w:cs="Arial"/>
        </w:rPr>
        <w:t xml:space="preserve">, defines fair value as the price that would be received to sell an asset or paid to transfer a liability in an orderly transaction between market participants at the measurement date. This statement establishes a hierarchy of valuation inputs based on the extent to which the inputs are observable in the marketplace. Inputs are used in applying the various valuation techniques and </w:t>
      </w:r>
      <w:proofErr w:type="gramStart"/>
      <w:r w:rsidRPr="00866A10">
        <w:rPr>
          <w:rFonts w:ascii="Aptos" w:hAnsi="Aptos" w:cs="Arial"/>
        </w:rPr>
        <w:t>take into account</w:t>
      </w:r>
      <w:proofErr w:type="gramEnd"/>
      <w:r w:rsidRPr="00866A10">
        <w:rPr>
          <w:rFonts w:ascii="Aptos" w:hAnsi="Aptos" w:cs="Arial"/>
        </w:rPr>
        <w:t xml:space="preserve"> the assumptions that market participants use to make valuation decisions. Inputs may include price information, credit data, interest and yield curve data, and other factors specific to the financial instrument. Observable inputs reflect market data obtained from independent sources. In contrast, unobservable inputs reflect the entity’s assumptions about how market participants would value the financial instrument. Valuation techniques should maximize the use of observable inputs to the extent available. </w:t>
      </w:r>
    </w:p>
    <w:p w14:paraId="5DA1FE4A" w14:textId="77777777" w:rsidR="000213C9" w:rsidRPr="00866A10" w:rsidRDefault="000213C9" w:rsidP="000213C9">
      <w:pPr>
        <w:spacing w:after="240" w:line="240" w:lineRule="auto"/>
        <w:jc w:val="both"/>
        <w:rPr>
          <w:rFonts w:ascii="Aptos" w:hAnsi="Aptos" w:cs="Arial"/>
        </w:rPr>
      </w:pPr>
      <w:r w:rsidRPr="00866A10">
        <w:rPr>
          <w:rFonts w:ascii="Aptos" w:hAnsi="Aptos" w:cs="Arial"/>
        </w:rPr>
        <w:t>A financial instrument’s level within the fair value hierarchy is based on the lowest level of any input that is significant to the fair value measurement. The following describes the hierarchy of inputs used to measure fair value and the primary valuation methodologies used for financial instruments measured at fair value on a recurring basis:</w:t>
      </w:r>
    </w:p>
    <w:p w14:paraId="2AA5493B" w14:textId="77777777" w:rsidR="000213C9" w:rsidRPr="00866A10" w:rsidRDefault="000213C9" w:rsidP="000213C9">
      <w:pPr>
        <w:spacing w:after="120" w:line="240" w:lineRule="auto"/>
        <w:ind w:left="1440" w:hanging="1440"/>
        <w:jc w:val="both"/>
        <w:rPr>
          <w:rFonts w:ascii="Aptos" w:hAnsi="Aptos" w:cs="Arial"/>
        </w:rPr>
      </w:pPr>
      <w:r w:rsidRPr="00866A10">
        <w:rPr>
          <w:rFonts w:ascii="Aptos" w:hAnsi="Aptos" w:cs="Arial"/>
        </w:rPr>
        <w:t>Level 1</w:t>
      </w:r>
      <w:r w:rsidRPr="00866A10">
        <w:rPr>
          <w:rFonts w:ascii="Aptos" w:hAnsi="Aptos" w:cs="Arial"/>
        </w:rPr>
        <w:tab/>
        <w:t xml:space="preserve">Investments whose values are based on quoted prices (unadjusted) for identical assets </w:t>
      </w:r>
      <w:r w:rsidRPr="00866A10">
        <w:rPr>
          <w:rFonts w:ascii="Aptos" w:hAnsi="Aptos" w:cs="Arial"/>
          <w:b/>
          <w:color w:val="0000FF"/>
        </w:rPr>
        <w:t>(or</w:t>
      </w:r>
      <w:r w:rsidRPr="00866A10">
        <w:rPr>
          <w:rFonts w:ascii="Aptos" w:hAnsi="Aptos" w:cs="Arial"/>
          <w:b/>
        </w:rPr>
        <w:t xml:space="preserve"> </w:t>
      </w:r>
      <w:r w:rsidRPr="00866A10">
        <w:rPr>
          <w:rFonts w:ascii="Aptos" w:hAnsi="Aptos" w:cs="Arial"/>
          <w:b/>
          <w:color w:val="0000FF"/>
        </w:rPr>
        <w:t>liabilities)</w:t>
      </w:r>
      <w:r w:rsidRPr="00866A10">
        <w:rPr>
          <w:rFonts w:ascii="Aptos" w:hAnsi="Aptos" w:cs="Arial"/>
        </w:rPr>
        <w:t xml:space="preserve"> in active markets that a government can access at the measurement date. </w:t>
      </w:r>
    </w:p>
    <w:p w14:paraId="21F728F0" w14:textId="77777777" w:rsidR="000213C9" w:rsidRPr="00866A10" w:rsidRDefault="000213C9" w:rsidP="000213C9">
      <w:pPr>
        <w:spacing w:after="120" w:line="240" w:lineRule="auto"/>
        <w:ind w:left="1440" w:hanging="1440"/>
        <w:jc w:val="both"/>
        <w:rPr>
          <w:rFonts w:ascii="Aptos" w:hAnsi="Aptos" w:cs="Arial"/>
        </w:rPr>
      </w:pPr>
      <w:r w:rsidRPr="00866A10">
        <w:rPr>
          <w:rFonts w:ascii="Aptos" w:hAnsi="Aptos" w:cs="Arial"/>
        </w:rPr>
        <w:t>Level 2</w:t>
      </w:r>
      <w:r w:rsidRPr="00866A10">
        <w:rPr>
          <w:rFonts w:ascii="Aptos" w:hAnsi="Aptos" w:cs="Arial"/>
        </w:rPr>
        <w:tab/>
        <w:t xml:space="preserve">Investments with inputs – other than quoted prices included within Level 1 – that are observable for an asset </w:t>
      </w:r>
      <w:r w:rsidRPr="00866A10">
        <w:rPr>
          <w:rFonts w:ascii="Aptos" w:hAnsi="Aptos" w:cs="Arial"/>
          <w:b/>
          <w:color w:val="0000FF"/>
        </w:rPr>
        <w:t>(or liability)</w:t>
      </w:r>
      <w:r w:rsidRPr="00866A10">
        <w:rPr>
          <w:rFonts w:ascii="Aptos" w:hAnsi="Aptos" w:cs="Arial"/>
        </w:rPr>
        <w:t>, either directly or indirectly.</w:t>
      </w:r>
    </w:p>
    <w:p w14:paraId="21EA4420" w14:textId="77777777" w:rsidR="000213C9" w:rsidRPr="00866A10" w:rsidRDefault="000213C9" w:rsidP="000213C9">
      <w:pPr>
        <w:spacing w:after="240" w:line="240" w:lineRule="auto"/>
        <w:ind w:left="1440" w:hanging="1440"/>
        <w:jc w:val="both"/>
        <w:rPr>
          <w:rFonts w:ascii="Aptos" w:hAnsi="Aptos" w:cs="Arial"/>
        </w:rPr>
      </w:pPr>
      <w:r w:rsidRPr="00866A10">
        <w:rPr>
          <w:rFonts w:ascii="Aptos" w:hAnsi="Aptos" w:cs="Arial"/>
        </w:rPr>
        <w:t>Level 3</w:t>
      </w:r>
      <w:r w:rsidRPr="00866A10">
        <w:rPr>
          <w:rFonts w:ascii="Aptos" w:hAnsi="Aptos" w:cs="Arial"/>
        </w:rPr>
        <w:tab/>
        <w:t xml:space="preserve">Investments classified as Level 3 have unobservable inputs for an asset </w:t>
      </w:r>
      <w:r w:rsidRPr="00866A10">
        <w:rPr>
          <w:rFonts w:ascii="Aptos" w:hAnsi="Aptos" w:cs="Arial"/>
          <w:b/>
          <w:color w:val="0000FF"/>
        </w:rPr>
        <w:t xml:space="preserve">(or liability) </w:t>
      </w:r>
      <w:r w:rsidRPr="00866A10">
        <w:rPr>
          <w:rFonts w:ascii="Aptos" w:hAnsi="Aptos" w:cs="Arial"/>
        </w:rPr>
        <w:t>and may require a degree of professional judgment.</w:t>
      </w:r>
    </w:p>
    <w:p w14:paraId="3344374C" w14:textId="77777777" w:rsidR="000213C9" w:rsidRPr="00866A10" w:rsidRDefault="000213C9" w:rsidP="000213C9">
      <w:pPr>
        <w:spacing w:after="240" w:line="240" w:lineRule="auto"/>
        <w:jc w:val="both"/>
        <w:rPr>
          <w:rFonts w:ascii="Aptos" w:hAnsi="Aptos" w:cs="Arial"/>
          <w:b/>
          <w:i/>
          <w:color w:val="0000FF"/>
        </w:rPr>
      </w:pPr>
      <w:r w:rsidRPr="00866A10">
        <w:rPr>
          <w:rFonts w:ascii="Aptos" w:hAnsi="Aptos" w:cs="Arial"/>
          <w:b/>
          <w:i/>
          <w:color w:val="0000FF"/>
        </w:rPr>
        <w:t>[Note to Preparer: Remove reference to liabilities above if the University has no liabilities that are measured at fair value]</w:t>
      </w:r>
    </w:p>
    <w:p w14:paraId="5B0A36E0" w14:textId="6E8A065B" w:rsidR="000213C9" w:rsidRPr="00866A10" w:rsidRDefault="000213C9" w:rsidP="000213C9">
      <w:pPr>
        <w:spacing w:after="240" w:line="240" w:lineRule="auto"/>
        <w:jc w:val="both"/>
        <w:rPr>
          <w:rFonts w:ascii="Aptos" w:hAnsi="Aptos" w:cs="Arial"/>
        </w:rPr>
      </w:pPr>
      <w:r w:rsidRPr="00866A10">
        <w:rPr>
          <w:rFonts w:ascii="Aptos" w:hAnsi="Aptos" w:cs="Arial"/>
        </w:rPr>
        <w:t xml:space="preserve">The following table summarizes the University’s </w:t>
      </w:r>
      <w:r w:rsidRPr="00866A10">
        <w:rPr>
          <w:rFonts w:ascii="Aptos" w:hAnsi="Aptos" w:cs="Arial"/>
          <w:b/>
          <w:color w:val="0000FF"/>
        </w:rPr>
        <w:t>proprietary and fiduciary fund</w:t>
      </w:r>
      <w:r w:rsidRPr="00866A10">
        <w:rPr>
          <w:rFonts w:ascii="Aptos" w:hAnsi="Aptos" w:cs="Arial"/>
        </w:rPr>
        <w:t xml:space="preserve"> investments, including deposits in the Short-Term Investment Fund, within the fair value hierarchy </w:t>
      </w:r>
      <w:proofErr w:type="gramStart"/>
      <w:r w:rsidRPr="00866A10">
        <w:rPr>
          <w:rFonts w:ascii="Aptos" w:hAnsi="Aptos" w:cs="Arial"/>
        </w:rPr>
        <w:t>at</w:t>
      </w:r>
      <w:proofErr w:type="gramEnd"/>
      <w:r w:rsidRPr="00866A10">
        <w:rPr>
          <w:rFonts w:ascii="Aptos" w:hAnsi="Aptos" w:cs="Arial"/>
        </w:rPr>
        <w:t xml:space="preserve"> </w:t>
      </w:r>
      <w:r w:rsidR="00983E4F" w:rsidRPr="00866A10">
        <w:rPr>
          <w:rFonts w:ascii="Aptos" w:hAnsi="Aptos" w:cs="Arial"/>
        </w:rPr>
        <w:t>June 30, 2025</w:t>
      </w:r>
      <w:r w:rsidRPr="00866A10">
        <w:rPr>
          <w:rFonts w:ascii="Aptos" w:hAnsi="Aptos" w:cs="Arial"/>
        </w:rPr>
        <w:t>:</w:t>
      </w:r>
    </w:p>
    <w:bookmarkStart w:id="345" w:name="_MON_1520083562"/>
    <w:bookmarkEnd w:id="345"/>
    <w:p w14:paraId="31E8082B" w14:textId="4B200BE3" w:rsidR="000213C9" w:rsidRPr="00866A10" w:rsidRDefault="007B5E19" w:rsidP="000213C9">
      <w:pPr>
        <w:spacing w:after="240" w:line="240" w:lineRule="auto"/>
        <w:jc w:val="center"/>
        <w:rPr>
          <w:rFonts w:ascii="Aptos" w:eastAsia="Times New Roman" w:hAnsi="Aptos" w:cs="Arial"/>
        </w:rPr>
      </w:pPr>
      <w:r w:rsidRPr="00866A10">
        <w:rPr>
          <w:rFonts w:ascii="Aptos" w:eastAsia="Times New Roman" w:hAnsi="Aptos" w:cs="Arial"/>
        </w:rPr>
        <w:object w:dxaOrig="15266" w:dyaOrig="17564" w14:anchorId="15728624">
          <v:shape id="_x0000_i1043" type="#_x0000_t75" style="width:519.25pt;height:672pt" o:ole="">
            <v:imagedata r:id="rId56" o:title=""/>
          </v:shape>
          <o:OLEObject Type="Embed" ProgID="Excel.Sheet.12" ShapeID="_x0000_i1043" DrawAspect="Content" ObjectID="_1811661364" r:id="rId57"/>
        </w:object>
      </w:r>
    </w:p>
    <w:p w14:paraId="2D8E1677" w14:textId="77777777" w:rsidR="000213C9" w:rsidRPr="00866A10" w:rsidRDefault="000213C9" w:rsidP="000213C9">
      <w:pPr>
        <w:spacing w:after="240" w:line="240" w:lineRule="auto"/>
        <w:jc w:val="both"/>
        <w:rPr>
          <w:rFonts w:ascii="Aptos" w:hAnsi="Aptos" w:cs="Arial"/>
          <w:b/>
          <w:i/>
          <w:color w:val="0000FF"/>
          <w:u w:val="single"/>
        </w:rPr>
      </w:pPr>
      <w:bookmarkStart w:id="346" w:name="_Hlk39649122"/>
      <w:r w:rsidRPr="00866A10">
        <w:rPr>
          <w:rFonts w:ascii="Aptos" w:hAnsi="Aptos" w:cs="Arial"/>
          <w:b/>
          <w:i/>
          <w:color w:val="0000FF"/>
        </w:rPr>
        <w:lastRenderedPageBreak/>
        <w:t>Note to Preparer: See GASB Codification I50.109 through 126 for exceptions to fair value reporting.</w:t>
      </w:r>
      <w:bookmarkEnd w:id="346"/>
    </w:p>
    <w:p w14:paraId="3F009997" w14:textId="77777777" w:rsidR="000213C9" w:rsidRPr="00866A10" w:rsidRDefault="000213C9" w:rsidP="000213C9">
      <w:pPr>
        <w:spacing w:after="240" w:line="240" w:lineRule="auto"/>
        <w:jc w:val="both"/>
        <w:rPr>
          <w:rFonts w:ascii="Aptos" w:hAnsi="Aptos" w:cs="Arial"/>
          <w:b/>
          <w:i/>
          <w:color w:val="0000FF"/>
          <w:u w:val="single"/>
        </w:rPr>
      </w:pPr>
      <w:bookmarkStart w:id="347" w:name="_Hlk39649138"/>
      <w:r w:rsidRPr="00866A10">
        <w:rPr>
          <w:rFonts w:ascii="Aptos" w:hAnsi="Aptos" w:cs="Arial"/>
          <w:b/>
          <w:i/>
          <w:color w:val="0000FF"/>
        </w:rPr>
        <w:t xml:space="preserve">Note to Preparer: See GASB Codification 3100.162 for the requirements of disclosure for recurring and nonrecurring assets and liabilities. </w:t>
      </w:r>
      <w:bookmarkEnd w:id="347"/>
    </w:p>
    <w:p w14:paraId="1510FED7" w14:textId="77777777" w:rsidR="000213C9" w:rsidRPr="00866A10" w:rsidRDefault="000213C9" w:rsidP="000213C9">
      <w:pPr>
        <w:spacing w:after="240" w:line="240" w:lineRule="auto"/>
        <w:jc w:val="both"/>
        <w:rPr>
          <w:rFonts w:ascii="Aptos" w:hAnsi="Aptos" w:cs="Arial"/>
          <w:b/>
        </w:rPr>
      </w:pPr>
      <w:r w:rsidRPr="00866A10">
        <w:rPr>
          <w:rFonts w:ascii="Aptos" w:hAnsi="Aptos" w:cs="Arial"/>
          <w:b/>
        </w:rPr>
        <w:t xml:space="preserve">Short-Term Investment Fund </w:t>
      </w:r>
      <w:r w:rsidRPr="00866A10">
        <w:rPr>
          <w:rFonts w:ascii="Aptos" w:hAnsi="Aptos" w:cs="Arial"/>
        </w:rPr>
        <w:t>-</w:t>
      </w:r>
      <w:r w:rsidRPr="00866A10">
        <w:rPr>
          <w:rFonts w:ascii="Aptos" w:hAnsi="Aptos" w:cs="Arial"/>
          <w:b/>
        </w:rPr>
        <w:t xml:space="preserve"> </w:t>
      </w:r>
      <w:r w:rsidRPr="00866A10">
        <w:rPr>
          <w:rFonts w:ascii="Aptos" w:hAnsi="Aptos" w:cs="Arial"/>
        </w:rPr>
        <w:t xml:space="preserve">At year-end, the University’s investments held in the STIF were valued at $_____ </w:t>
      </w:r>
      <w:r w:rsidRPr="00866A10">
        <w:rPr>
          <w:rFonts w:ascii="Aptos" w:hAnsi="Aptos" w:cs="Arial"/>
          <w:b/>
          <w:i/>
          <w:color w:val="0000FF"/>
        </w:rPr>
        <w:t>[Note: only include the preceding sentence if the only investments of the Universities are STIF and UNC Investment Fund. Remove FV table if that is all that is disclosed]</w:t>
      </w:r>
      <w:r w:rsidRPr="00866A10">
        <w:rPr>
          <w:rFonts w:ascii="Aptos" w:hAnsi="Aptos" w:cs="Arial"/>
        </w:rPr>
        <w:t>.</w:t>
      </w:r>
      <w:r w:rsidRPr="00866A10">
        <w:rPr>
          <w:rFonts w:ascii="Aptos" w:hAnsi="Aptos" w:cs="Arial"/>
          <w:b/>
          <w:bCs/>
          <w:color w:val="FF0000"/>
        </w:rPr>
        <w:t xml:space="preserve"> </w:t>
      </w:r>
      <w:r w:rsidRPr="00866A10">
        <w:rPr>
          <w:rFonts w:ascii="Aptos" w:eastAsia="Times New Roman" w:hAnsi="Aptos" w:cs="Arial"/>
        </w:rPr>
        <w:t xml:space="preserve">Ownership interests of the STIF are determined on a fair market valuation basis as of fiscal year end in accordance with the STIF operating procedures. Valuation of the underlying assets is performed by the custodian. Pool investments are measured at fair value in accordance with GASB Statement No. 72. The University’s position in the pool is measured and reported at fair value </w:t>
      </w:r>
      <w:r w:rsidRPr="00866A10">
        <w:rPr>
          <w:rFonts w:ascii="Aptos" w:hAnsi="Aptos" w:cs="Arial"/>
        </w:rPr>
        <w:t>and the STIF is not required to be categorized within the fair value hierarchy</w:t>
      </w:r>
      <w:r w:rsidRPr="00866A10">
        <w:rPr>
          <w:rFonts w:ascii="Aptos" w:eastAsia="Times New Roman" w:hAnsi="Aptos" w:cs="Arial"/>
        </w:rPr>
        <w:t>.</w:t>
      </w:r>
    </w:p>
    <w:p w14:paraId="480D2E6F" w14:textId="77777777" w:rsidR="000213C9" w:rsidRPr="00866A10" w:rsidRDefault="000213C9" w:rsidP="000213C9">
      <w:pPr>
        <w:spacing w:after="240" w:line="240" w:lineRule="auto"/>
        <w:jc w:val="both"/>
        <w:rPr>
          <w:rFonts w:ascii="Aptos" w:eastAsia="Times New Roman" w:hAnsi="Aptos" w:cs="Times New Roman"/>
          <w:i/>
          <w:iCs/>
        </w:rPr>
      </w:pPr>
      <w:r w:rsidRPr="00866A10">
        <w:rPr>
          <w:rFonts w:ascii="Aptos" w:hAnsi="Aptos" w:cs="Arial"/>
          <w:b/>
        </w:rPr>
        <w:t>UNC Investment Fund</w:t>
      </w:r>
      <w:r w:rsidRPr="00866A10">
        <w:rPr>
          <w:rFonts w:ascii="Aptos" w:hAnsi="Aptos" w:cs="Arial"/>
        </w:rPr>
        <w:t xml:space="preserve"> - At year-end, the University’s investments held in the UNC Investment Fund were valued at $_____ </w:t>
      </w:r>
      <w:r w:rsidRPr="00866A10">
        <w:rPr>
          <w:rFonts w:ascii="Aptos" w:hAnsi="Aptos" w:cs="Arial"/>
          <w:b/>
          <w:i/>
          <w:color w:val="0000FF"/>
        </w:rPr>
        <w:t>[Note: only include the preceding sentence if the only investments of the Universities are STIF and UNC Investment Fund. Remove FV table if that is all that is disclosed]</w:t>
      </w:r>
      <w:r w:rsidRPr="00866A10">
        <w:rPr>
          <w:rFonts w:ascii="Aptos" w:hAnsi="Aptos" w:cs="Arial"/>
        </w:rPr>
        <w:t>.</w:t>
      </w:r>
      <w:r w:rsidRPr="00866A10">
        <w:rPr>
          <w:rFonts w:ascii="Aptos" w:hAnsi="Aptos" w:cs="Arial"/>
          <w:b/>
          <w:bCs/>
          <w:color w:val="FF0000"/>
        </w:rPr>
        <w:t xml:space="preserve"> </w:t>
      </w:r>
      <w:r w:rsidRPr="00866A10">
        <w:rPr>
          <w:rFonts w:ascii="Aptos" w:hAnsi="Aptos" w:cs="Arial"/>
        </w:rPr>
        <w:t xml:space="preserve">Ownership interests of the UNC Investment Fund are determined on a market unit valuation basis each month and in accordance with the UNC Investment Fund’s operating procedures. </w:t>
      </w:r>
      <w:r w:rsidRPr="00866A10">
        <w:rPr>
          <w:rFonts w:ascii="Aptos" w:eastAsia="Times New Roman" w:hAnsi="Aptos" w:cs="Arial"/>
        </w:rPr>
        <w:t xml:space="preserve">Valuation of the underlying assets is performed by the custodian. Pool investments are measured at fair value in accordance with GASB Statement No. 72. The University’s position in the pool is measured and reported at fair value </w:t>
      </w:r>
      <w:r w:rsidRPr="00866A10">
        <w:rPr>
          <w:rFonts w:ascii="Aptos" w:hAnsi="Aptos" w:cs="Arial"/>
        </w:rPr>
        <w:t>and the UNC Investment Fund is not required to be categorized within the fair value hierarchy</w:t>
      </w:r>
      <w:r w:rsidRPr="00866A10">
        <w:rPr>
          <w:rFonts w:ascii="Aptos" w:eastAsia="Times New Roman" w:hAnsi="Aptos" w:cs="Arial"/>
        </w:rPr>
        <w:t>.</w:t>
      </w:r>
      <w:r w:rsidRPr="00866A10">
        <w:rPr>
          <w:rFonts w:ascii="Aptos" w:hAnsi="Aptos" w:cs="Arial"/>
        </w:rPr>
        <w:t xml:space="preserve"> </w:t>
      </w:r>
    </w:p>
    <w:p w14:paraId="3CBB383C" w14:textId="77777777" w:rsidR="000213C9" w:rsidRPr="00866A10" w:rsidRDefault="000213C9" w:rsidP="000213C9">
      <w:pPr>
        <w:spacing w:after="240" w:line="240" w:lineRule="auto"/>
        <w:jc w:val="both"/>
        <w:rPr>
          <w:rFonts w:ascii="Aptos" w:hAnsi="Aptos" w:cs="Arial"/>
        </w:rPr>
      </w:pPr>
      <w:r w:rsidRPr="00866A10">
        <w:rPr>
          <w:rFonts w:ascii="Aptos" w:hAnsi="Aptos" w:cs="Arial"/>
          <w:b/>
        </w:rPr>
        <w:t xml:space="preserve">Debt and Equity Securities </w:t>
      </w:r>
      <w:r w:rsidRPr="00866A10">
        <w:rPr>
          <w:rFonts w:ascii="Aptos" w:hAnsi="Aptos" w:cs="Arial"/>
        </w:rPr>
        <w:t>-</w:t>
      </w:r>
      <w:r w:rsidRPr="00866A10">
        <w:rPr>
          <w:rFonts w:ascii="Aptos" w:hAnsi="Aptos" w:cs="Arial"/>
          <w:b/>
          <w:i/>
        </w:rPr>
        <w:t xml:space="preserve"> </w:t>
      </w:r>
      <w:bookmarkStart w:id="348" w:name="_Hlk39649170"/>
      <w:r w:rsidRPr="00866A10">
        <w:rPr>
          <w:rFonts w:ascii="Aptos" w:hAnsi="Aptos" w:cs="Arial"/>
          <w:b/>
          <w:i/>
          <w:color w:val="0000FF"/>
        </w:rPr>
        <w:t xml:space="preserve">[Example – GASB Codification 3100.901, Illustration 5, Example 2: </w:t>
      </w:r>
      <w:bookmarkEnd w:id="348"/>
      <w:r w:rsidRPr="00866A10">
        <w:rPr>
          <w:rFonts w:ascii="Aptos" w:hAnsi="Aptos" w:cs="Arial"/>
          <w:color w:val="0000FF"/>
        </w:rPr>
        <w:t xml:space="preserve">Debt and equity securities classified in Level 1 of the fair value hierarchy are valued using prices quoted in active markets for those securities. Debt securities classified in Level 2 of the fair value hierarchy are valued using a matrix pricing technique. Matrix pricing is used to value securities based on the securities’ relationship to benchmark quoted prices. Commercial and residential mortgage-backed securities classified in Level 3 are valued using discounted cash flow techniques. Collateralized debt obligations classified in Level 3 are valued using consensus pricing. </w:t>
      </w:r>
      <w:r w:rsidRPr="00866A10">
        <w:rPr>
          <w:rFonts w:ascii="Aptos" w:hAnsi="Aptos" w:cs="Arial"/>
          <w:b/>
          <w:i/>
          <w:color w:val="0000FF"/>
        </w:rPr>
        <w:t>Modify as necessary.]</w:t>
      </w:r>
    </w:p>
    <w:p w14:paraId="75691C74" w14:textId="77777777" w:rsidR="000213C9" w:rsidRPr="00866A10" w:rsidRDefault="000213C9" w:rsidP="000213C9">
      <w:pPr>
        <w:spacing w:after="240" w:line="240" w:lineRule="auto"/>
        <w:jc w:val="both"/>
        <w:rPr>
          <w:rFonts w:ascii="Aptos" w:hAnsi="Aptos" w:cs="Arial"/>
          <w:b/>
          <w:i/>
          <w:color w:val="0000FF"/>
        </w:rPr>
      </w:pPr>
      <w:r w:rsidRPr="00866A10">
        <w:rPr>
          <w:rFonts w:ascii="Aptos" w:hAnsi="Aptos" w:cs="Arial"/>
          <w:b/>
          <w:i/>
          <w:color w:val="0000FF"/>
        </w:rPr>
        <w:t>[Note to Preparer: the paragraph above is example language and should be modified as necessary to describe the valuation technique(s) applied to the university’s specific debt and equity securities classified in Levels 1, 2 and 3. If a level includes securities that are not all valued using the same technique, a description of each of the securities and its respective valuation technique should be included. See last two sentences of the paragraph above for example.]</w:t>
      </w:r>
    </w:p>
    <w:p w14:paraId="5C7572FE" w14:textId="77777777" w:rsidR="000213C9" w:rsidRPr="00866A10" w:rsidRDefault="000213C9" w:rsidP="000213C9">
      <w:pPr>
        <w:spacing w:after="240" w:line="240" w:lineRule="auto"/>
        <w:jc w:val="both"/>
        <w:rPr>
          <w:rFonts w:ascii="Aptos" w:hAnsi="Aptos" w:cs="Arial"/>
          <w:b/>
          <w:i/>
          <w:color w:val="0000FF"/>
          <w:u w:val="single"/>
        </w:rPr>
      </w:pPr>
      <w:r w:rsidRPr="00866A10">
        <w:rPr>
          <w:rFonts w:ascii="Aptos" w:hAnsi="Aptos" w:cs="Arial"/>
          <w:b/>
          <w:i/>
          <w:color w:val="0000FF"/>
          <w:u w:val="single"/>
        </w:rPr>
        <w:t>Disclosures for Derivative Instruments:</w:t>
      </w:r>
    </w:p>
    <w:p w14:paraId="20C966FF" w14:textId="77777777" w:rsidR="000213C9" w:rsidRPr="00866A10" w:rsidRDefault="000213C9" w:rsidP="000213C9">
      <w:pPr>
        <w:spacing w:after="240" w:line="240" w:lineRule="auto"/>
        <w:jc w:val="both"/>
        <w:rPr>
          <w:rFonts w:ascii="Aptos" w:hAnsi="Aptos" w:cs="Arial"/>
          <w:b/>
          <w:i/>
          <w:color w:val="0000FF"/>
        </w:rPr>
      </w:pPr>
      <w:r w:rsidRPr="00866A10">
        <w:rPr>
          <w:rFonts w:ascii="Aptos" w:hAnsi="Aptos" w:cs="Arial"/>
          <w:b/>
        </w:rPr>
        <w:t xml:space="preserve">Derivative Instruments </w:t>
      </w:r>
      <w:r w:rsidRPr="00866A10">
        <w:rPr>
          <w:rFonts w:ascii="Aptos" w:hAnsi="Aptos" w:cs="Arial"/>
        </w:rPr>
        <w:t>-</w:t>
      </w:r>
      <w:r w:rsidRPr="00866A10">
        <w:rPr>
          <w:rFonts w:ascii="Aptos" w:hAnsi="Aptos" w:cs="Arial"/>
          <w:b/>
          <w:i/>
        </w:rPr>
        <w:t xml:space="preserve"> </w:t>
      </w:r>
      <w:bookmarkStart w:id="349" w:name="_Hlk39649190"/>
      <w:r w:rsidRPr="00866A10">
        <w:rPr>
          <w:rFonts w:ascii="Aptos" w:hAnsi="Aptos" w:cs="Arial"/>
          <w:b/>
          <w:i/>
          <w:color w:val="0000FF"/>
        </w:rPr>
        <w:t xml:space="preserve">[Example – GASB 3100.901, Illustration 5, Example 2: </w:t>
      </w:r>
      <w:bookmarkEnd w:id="349"/>
      <w:r w:rsidRPr="00866A10">
        <w:rPr>
          <w:rFonts w:ascii="Aptos" w:hAnsi="Aptos" w:cs="Arial"/>
          <w:color w:val="0000FF"/>
        </w:rPr>
        <w:t xml:space="preserve">Derivative instruments classified as Level 2 of the fair value hierarchy are valued using a market approach that considers benchmark interest rates and foreign exchange rates. </w:t>
      </w:r>
      <w:r w:rsidRPr="00866A10">
        <w:rPr>
          <w:rFonts w:ascii="Aptos" w:hAnsi="Aptos" w:cs="Arial"/>
          <w:b/>
          <w:i/>
          <w:color w:val="0000FF"/>
        </w:rPr>
        <w:t>Modify as necessary.]</w:t>
      </w:r>
    </w:p>
    <w:p w14:paraId="69810D9D" w14:textId="77777777" w:rsidR="000213C9" w:rsidRPr="00866A10" w:rsidRDefault="000213C9" w:rsidP="000213C9">
      <w:pPr>
        <w:spacing w:after="240" w:line="240" w:lineRule="auto"/>
        <w:jc w:val="both"/>
        <w:rPr>
          <w:rFonts w:ascii="Aptos" w:hAnsi="Aptos" w:cs="Arial"/>
          <w:b/>
          <w:i/>
          <w:color w:val="0000FF"/>
        </w:rPr>
      </w:pPr>
      <w:r w:rsidRPr="00866A10">
        <w:rPr>
          <w:rFonts w:ascii="Aptos" w:hAnsi="Aptos" w:cs="Arial"/>
          <w:b/>
          <w:i/>
          <w:color w:val="0000FF"/>
        </w:rPr>
        <w:t xml:space="preserve">[Note to Preparer: The paragraph above is example language and should be modified as necessary to describe the valuation technique(s) applied to the University’s specific </w:t>
      </w:r>
      <w:r w:rsidRPr="00866A10">
        <w:rPr>
          <w:rFonts w:ascii="Aptos" w:hAnsi="Aptos" w:cs="Arial"/>
          <w:b/>
          <w:i/>
          <w:color w:val="0000FF"/>
        </w:rPr>
        <w:lastRenderedPageBreak/>
        <w:t>derivatives classified in Levels 1, 2 and 3. If a level includes derivatives that are not all valued using the same technique, a description of each of the derivatives and its respective valuation technique should be included.]</w:t>
      </w:r>
    </w:p>
    <w:p w14:paraId="16F43D18" w14:textId="0E5BFBC9" w:rsidR="000213C9" w:rsidRPr="00866A10" w:rsidRDefault="000213C9" w:rsidP="000213C9">
      <w:pPr>
        <w:spacing w:after="240" w:line="240" w:lineRule="auto"/>
        <w:jc w:val="both"/>
        <w:rPr>
          <w:rFonts w:ascii="Aptos" w:hAnsi="Aptos" w:cs="Arial"/>
          <w:b/>
          <w:i/>
          <w:color w:val="0000FF"/>
        </w:rPr>
      </w:pPr>
      <w:r w:rsidRPr="00866A10">
        <w:rPr>
          <w:rFonts w:ascii="Aptos" w:hAnsi="Aptos" w:cs="Arial"/>
        </w:rPr>
        <w:t xml:space="preserve">The following table presents the valuation of investments measured at the Net Asset Value (NAV) per share (or its equivalent) </w:t>
      </w:r>
      <w:proofErr w:type="gramStart"/>
      <w:r w:rsidRPr="00866A10">
        <w:rPr>
          <w:rFonts w:ascii="Aptos" w:hAnsi="Aptos" w:cs="Arial"/>
        </w:rPr>
        <w:t>at</w:t>
      </w:r>
      <w:proofErr w:type="gramEnd"/>
      <w:r w:rsidRPr="00866A10">
        <w:rPr>
          <w:rFonts w:ascii="Aptos" w:hAnsi="Aptos" w:cs="Arial"/>
        </w:rPr>
        <w:t xml:space="preserve"> </w:t>
      </w:r>
      <w:r w:rsidR="00983E4F" w:rsidRPr="00866A10">
        <w:rPr>
          <w:rFonts w:ascii="Aptos" w:hAnsi="Aptos" w:cs="Arial"/>
        </w:rPr>
        <w:t>June 30, 2025</w:t>
      </w:r>
      <w:r w:rsidR="00B521D2" w:rsidRPr="00866A10">
        <w:rPr>
          <w:rFonts w:ascii="Aptos" w:hAnsi="Aptos" w:cs="Arial"/>
        </w:rPr>
        <w:t>:</w:t>
      </w:r>
      <w:r w:rsidRPr="00866A10">
        <w:rPr>
          <w:rFonts w:ascii="Aptos" w:hAnsi="Aptos" w:cs="Arial"/>
        </w:rPr>
        <w:t xml:space="preserve"> </w:t>
      </w:r>
      <w:r w:rsidRPr="00866A10">
        <w:rPr>
          <w:rFonts w:ascii="Aptos" w:hAnsi="Aptos" w:cs="Arial"/>
          <w:b/>
          <w:i/>
          <w:color w:val="0000FF"/>
        </w:rPr>
        <w:t xml:space="preserve">[Modify as necessary.] </w:t>
      </w:r>
    </w:p>
    <w:bookmarkStart w:id="350" w:name="_MON_1518526359"/>
    <w:bookmarkEnd w:id="350"/>
    <w:p w14:paraId="32D87B44" w14:textId="5AFB3E02" w:rsidR="000213C9" w:rsidRPr="00866A10" w:rsidRDefault="007B5E19" w:rsidP="000213C9">
      <w:pPr>
        <w:spacing w:after="240" w:line="240" w:lineRule="auto"/>
        <w:jc w:val="center"/>
        <w:rPr>
          <w:rFonts w:ascii="Aptos" w:hAnsi="Aptos" w:cs="Arial"/>
          <w:color w:val="0000FF"/>
        </w:rPr>
      </w:pPr>
      <w:r w:rsidRPr="00866A10">
        <w:rPr>
          <w:rFonts w:ascii="Aptos" w:hAnsi="Aptos" w:cs="Arial"/>
          <w:color w:val="0000FF"/>
        </w:rPr>
        <w:object w:dxaOrig="13497" w:dyaOrig="4647" w14:anchorId="6590D6E3">
          <v:shape id="_x0000_i1044" type="#_x0000_t75" style="width:480.55pt;height:186pt" o:ole="">
            <v:imagedata r:id="rId58" o:title=""/>
          </v:shape>
          <o:OLEObject Type="Embed" ProgID="Excel.Sheet.12" ShapeID="_x0000_i1044" DrawAspect="Content" ObjectID="_1811661365" r:id="rId59"/>
        </w:object>
      </w:r>
    </w:p>
    <w:p w14:paraId="35FDA65D" w14:textId="77777777" w:rsidR="000213C9" w:rsidRPr="00866A10" w:rsidRDefault="000213C9" w:rsidP="000213C9">
      <w:pPr>
        <w:spacing w:after="240" w:line="240" w:lineRule="auto"/>
        <w:jc w:val="both"/>
        <w:rPr>
          <w:rFonts w:ascii="Aptos" w:hAnsi="Aptos" w:cs="Arial"/>
          <w:b/>
          <w:i/>
          <w:color w:val="0000FF"/>
        </w:rPr>
      </w:pPr>
      <w:bookmarkStart w:id="351" w:name="_Hlk39649216"/>
      <w:r w:rsidRPr="00866A10">
        <w:rPr>
          <w:rFonts w:ascii="Aptos" w:hAnsi="Aptos" w:cs="Arial"/>
          <w:b/>
          <w:i/>
          <w:color w:val="0000FF"/>
        </w:rPr>
        <w:t xml:space="preserve">Note to Preparer: Per GASB Codification 3100.163 specific disclosures regarding each type of investment measured at the NAV (or its equivalent) are required. </w:t>
      </w:r>
      <w:proofErr w:type="spellStart"/>
      <w:r w:rsidRPr="00866A10">
        <w:rPr>
          <w:rFonts w:ascii="Aptos" w:hAnsi="Aptos" w:cs="Arial"/>
          <w:b/>
          <w:i/>
          <w:color w:val="0000FF"/>
        </w:rPr>
        <w:t>Tickmarks</w:t>
      </w:r>
      <w:proofErr w:type="spellEnd"/>
      <w:r w:rsidRPr="00866A10">
        <w:rPr>
          <w:rFonts w:ascii="Aptos" w:hAnsi="Aptos" w:cs="Arial"/>
          <w:b/>
          <w:i/>
          <w:color w:val="0000FF"/>
        </w:rPr>
        <w:t xml:space="preserve"> A-E in the table above should each be discussed in separate paragraphs. See GASB Codification 3100.163 for the specific requirements to be disclosed.</w:t>
      </w:r>
      <w:r w:rsidRPr="00866A10" w:rsidDel="00894849">
        <w:rPr>
          <w:rFonts w:ascii="Aptos" w:hAnsi="Aptos" w:cs="Arial"/>
          <w:b/>
          <w:i/>
          <w:color w:val="0000FF"/>
        </w:rPr>
        <w:t xml:space="preserve"> </w:t>
      </w:r>
      <w:bookmarkEnd w:id="351"/>
    </w:p>
    <w:p w14:paraId="5EE3FC46" w14:textId="77777777" w:rsidR="000213C9" w:rsidRPr="00866A10" w:rsidRDefault="000213C9" w:rsidP="000213C9">
      <w:pPr>
        <w:spacing w:after="240" w:line="240" w:lineRule="auto"/>
        <w:ind w:left="360" w:hanging="360"/>
        <w:jc w:val="both"/>
        <w:rPr>
          <w:rFonts w:ascii="Aptos" w:hAnsi="Aptos" w:cs="Arial"/>
          <w:b/>
          <w:i/>
          <w:color w:val="0000FF"/>
        </w:rPr>
      </w:pPr>
      <w:r w:rsidRPr="00866A10">
        <w:rPr>
          <w:rFonts w:ascii="Aptos" w:hAnsi="Aptos" w:cs="Arial"/>
          <w:b/>
        </w:rPr>
        <w:t>A.</w:t>
      </w:r>
      <w:r w:rsidRPr="00866A10">
        <w:rPr>
          <w:rFonts w:ascii="Aptos" w:hAnsi="Aptos" w:cs="Arial"/>
          <w:b/>
          <w:i/>
        </w:rPr>
        <w:tab/>
      </w:r>
      <w:r w:rsidRPr="00866A10">
        <w:rPr>
          <w:rFonts w:ascii="Aptos" w:hAnsi="Aptos" w:cs="Arial"/>
          <w:b/>
        </w:rPr>
        <w:t>Real Estate Investment Trusts</w:t>
      </w:r>
      <w:r w:rsidRPr="00866A10">
        <w:rPr>
          <w:rFonts w:ascii="Aptos" w:hAnsi="Aptos" w:cs="Arial"/>
        </w:rPr>
        <w:t xml:space="preserve"> - </w:t>
      </w:r>
      <w:r w:rsidRPr="00866A10">
        <w:rPr>
          <w:rFonts w:ascii="Aptos" w:hAnsi="Aptos" w:cs="Arial"/>
          <w:b/>
          <w:i/>
          <w:color w:val="0000FF"/>
        </w:rPr>
        <w:t>[Modify as necessary.]</w:t>
      </w:r>
    </w:p>
    <w:p w14:paraId="6B51F600" w14:textId="77777777" w:rsidR="000213C9" w:rsidRPr="00866A10" w:rsidRDefault="000213C9" w:rsidP="000213C9">
      <w:pPr>
        <w:spacing w:after="240" w:line="240" w:lineRule="auto"/>
        <w:ind w:left="360" w:hanging="360"/>
        <w:jc w:val="both"/>
        <w:rPr>
          <w:rFonts w:ascii="Aptos" w:hAnsi="Aptos" w:cs="Arial"/>
          <w:b/>
          <w:i/>
          <w:color w:val="0000FF"/>
        </w:rPr>
      </w:pPr>
      <w:r w:rsidRPr="00866A10">
        <w:rPr>
          <w:rFonts w:ascii="Aptos" w:hAnsi="Aptos" w:cs="Arial"/>
          <w:b/>
        </w:rPr>
        <w:t xml:space="preserve">B. </w:t>
      </w:r>
      <w:r w:rsidRPr="00866A10">
        <w:rPr>
          <w:rFonts w:ascii="Aptos" w:hAnsi="Aptos" w:cs="Arial"/>
          <w:b/>
        </w:rPr>
        <w:tab/>
        <w:t>Hedge Funds</w:t>
      </w:r>
      <w:r w:rsidRPr="00866A10">
        <w:rPr>
          <w:rFonts w:ascii="Aptos" w:hAnsi="Aptos" w:cs="Arial"/>
        </w:rPr>
        <w:t xml:space="preserve"> - </w:t>
      </w:r>
      <w:bookmarkStart w:id="352" w:name="_Hlk39649248"/>
      <w:r w:rsidRPr="00866A10">
        <w:rPr>
          <w:rFonts w:ascii="Aptos" w:hAnsi="Aptos" w:cs="Arial"/>
          <w:b/>
          <w:i/>
          <w:color w:val="0000FF"/>
        </w:rPr>
        <w:t>[Example language for an equity long/short hedge fund in GASB Codification 3100.901, Illustration 4, Example 2</w:t>
      </w:r>
      <w:bookmarkEnd w:id="352"/>
      <w:r w:rsidRPr="00866A10">
        <w:rPr>
          <w:rFonts w:ascii="Aptos" w:hAnsi="Aptos" w:cs="Arial"/>
          <w:i/>
          <w:color w:val="0000FF"/>
        </w:rPr>
        <w:t xml:space="preserve">. </w:t>
      </w:r>
      <w:r w:rsidRPr="00866A10">
        <w:rPr>
          <w:rFonts w:ascii="Aptos" w:hAnsi="Aptos" w:cs="Arial"/>
          <w:b/>
          <w:i/>
          <w:color w:val="0000FF"/>
        </w:rPr>
        <w:t>Modify as necessary.]</w:t>
      </w:r>
    </w:p>
    <w:p w14:paraId="42573F68" w14:textId="77777777" w:rsidR="000213C9" w:rsidRPr="00866A10" w:rsidRDefault="000213C9" w:rsidP="000213C9">
      <w:pPr>
        <w:spacing w:after="240" w:line="240" w:lineRule="auto"/>
        <w:ind w:left="360" w:hanging="360"/>
        <w:jc w:val="both"/>
        <w:rPr>
          <w:rFonts w:ascii="Aptos" w:hAnsi="Aptos" w:cs="Arial"/>
          <w:b/>
        </w:rPr>
      </w:pPr>
      <w:r w:rsidRPr="00866A10">
        <w:rPr>
          <w:rFonts w:ascii="Aptos" w:hAnsi="Aptos" w:cs="Arial"/>
          <w:b/>
        </w:rPr>
        <w:t xml:space="preserve">C. </w:t>
      </w:r>
      <w:r w:rsidRPr="00866A10">
        <w:rPr>
          <w:rFonts w:ascii="Aptos" w:hAnsi="Aptos" w:cs="Arial"/>
          <w:b/>
        </w:rPr>
        <w:tab/>
        <w:t>Private Equity Limited Partnerships</w:t>
      </w:r>
      <w:r w:rsidRPr="00866A10">
        <w:rPr>
          <w:rFonts w:ascii="Aptos" w:hAnsi="Aptos" w:cs="Arial"/>
        </w:rPr>
        <w:t xml:space="preserve"> - </w:t>
      </w:r>
      <w:r w:rsidRPr="00866A10">
        <w:rPr>
          <w:rFonts w:ascii="Aptos" w:hAnsi="Aptos" w:cs="Arial"/>
          <w:b/>
          <w:i/>
          <w:color w:val="0000FF"/>
        </w:rPr>
        <w:t>[Modify as necessary.]</w:t>
      </w:r>
    </w:p>
    <w:p w14:paraId="282857B8" w14:textId="77777777" w:rsidR="000213C9" w:rsidRPr="00866A10" w:rsidRDefault="000213C9" w:rsidP="000213C9">
      <w:pPr>
        <w:spacing w:after="240" w:line="240" w:lineRule="auto"/>
        <w:ind w:left="360" w:hanging="360"/>
        <w:jc w:val="both"/>
        <w:rPr>
          <w:rFonts w:ascii="Aptos" w:hAnsi="Aptos" w:cs="Arial"/>
          <w:b/>
        </w:rPr>
      </w:pPr>
      <w:r w:rsidRPr="00866A10">
        <w:rPr>
          <w:rFonts w:ascii="Aptos" w:hAnsi="Aptos" w:cs="Arial"/>
          <w:b/>
        </w:rPr>
        <w:t xml:space="preserve">D. </w:t>
      </w:r>
      <w:r w:rsidRPr="00866A10">
        <w:rPr>
          <w:rFonts w:ascii="Aptos" w:hAnsi="Aptos" w:cs="Arial"/>
          <w:b/>
        </w:rPr>
        <w:tab/>
        <w:t>Real Assets Limited Partnerships</w:t>
      </w:r>
      <w:r w:rsidRPr="00866A10">
        <w:rPr>
          <w:rFonts w:ascii="Aptos" w:hAnsi="Aptos" w:cs="Arial"/>
        </w:rPr>
        <w:t xml:space="preserve"> -</w:t>
      </w:r>
      <w:r w:rsidRPr="00866A10">
        <w:rPr>
          <w:rFonts w:ascii="Aptos" w:hAnsi="Aptos" w:cs="Arial"/>
          <w:b/>
        </w:rPr>
        <w:t xml:space="preserve"> </w:t>
      </w:r>
      <w:r w:rsidRPr="00866A10">
        <w:rPr>
          <w:rFonts w:ascii="Aptos" w:hAnsi="Aptos" w:cs="Arial"/>
          <w:b/>
          <w:i/>
          <w:color w:val="0000FF"/>
        </w:rPr>
        <w:t>[Modify as necessary.]</w:t>
      </w:r>
    </w:p>
    <w:p w14:paraId="2EB9E6A4" w14:textId="77777777" w:rsidR="000213C9" w:rsidRPr="00866A10" w:rsidRDefault="000213C9" w:rsidP="000213C9">
      <w:pPr>
        <w:spacing w:after="240" w:line="240" w:lineRule="auto"/>
        <w:ind w:left="360" w:hanging="360"/>
        <w:jc w:val="both"/>
        <w:rPr>
          <w:rFonts w:ascii="Aptos" w:hAnsi="Aptos" w:cs="Arial"/>
          <w:b/>
          <w:i/>
          <w:color w:val="0000FF"/>
        </w:rPr>
      </w:pPr>
      <w:r w:rsidRPr="00866A10">
        <w:rPr>
          <w:rFonts w:ascii="Aptos" w:hAnsi="Aptos" w:cs="Arial"/>
          <w:b/>
        </w:rPr>
        <w:t xml:space="preserve">E. </w:t>
      </w:r>
      <w:r w:rsidRPr="00866A10">
        <w:rPr>
          <w:rFonts w:ascii="Aptos" w:hAnsi="Aptos" w:cs="Arial"/>
          <w:b/>
        </w:rPr>
        <w:tab/>
        <w:t>Other Limited Partnerships</w:t>
      </w:r>
      <w:r w:rsidRPr="00866A10">
        <w:rPr>
          <w:rFonts w:ascii="Aptos" w:hAnsi="Aptos" w:cs="Arial"/>
        </w:rPr>
        <w:t xml:space="preserve"> - </w:t>
      </w:r>
      <w:r w:rsidRPr="00866A10">
        <w:rPr>
          <w:rFonts w:ascii="Aptos" w:hAnsi="Aptos" w:cs="Arial"/>
          <w:b/>
          <w:i/>
          <w:color w:val="0000FF"/>
        </w:rPr>
        <w:t>[Modify as necessary.]</w:t>
      </w:r>
    </w:p>
    <w:p w14:paraId="2CD1EF48" w14:textId="77777777" w:rsidR="000213C9" w:rsidRPr="00866A10" w:rsidRDefault="000213C9" w:rsidP="000213C9">
      <w:pPr>
        <w:spacing w:after="240" w:line="240" w:lineRule="auto"/>
        <w:ind w:left="360" w:hanging="360"/>
        <w:jc w:val="both"/>
        <w:rPr>
          <w:rFonts w:ascii="Aptos" w:hAnsi="Aptos" w:cs="Arial"/>
          <w:b/>
          <w:i/>
          <w:color w:val="0000FF"/>
        </w:rPr>
      </w:pPr>
      <w:r w:rsidRPr="00866A10">
        <w:rPr>
          <w:rFonts w:ascii="Aptos" w:hAnsi="Aptos" w:cs="Arial"/>
          <w:b/>
        </w:rPr>
        <w:t>F.</w:t>
      </w:r>
      <w:r w:rsidRPr="00866A10">
        <w:rPr>
          <w:rFonts w:ascii="Aptos" w:hAnsi="Aptos" w:cs="Arial"/>
          <w:b/>
        </w:rPr>
        <w:tab/>
        <w:t xml:space="preserve">Pooled Investments </w:t>
      </w:r>
      <w:r w:rsidRPr="00866A10">
        <w:rPr>
          <w:rFonts w:ascii="Aptos" w:hAnsi="Aptos" w:cs="Arial"/>
        </w:rPr>
        <w:t>-</w:t>
      </w:r>
      <w:r w:rsidRPr="00866A10">
        <w:rPr>
          <w:rFonts w:ascii="Aptos" w:hAnsi="Aptos" w:cs="Arial"/>
          <w:b/>
        </w:rPr>
        <w:t xml:space="preserve"> </w:t>
      </w:r>
      <w:r w:rsidRPr="00866A10">
        <w:rPr>
          <w:rFonts w:ascii="Aptos" w:hAnsi="Aptos" w:cs="Arial"/>
          <w:b/>
          <w:i/>
          <w:color w:val="0000FF"/>
        </w:rPr>
        <w:t>[Modify as necessary.]</w:t>
      </w:r>
    </w:p>
    <w:p w14:paraId="0CD55E7F" w14:textId="77777777" w:rsidR="000213C9" w:rsidRPr="00866A10" w:rsidRDefault="000213C9" w:rsidP="000213C9">
      <w:pPr>
        <w:spacing w:after="240" w:line="240" w:lineRule="auto"/>
        <w:jc w:val="both"/>
        <w:rPr>
          <w:rFonts w:ascii="Aptos" w:hAnsi="Aptos" w:cs="Arial"/>
        </w:rPr>
      </w:pPr>
      <w:r w:rsidRPr="00866A10">
        <w:rPr>
          <w:rFonts w:ascii="Aptos" w:hAnsi="Aptos" w:cs="Arial"/>
          <w:b/>
        </w:rPr>
        <w:t xml:space="preserve">Component Unit(s) </w:t>
      </w:r>
      <w:r w:rsidRPr="00866A10">
        <w:rPr>
          <w:rFonts w:ascii="Aptos" w:hAnsi="Aptos" w:cs="Arial"/>
        </w:rPr>
        <w:t>-</w:t>
      </w:r>
      <w:r w:rsidRPr="00866A10">
        <w:rPr>
          <w:rFonts w:ascii="Aptos" w:hAnsi="Aptos" w:cs="Arial"/>
          <w:b/>
        </w:rPr>
        <w:t xml:space="preserve"> </w:t>
      </w:r>
      <w:r w:rsidRPr="00866A10">
        <w:rPr>
          <w:rFonts w:ascii="Aptos" w:eastAsia="Times New Roman" w:hAnsi="Aptos" w:cs="Arial"/>
          <w:b/>
          <w:bCs/>
          <w:i/>
          <w:color w:val="0000FF"/>
        </w:rPr>
        <w:t>[If the University has discretely presented component units with fair value disclosures, provide disclosures as necessary based on the audit report(s) for those component units]</w:t>
      </w:r>
    </w:p>
    <w:p w14:paraId="7096F098"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4</w:t>
      </w:r>
      <w:r w:rsidRPr="00866A10">
        <w:rPr>
          <w:rFonts w:ascii="Aptos" w:hAnsi="Aptos"/>
          <w:smallCaps w:val="0"/>
          <w:szCs w:val="22"/>
        </w:rPr>
        <w:tab/>
        <w:t>-</w:t>
      </w:r>
      <w:r w:rsidRPr="00866A10">
        <w:rPr>
          <w:rFonts w:ascii="Aptos" w:hAnsi="Aptos"/>
          <w:smallCaps w:val="0"/>
          <w:szCs w:val="22"/>
        </w:rPr>
        <w:tab/>
        <w:t>Endowment Investments</w:t>
      </w:r>
    </w:p>
    <w:p w14:paraId="6998FBD7"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Investments of the University’s endowment funds are pooled, unless required to be separately invested by the donor. If a donor has not provided specific instructions, state law permits the Board of Trustees to authorize for expenditure the net appreciation, realized and unrealized, of </w:t>
      </w:r>
      <w:r w:rsidRPr="00866A10">
        <w:rPr>
          <w:rFonts w:ascii="Aptos" w:eastAsia="Times New Roman" w:hAnsi="Aptos" w:cs="Arial"/>
        </w:rPr>
        <w:lastRenderedPageBreak/>
        <w:t xml:space="preserve">the investments of the endowment funds. Under the Uniform Prudent Management of Institutional Funds Act (UPMIFA), authorized by the North Carolina General Assembly on March 19, 2009, the Board may also appropriate expenditures from eligible nonexpendable balances if deemed prudent and necessary to meet program outcomes and for which such spending is not specifically prohibited by the donor agreements. </w:t>
      </w:r>
      <w:r w:rsidRPr="00866A10">
        <w:rPr>
          <w:rFonts w:ascii="Aptos" w:eastAsia="Times New Roman" w:hAnsi="Aptos" w:cs="Arial"/>
          <w:color w:val="0000FF"/>
        </w:rPr>
        <w:t xml:space="preserve">[However, </w:t>
      </w:r>
      <w:proofErr w:type="gramStart"/>
      <w:r w:rsidRPr="00866A10">
        <w:rPr>
          <w:rFonts w:ascii="Aptos" w:eastAsia="Times New Roman" w:hAnsi="Aptos" w:cs="Arial"/>
          <w:color w:val="0000FF"/>
        </w:rPr>
        <w:t>a majority of</w:t>
      </w:r>
      <w:proofErr w:type="gramEnd"/>
      <w:r w:rsidRPr="00866A10">
        <w:rPr>
          <w:rFonts w:ascii="Aptos" w:eastAsia="Times New Roman" w:hAnsi="Aptos" w:cs="Arial"/>
          <w:color w:val="0000FF"/>
        </w:rPr>
        <w:t xml:space="preserve"> the University’s endowment donor agreements prohibit spending of nonexpendable balances and therefore the related nonexpendable balances are not eligible for expenditure.</w:t>
      </w:r>
      <w:r w:rsidRPr="00866A10">
        <w:rPr>
          <w:rFonts w:ascii="Aptos" w:eastAsia="Times New Roman" w:hAnsi="Aptos" w:cs="Arial"/>
          <w:i/>
        </w:rPr>
        <w:t xml:space="preserve"> </w:t>
      </w:r>
      <w:r w:rsidRPr="00866A10">
        <w:rPr>
          <w:rFonts w:ascii="Aptos" w:eastAsia="Times New Roman" w:hAnsi="Aptos" w:cs="Arial"/>
          <w:b/>
          <w:i/>
          <w:color w:val="0000FF"/>
        </w:rPr>
        <w:t>Modify as necessary.</w:t>
      </w:r>
      <w:r w:rsidRPr="00866A10">
        <w:rPr>
          <w:rFonts w:ascii="Aptos" w:eastAsia="Times New Roman" w:hAnsi="Aptos" w:cs="Arial"/>
          <w:i/>
          <w:color w:val="0000FF"/>
        </w:rPr>
        <w:t>]</w:t>
      </w:r>
      <w:r w:rsidRPr="00866A10">
        <w:rPr>
          <w:rFonts w:ascii="Aptos" w:eastAsia="Times New Roman" w:hAnsi="Aptos" w:cs="Arial"/>
        </w:rPr>
        <w:t xml:space="preserve"> </w:t>
      </w:r>
      <w:r w:rsidRPr="00866A10">
        <w:rPr>
          <w:rFonts w:ascii="Aptos" w:eastAsia="Times New Roman" w:hAnsi="Aptos" w:cs="Arial"/>
          <w:color w:val="0000FF"/>
        </w:rPr>
        <w:t xml:space="preserve">[During the year, the Board did not appropriate expenditures from eligible nonexpendable endowment funds. </w:t>
      </w:r>
      <w:r w:rsidRPr="00866A10">
        <w:rPr>
          <w:rFonts w:ascii="Aptos" w:eastAsia="Times New Roman" w:hAnsi="Aptos" w:cs="Arial"/>
          <w:b/>
          <w:color w:val="0000FF"/>
        </w:rPr>
        <w:t>– or -</w:t>
      </w:r>
      <w:r w:rsidRPr="00866A10">
        <w:rPr>
          <w:rFonts w:ascii="Aptos" w:eastAsia="Times New Roman" w:hAnsi="Aptos" w:cs="Arial"/>
          <w:color w:val="0000FF"/>
        </w:rPr>
        <w:t xml:space="preserve"> During the year, the Board appropriated $________ in expenditures from eligible nonexpendable endowment funds.]</w:t>
      </w:r>
    </w:p>
    <w:p w14:paraId="2D02546D" w14:textId="77777777" w:rsidR="000213C9" w:rsidRPr="00866A10" w:rsidRDefault="000213C9" w:rsidP="000213C9">
      <w:pPr>
        <w:tabs>
          <w:tab w:val="left" w:pos="1560"/>
        </w:tabs>
        <w:spacing w:after="240" w:line="240" w:lineRule="auto"/>
        <w:jc w:val="center"/>
        <w:rPr>
          <w:rFonts w:ascii="Aptos" w:eastAsia="Times New Roman" w:hAnsi="Aptos" w:cs="Arial"/>
          <w:b/>
          <w:i/>
          <w:color w:val="0000FF"/>
        </w:rPr>
      </w:pPr>
      <w:r w:rsidRPr="00866A10">
        <w:rPr>
          <w:rFonts w:ascii="Aptos" w:eastAsia="Times New Roman" w:hAnsi="Aptos" w:cs="Arial"/>
          <w:b/>
          <w:i/>
          <w:color w:val="0000FF"/>
        </w:rPr>
        <w:t xml:space="preserve"> [For universities using the total return concept an example follows.]</w:t>
      </w:r>
    </w:p>
    <w:p w14:paraId="4D6DB3F6" w14:textId="49FC4451"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Investment return of the University’s endowment funds is predicated on the total return concept (yield plus appreciation). </w:t>
      </w:r>
      <w:r w:rsidRPr="00866A10">
        <w:rPr>
          <w:rFonts w:ascii="Aptos" w:hAnsi="Aptos" w:cs="Arial"/>
          <w:iCs/>
          <w:color w:val="0000FF"/>
        </w:rPr>
        <w:t xml:space="preserve">[GASB Codification 2300.123 requires the disclosure of the University’s policy for authorizing and spending investment income. Insert here.]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net appreciation of $__________ was available to be spent, of which $____________ was classified in net position as </w:t>
      </w:r>
      <w:r w:rsidRPr="00866A10">
        <w:rPr>
          <w:rFonts w:ascii="Aptos" w:eastAsia="Times New Roman" w:hAnsi="Aptos" w:cs="Arial"/>
          <w:b/>
          <w:color w:val="0000FF"/>
        </w:rPr>
        <w:t>[classification (i.e. restricted: expendable: scholarships, research, instructions, and other)]</w:t>
      </w:r>
      <w:r w:rsidRPr="00866A10">
        <w:rPr>
          <w:rFonts w:ascii="Aptos" w:eastAsia="Times New Roman" w:hAnsi="Aptos" w:cs="Arial"/>
        </w:rPr>
        <w:t xml:space="preserve"> as it is restricted for specific purposes. The remaining portion of net appreciation available to be spent is classified as unrestricted net position. </w:t>
      </w:r>
      <w:r w:rsidRPr="00866A10">
        <w:rPr>
          <w:rFonts w:ascii="Aptos" w:eastAsia="Times New Roman" w:hAnsi="Aptos" w:cs="Arial"/>
          <w:b/>
          <w:i/>
          <w:color w:val="0000FF"/>
        </w:rPr>
        <w:t>[Modify as Necessary.]</w:t>
      </w:r>
    </w:p>
    <w:p w14:paraId="049DC075" w14:textId="77777777" w:rsidR="000213C9" w:rsidRPr="00866A10" w:rsidRDefault="000213C9" w:rsidP="000213C9">
      <w:pPr>
        <w:tabs>
          <w:tab w:val="left" w:pos="1560"/>
        </w:tabs>
        <w:spacing w:after="240" w:line="240" w:lineRule="auto"/>
        <w:jc w:val="center"/>
        <w:rPr>
          <w:rFonts w:ascii="Aptos" w:eastAsia="Times New Roman" w:hAnsi="Aptos" w:cs="Arial"/>
          <w:b/>
          <w:i/>
          <w:color w:val="0000FF"/>
        </w:rPr>
      </w:pPr>
      <w:r w:rsidRPr="00866A10">
        <w:rPr>
          <w:rFonts w:ascii="Aptos" w:eastAsia="Times New Roman" w:hAnsi="Aptos" w:cs="Arial"/>
          <w:b/>
          <w:i/>
          <w:color w:val="0000FF"/>
        </w:rPr>
        <w:t>OR</w:t>
      </w:r>
    </w:p>
    <w:p w14:paraId="32ED050C" w14:textId="77777777" w:rsidR="000213C9" w:rsidRPr="00866A10" w:rsidRDefault="000213C9" w:rsidP="000213C9">
      <w:pPr>
        <w:tabs>
          <w:tab w:val="left" w:pos="1560"/>
        </w:tabs>
        <w:spacing w:after="240" w:line="240" w:lineRule="auto"/>
        <w:jc w:val="center"/>
        <w:rPr>
          <w:rFonts w:ascii="Aptos" w:eastAsia="Times New Roman" w:hAnsi="Aptos" w:cs="Arial"/>
          <w:b/>
          <w:i/>
          <w:color w:val="0000FF"/>
        </w:rPr>
      </w:pPr>
      <w:r w:rsidRPr="00866A10">
        <w:rPr>
          <w:rFonts w:ascii="Aptos" w:eastAsia="Times New Roman" w:hAnsi="Aptos" w:cs="Arial"/>
          <w:b/>
          <w:i/>
          <w:color w:val="0000FF"/>
        </w:rPr>
        <w:t>[For Universities not using the total return concept an example follows.]</w:t>
      </w:r>
    </w:p>
    <w:p w14:paraId="49E76E35" w14:textId="37DC27F3"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Investment return of the University’s endowment funds is predicated under classical trust doctrines. Unless the donor has stipulated otherwise, capital gains and losses are accounted for as part of the endowment principal and are not available for expenditure. </w:t>
      </w:r>
      <w:r w:rsidRPr="00866A10">
        <w:rPr>
          <w:rFonts w:ascii="Aptos" w:hAnsi="Aptos" w:cs="Arial"/>
          <w:b/>
          <w:bCs/>
          <w:iCs/>
          <w:color w:val="0000FF"/>
        </w:rPr>
        <w:t>[GASB Codification 2300.123 requires the disclosure of the University’s policy for authorizing and spending investment income. Inset here.]</w:t>
      </w:r>
      <w:r w:rsidRPr="00866A10">
        <w:rPr>
          <w:rFonts w:ascii="Aptos" w:hAnsi="Aptos" w:cs="Arial"/>
          <w:b/>
          <w:color w:val="0000FF"/>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net appreciation of $__________ was available to be spent, of which $____________ was classified in net position as </w:t>
      </w:r>
      <w:r w:rsidRPr="00866A10">
        <w:rPr>
          <w:rFonts w:ascii="Aptos" w:eastAsia="Times New Roman" w:hAnsi="Aptos" w:cs="Arial"/>
          <w:b/>
          <w:color w:val="0000FF"/>
        </w:rPr>
        <w:t>[classification (i.e. restricted: expendable: scholarships, research, instructions, and other)]</w:t>
      </w:r>
      <w:r w:rsidRPr="00866A10">
        <w:rPr>
          <w:rFonts w:ascii="Aptos" w:eastAsia="Times New Roman" w:hAnsi="Aptos" w:cs="Arial"/>
        </w:rPr>
        <w:t xml:space="preserve"> as it is restricted for specific purposes. The remaining portion of net appreciation available to be spent is classified as unrestricted net position. </w:t>
      </w:r>
      <w:r w:rsidRPr="00866A10">
        <w:rPr>
          <w:rFonts w:ascii="Aptos" w:eastAsia="Times New Roman" w:hAnsi="Aptos" w:cs="Arial"/>
          <w:b/>
          <w:i/>
          <w:color w:val="0000FF"/>
        </w:rPr>
        <w:t>[Modify as Necessary.]</w:t>
      </w:r>
    </w:p>
    <w:p w14:paraId="4E7BC0B8" w14:textId="463F4B6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During the current year, the University incurred investment losses that exceeded the related endowment’s available accumulated income and net appreciation. These losses resulted in a reduction to the specific nonexpendable endowment balance.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amount of investment losses reported against the nonexpendable endowment balances was $_________. </w:t>
      </w:r>
      <w:r w:rsidRPr="00866A10">
        <w:rPr>
          <w:rFonts w:ascii="Aptos" w:eastAsia="Times New Roman" w:hAnsi="Aptos" w:cs="Arial"/>
          <w:b/>
          <w:i/>
          <w:color w:val="0000FF"/>
        </w:rPr>
        <w:t>[Modify as necessary if applicable to fiduciary funds]</w:t>
      </w:r>
    </w:p>
    <w:p w14:paraId="7C9D2809"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5</w:t>
      </w:r>
      <w:r w:rsidRPr="00866A10">
        <w:rPr>
          <w:rFonts w:ascii="Aptos" w:hAnsi="Aptos"/>
          <w:smallCaps w:val="0"/>
          <w:szCs w:val="22"/>
        </w:rPr>
        <w:tab/>
        <w:t>-</w:t>
      </w:r>
      <w:r w:rsidRPr="00866A10">
        <w:rPr>
          <w:rFonts w:ascii="Aptos" w:hAnsi="Aptos"/>
          <w:smallCaps w:val="0"/>
          <w:szCs w:val="22"/>
        </w:rPr>
        <w:tab/>
        <w:t>Receivables</w:t>
      </w:r>
    </w:p>
    <w:p w14:paraId="3415CF44" w14:textId="7EB158BB"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Receivables for the proprietary fund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were as follows: </w:t>
      </w:r>
      <w:r w:rsidRPr="00866A10">
        <w:rPr>
          <w:rFonts w:ascii="Aptos" w:hAnsi="Aptos" w:cs="Arial"/>
          <w:b/>
          <w:bCs/>
          <w:i/>
          <w:color w:val="0000FF"/>
        </w:rPr>
        <w:t>[Note to preparer: Receivables related to the construction/acquisition of capital assets may</w:t>
      </w:r>
      <w:r w:rsidRPr="00866A10">
        <w:rPr>
          <w:rFonts w:ascii="Aptos" w:hAnsi="Aptos" w:cs="Arial"/>
          <w:b/>
          <w:bCs/>
          <w:i/>
          <w:iCs/>
          <w:color w:val="0000FF"/>
        </w:rPr>
        <w:t xml:space="preserve"> be classified as noncurrent unless a related current liability has been recorded (i.e. receivable to be used for </w:t>
      </w:r>
      <w:r w:rsidRPr="00866A10">
        <w:rPr>
          <w:rFonts w:ascii="Aptos" w:hAnsi="Aptos" w:cs="Arial"/>
          <w:b/>
          <w:bCs/>
          <w:i/>
          <w:iCs/>
          <w:color w:val="0000FF"/>
        </w:rPr>
        <w:lastRenderedPageBreak/>
        <w:t>payment of payable classified as a current liability). See GASB Codification 2200.176-177 and .744 for additional guidance.</w:t>
      </w:r>
      <w:r w:rsidRPr="00866A10">
        <w:rPr>
          <w:rFonts w:ascii="Aptos" w:hAnsi="Aptos" w:cs="Arial"/>
          <w:b/>
          <w:bCs/>
          <w:i/>
          <w:color w:val="0000FF"/>
        </w:rPr>
        <w:t>]</w:t>
      </w:r>
      <w:r w:rsidRPr="00866A10" w:rsidDel="003F4138">
        <w:rPr>
          <w:rFonts w:ascii="Aptos" w:eastAsia="Times New Roman" w:hAnsi="Aptos" w:cs="Arial"/>
          <w:b/>
          <w:bCs/>
          <w:i/>
          <w:color w:val="0000FF"/>
        </w:rPr>
        <w:t xml:space="preserve"> </w:t>
      </w:r>
    </w:p>
    <w:bookmarkStart w:id="353" w:name="_1188219083"/>
    <w:bookmarkStart w:id="354" w:name="_1188284473"/>
    <w:bookmarkStart w:id="355" w:name="_1192364260"/>
    <w:bookmarkStart w:id="356" w:name="_1119080043"/>
    <w:bookmarkStart w:id="357" w:name="_1220940844"/>
    <w:bookmarkStart w:id="358" w:name="_MON_1336388106"/>
    <w:bookmarkStart w:id="359" w:name="_MON_1336388251"/>
    <w:bookmarkStart w:id="360" w:name="_MON_1359285710"/>
    <w:bookmarkStart w:id="361" w:name="_MON_1370679560"/>
    <w:bookmarkStart w:id="362" w:name="_MON_1375273430"/>
    <w:bookmarkStart w:id="363" w:name="_MON_1118928880"/>
    <w:bookmarkStart w:id="364" w:name="_MON_1401187205"/>
    <w:bookmarkStart w:id="365" w:name="_MON_1119000255"/>
    <w:bookmarkStart w:id="366" w:name="_MON_1119088982"/>
    <w:bookmarkStart w:id="367" w:name="_MON_1121250839"/>
    <w:bookmarkStart w:id="368" w:name="_MON_1121251169"/>
    <w:bookmarkStart w:id="369" w:name="_MON_1148646662"/>
    <w:bookmarkStart w:id="370" w:name="_MON_1188219111"/>
    <w:bookmarkStart w:id="371" w:name="_MON_1220940858"/>
    <w:bookmarkStart w:id="372" w:name="_MON_1220940937"/>
    <w:bookmarkStart w:id="373" w:name="_MON_1220940987"/>
    <w:bookmarkStart w:id="374" w:name="_MON_1302418796"/>
    <w:bookmarkStart w:id="375" w:name="_Hlk73972408"/>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Start w:id="376" w:name="_MON_1336387948"/>
    <w:bookmarkEnd w:id="376"/>
    <w:p w14:paraId="43BD300E" w14:textId="38E899AB" w:rsidR="000213C9" w:rsidRPr="00866A10" w:rsidRDefault="007B5E19" w:rsidP="000213C9">
      <w:pPr>
        <w:spacing w:after="240" w:line="240" w:lineRule="auto"/>
        <w:jc w:val="center"/>
        <w:rPr>
          <w:rFonts w:ascii="Aptos" w:eastAsia="Times New Roman" w:hAnsi="Aptos" w:cs="Times New Roman"/>
        </w:rPr>
      </w:pPr>
      <w:r w:rsidRPr="00866A10">
        <w:rPr>
          <w:rFonts w:ascii="Aptos" w:hAnsi="Aptos"/>
        </w:rPr>
        <w:object w:dxaOrig="10689" w:dyaOrig="8979" w14:anchorId="0090AB12">
          <v:shape id="_x0000_i1045" type="#_x0000_t75" style="width:408pt;height:342.55pt" o:ole="">
            <v:imagedata r:id="rId60" o:title=""/>
          </v:shape>
          <o:OLEObject Type="Embed" ProgID="Excel.Sheet.12" ShapeID="_x0000_i1045" DrawAspect="Content" ObjectID="_1811661366" r:id="rId61"/>
        </w:object>
      </w:r>
    </w:p>
    <w:p w14:paraId="4BE96672" w14:textId="77777777" w:rsidR="000213C9" w:rsidRPr="00866A10" w:rsidRDefault="000213C9" w:rsidP="000213C9">
      <w:pPr>
        <w:spacing w:after="240" w:line="240" w:lineRule="auto"/>
        <w:jc w:val="both"/>
        <w:rPr>
          <w:rFonts w:ascii="Aptos" w:eastAsia="Times New Roman" w:hAnsi="Aptos" w:cs="Arial"/>
          <w:b/>
          <w:i/>
          <w:color w:val="0000FF"/>
        </w:rPr>
      </w:pPr>
      <w:bookmarkStart w:id="377" w:name="_Hlk104876760"/>
      <w:r w:rsidRPr="00866A10">
        <w:rPr>
          <w:rFonts w:ascii="Aptos" w:eastAsia="Times New Roman" w:hAnsi="Aptos" w:cs="Arial"/>
          <w:b/>
          <w:i/>
          <w:color w:val="0000FF"/>
        </w:rPr>
        <w:t>[Note to Preparer: If there is no allowance related to leases, the lease receivable can be omitted from disclosure.]</w:t>
      </w:r>
      <w:bookmarkEnd w:id="377"/>
    </w:p>
    <w:p w14:paraId="540C09B1" w14:textId="1E895CAC"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Receivables for the fiduciary fund</w:t>
      </w:r>
      <w:r w:rsidRPr="00866A10">
        <w:rPr>
          <w:rFonts w:ascii="Aptos" w:eastAsia="Times New Roman" w:hAnsi="Aptos" w:cs="Arial"/>
          <w:b/>
          <w:color w:val="0000FF"/>
        </w:rPr>
        <w:t>(s)</w:t>
      </w:r>
      <w:r w:rsidRPr="00866A10">
        <w:rPr>
          <w:rFonts w:ascii="Aptos" w:eastAsia="Times New Roman" w:hAnsi="Aptos" w:cs="Arial"/>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were as follows:</w:t>
      </w:r>
      <w:r w:rsidRPr="00866A10">
        <w:rPr>
          <w:rFonts w:ascii="Aptos" w:eastAsia="Times New Roman" w:hAnsi="Aptos" w:cs="Arial"/>
          <w:b/>
          <w:bCs/>
          <w:i/>
          <w:iCs/>
          <w:color w:val="0000FF"/>
        </w:rPr>
        <w:t xml:space="preserve"> [Omit if not presenting fiduciary funds or if fiduciary receivables are not aggregated on </w:t>
      </w:r>
      <w:proofErr w:type="spellStart"/>
      <w:r w:rsidRPr="00866A10">
        <w:rPr>
          <w:rFonts w:ascii="Aptos" w:eastAsia="Times New Roman" w:hAnsi="Aptos" w:cs="Arial"/>
          <w:b/>
          <w:bCs/>
          <w:i/>
          <w:iCs/>
          <w:color w:val="0000FF"/>
        </w:rPr>
        <w:t>Exh</w:t>
      </w:r>
      <w:proofErr w:type="spellEnd"/>
      <w:r w:rsidRPr="00866A10">
        <w:rPr>
          <w:rFonts w:ascii="Aptos" w:eastAsia="Times New Roman" w:hAnsi="Aptos" w:cs="Arial"/>
          <w:b/>
          <w:bCs/>
          <w:i/>
          <w:iCs/>
          <w:color w:val="0000FF"/>
        </w:rPr>
        <w:t>. B-1]</w:t>
      </w:r>
    </w:p>
    <w:bookmarkStart w:id="378" w:name="_MON_1679991084"/>
    <w:bookmarkEnd w:id="378"/>
    <w:p w14:paraId="6CDCA2D1" w14:textId="00A9E9D7" w:rsidR="000213C9" w:rsidRPr="00866A10" w:rsidRDefault="007B5E19" w:rsidP="000213C9">
      <w:pPr>
        <w:spacing w:after="240" w:line="240" w:lineRule="auto"/>
        <w:jc w:val="center"/>
        <w:rPr>
          <w:rFonts w:ascii="Aptos" w:eastAsia="Times New Roman" w:hAnsi="Aptos" w:cs="Times New Roman"/>
        </w:rPr>
      </w:pPr>
      <w:r w:rsidRPr="00866A10">
        <w:rPr>
          <w:rFonts w:ascii="Aptos" w:eastAsia="Times New Roman" w:hAnsi="Aptos" w:cs="Times New Roman"/>
        </w:rPr>
        <w:object w:dxaOrig="9444" w:dyaOrig="5090" w14:anchorId="48FF7488">
          <v:shape id="_x0000_i1046" type="#_x0000_t75" style="width:379.65pt;height:224.2pt" o:ole="">
            <v:imagedata r:id="rId62" o:title=""/>
          </v:shape>
          <o:OLEObject Type="Embed" ProgID="Excel.Sheet.8" ShapeID="_x0000_i1046" DrawAspect="Content" ObjectID="_1811661367" r:id="rId63"/>
        </w:object>
      </w:r>
      <w:bookmarkEnd w:id="375"/>
    </w:p>
    <w:p w14:paraId="675F0BC2"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6</w:t>
      </w:r>
      <w:r w:rsidRPr="00866A10">
        <w:rPr>
          <w:rFonts w:ascii="Aptos" w:hAnsi="Aptos"/>
          <w:smallCaps w:val="0"/>
          <w:szCs w:val="22"/>
        </w:rPr>
        <w:tab/>
        <w:t>-</w:t>
      </w:r>
      <w:r w:rsidRPr="00866A10">
        <w:rPr>
          <w:rFonts w:ascii="Aptos" w:hAnsi="Aptos"/>
          <w:smallCaps w:val="0"/>
          <w:szCs w:val="22"/>
        </w:rPr>
        <w:tab/>
        <w:t>Capital Assets</w:t>
      </w:r>
    </w:p>
    <w:p w14:paraId="4452F79B" w14:textId="36C9CA50" w:rsidR="000213C9" w:rsidRPr="00866A10" w:rsidRDefault="000213C9" w:rsidP="000213C9">
      <w:pPr>
        <w:spacing w:after="240" w:line="240" w:lineRule="auto"/>
        <w:jc w:val="both"/>
        <w:rPr>
          <w:rFonts w:ascii="Aptos" w:eastAsia="Times New Roman" w:hAnsi="Aptos" w:cs="Arial"/>
          <w:i/>
          <w:color w:val="0000FF"/>
        </w:rPr>
      </w:pPr>
      <w:r w:rsidRPr="00866A10">
        <w:rPr>
          <w:rFonts w:ascii="Aptos" w:eastAsia="Times New Roman" w:hAnsi="Aptos" w:cs="Arial"/>
        </w:rPr>
        <w:t xml:space="preserve">A summary of changes in the capital assets for the year ended </w:t>
      </w:r>
      <w:r w:rsidR="00983E4F" w:rsidRPr="00866A10">
        <w:rPr>
          <w:rFonts w:ascii="Aptos" w:eastAsia="Times New Roman" w:hAnsi="Aptos" w:cs="Arial"/>
        </w:rPr>
        <w:t>June 30, 2025</w:t>
      </w:r>
      <w:r w:rsidRPr="00866A10">
        <w:rPr>
          <w:rFonts w:ascii="Aptos" w:eastAsia="Times New Roman" w:hAnsi="Aptos" w:cs="Arial"/>
        </w:rPr>
        <w:t xml:space="preserve">, is presented as follows: </w:t>
      </w:r>
      <w:r w:rsidRPr="00866A10">
        <w:rPr>
          <w:rFonts w:ascii="Aptos" w:eastAsia="Times New Roman" w:hAnsi="Aptos" w:cs="Arial"/>
          <w:b/>
          <w:i/>
          <w:color w:val="0000FF"/>
        </w:rPr>
        <w:t>[See below table for disclosures related to impairment of capital assets and insurance recoveries.]</w:t>
      </w:r>
    </w:p>
    <w:bookmarkStart w:id="379" w:name="_1399444080"/>
    <w:bookmarkStart w:id="380" w:name="_1400912813"/>
    <w:bookmarkStart w:id="381" w:name="_1400912833"/>
    <w:bookmarkStart w:id="382" w:name="_1402754444"/>
    <w:bookmarkStart w:id="383" w:name="_1401180800"/>
    <w:bookmarkStart w:id="384" w:name="_MON_1402754371"/>
    <w:bookmarkStart w:id="385" w:name="_Hlk104551686"/>
    <w:bookmarkEnd w:id="379"/>
    <w:bookmarkEnd w:id="380"/>
    <w:bookmarkEnd w:id="381"/>
    <w:bookmarkEnd w:id="382"/>
    <w:bookmarkEnd w:id="383"/>
    <w:bookmarkEnd w:id="384"/>
    <w:bookmarkStart w:id="386" w:name="_MON_1401180792"/>
    <w:bookmarkEnd w:id="386"/>
    <w:p w14:paraId="3DF1BEE3" w14:textId="11DDAEFD" w:rsidR="000213C9" w:rsidRPr="00866A10" w:rsidRDefault="007B5E19" w:rsidP="000213C9">
      <w:pPr>
        <w:spacing w:after="240" w:line="240" w:lineRule="auto"/>
        <w:jc w:val="center"/>
        <w:rPr>
          <w:rFonts w:ascii="Aptos" w:eastAsia="Times New Roman" w:hAnsi="Aptos" w:cs="Times New Roman"/>
        </w:rPr>
      </w:pPr>
      <w:r w:rsidRPr="00866A10">
        <w:rPr>
          <w:rFonts w:ascii="Aptos" w:eastAsia="Times New Roman" w:hAnsi="Aptos" w:cs="Times New Roman"/>
        </w:rPr>
        <w:object w:dxaOrig="12395" w:dyaOrig="11164" w14:anchorId="0B265895">
          <v:shape id="_x0000_i1047" type="#_x0000_t75" style="width:498.55pt;height:482.2pt" o:ole="">
            <v:imagedata r:id="rId64" o:title=""/>
          </v:shape>
          <o:OLEObject Type="Embed" ProgID="Excel.Sheet.12" ShapeID="_x0000_i1047" DrawAspect="Content" ObjectID="_1811661368" r:id="rId65"/>
        </w:object>
      </w:r>
      <w:bookmarkEnd w:id="385"/>
    </w:p>
    <w:p w14:paraId="7E34F289" w14:textId="57348B78" w:rsidR="000213C9" w:rsidRPr="00866A10" w:rsidRDefault="00200FAC" w:rsidP="000213C9">
      <w:pPr>
        <w:spacing w:after="240" w:line="240" w:lineRule="auto"/>
        <w:jc w:val="both"/>
        <w:rPr>
          <w:rFonts w:ascii="Aptos" w:eastAsia="Times New Roman" w:hAnsi="Aptos" w:cs="Arial"/>
        </w:rPr>
      </w:pPr>
      <w:bookmarkStart w:id="387" w:name="_Hlk104551707"/>
      <w:r w:rsidRPr="00866A10">
        <w:rPr>
          <w:rFonts w:ascii="Aptos" w:eastAsia="Times New Roman" w:hAnsi="Aptos" w:cs="Arial"/>
        </w:rPr>
        <w:t xml:space="preserve">As of </w:t>
      </w:r>
      <w:r w:rsidR="00983E4F" w:rsidRPr="00866A10">
        <w:rPr>
          <w:rFonts w:ascii="Aptos" w:eastAsia="Times New Roman" w:hAnsi="Aptos" w:cs="Arial"/>
        </w:rPr>
        <w:t>June 30, 2025</w:t>
      </w:r>
      <w:r w:rsidRPr="00866A10">
        <w:rPr>
          <w:rFonts w:ascii="Aptos" w:eastAsia="Times New Roman" w:hAnsi="Aptos" w:cs="Arial"/>
        </w:rPr>
        <w:t>, the total amount of right-to-use leased and subscription assets was $________ and $________, and the related accumulated amortization was $_________ and $________, respectively.</w:t>
      </w:r>
      <w:r w:rsidR="000A1401" w:rsidRPr="00866A10">
        <w:rPr>
          <w:rFonts w:ascii="Aptos" w:eastAsia="Times New Roman" w:hAnsi="Aptos" w:cs="Arial"/>
          <w:b/>
          <w:bCs/>
          <w:i/>
          <w:iCs/>
          <w:color w:val="0000FF"/>
        </w:rPr>
        <w:t xml:space="preserve"> [Note to Preparer: This sentence can be removed if reporting only one type of RTU leased assets]</w:t>
      </w:r>
    </w:p>
    <w:bookmarkEnd w:id="387"/>
    <w:p w14:paraId="50497D6F"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 xml:space="preserve">[Replace Other [Describe] with the name of any other major category of intangible assets capitalized by the University. See GASB 51 for further guidance.] </w:t>
      </w:r>
    </w:p>
    <w:p w14:paraId="2E5DFB58" w14:textId="77777777" w:rsidR="000213C9" w:rsidRPr="00866A10" w:rsidRDefault="000213C9" w:rsidP="000213C9">
      <w:pPr>
        <w:spacing w:after="240" w:line="240" w:lineRule="auto"/>
        <w:jc w:val="both"/>
        <w:rPr>
          <w:rFonts w:ascii="Aptos" w:hAnsi="Aptos" w:cs="Arial"/>
          <w:b/>
          <w:bCs/>
          <w:i/>
          <w:color w:val="0000FF"/>
        </w:rPr>
      </w:pPr>
      <w:r w:rsidRPr="00866A10">
        <w:rPr>
          <w:rFonts w:ascii="Aptos" w:hAnsi="Aptos" w:cs="Arial"/>
          <w:b/>
          <w:bCs/>
          <w:i/>
          <w:color w:val="0000FF"/>
        </w:rPr>
        <w:t>[Note to preparer: Disclosure of assets pledged as collateral for debt now included in long-term liabilities disclosure with other GASB 88 requirements.]</w:t>
      </w:r>
    </w:p>
    <w:p w14:paraId="668027A6"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lastRenderedPageBreak/>
        <w:t>The carrying amount of impaired capital assets idle at year-end is $_______ for buildings and $_______ for machinery and equipment.</w:t>
      </w:r>
    </w:p>
    <w:p w14:paraId="5D7DEC7C" w14:textId="45F02C25"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rPr>
        <w:t xml:space="preserve">Supplies and services expense includes an impairment loss of $_______ due to __________, which is net of an insurance recovery of $_________. In addition, nonoperating revenues include an insurance recovery of ______ related to prior year impairments. </w:t>
      </w:r>
      <w:r w:rsidR="00200FAC" w:rsidRPr="00866A10">
        <w:rPr>
          <w:rFonts w:ascii="Aptos" w:eastAsia="Times New Roman" w:hAnsi="Aptos" w:cs="Arial"/>
          <w:b/>
          <w:i/>
          <w:color w:val="0000FF"/>
        </w:rPr>
        <w:t>[See GASB Statement No. 42 for additional information on impaired assets, including insurance recoveries]</w:t>
      </w:r>
      <w:r w:rsidR="00200FAC" w:rsidRPr="00866A10" w:rsidDel="00200FAC">
        <w:rPr>
          <w:rFonts w:ascii="Aptos" w:eastAsia="Times New Roman" w:hAnsi="Aptos" w:cs="Arial"/>
          <w:b/>
          <w:bCs/>
          <w:i/>
          <w:color w:val="0000FF"/>
        </w:rPr>
        <w:t xml:space="preserve"> </w:t>
      </w:r>
    </w:p>
    <w:p w14:paraId="42E64171"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[Note to Preparer: If the University has significant assets that were recorded at acquisition value, explain the methods that were used to determine the asset’s value.]</w:t>
      </w:r>
    </w:p>
    <w:p w14:paraId="16695136" w14:textId="2065313A" w:rsidR="000213C9" w:rsidRPr="0069284B"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7</w:t>
      </w:r>
      <w:r w:rsidRPr="00866A10">
        <w:rPr>
          <w:rFonts w:ascii="Aptos" w:hAnsi="Aptos"/>
          <w:smallCaps w:val="0"/>
          <w:szCs w:val="22"/>
        </w:rPr>
        <w:tab/>
        <w:t>-</w:t>
      </w:r>
      <w:r w:rsidRPr="00866A10">
        <w:rPr>
          <w:rFonts w:ascii="Aptos" w:hAnsi="Aptos"/>
          <w:smallCaps w:val="0"/>
          <w:szCs w:val="22"/>
        </w:rPr>
        <w:tab/>
      </w:r>
      <w:r w:rsidR="001F1AF1" w:rsidRPr="00866A10">
        <w:rPr>
          <w:rFonts w:ascii="Aptos" w:hAnsi="Aptos"/>
          <w:smallCaps w:val="0"/>
          <w:szCs w:val="22"/>
        </w:rPr>
        <w:t>Public-Private Partnership</w:t>
      </w:r>
      <w:r w:rsidRPr="00866A10">
        <w:rPr>
          <w:rFonts w:ascii="Aptos" w:hAnsi="Aptos"/>
          <w:smallCaps w:val="0"/>
          <w:szCs w:val="22"/>
        </w:rPr>
        <w:t xml:space="preserve"> For</w:t>
      </w:r>
      <w:r w:rsidRPr="0069284B">
        <w:rPr>
          <w:rFonts w:ascii="Aptos" w:hAnsi="Aptos"/>
          <w:smallCaps w:val="0"/>
          <w:szCs w:val="22"/>
        </w:rPr>
        <w:t xml:space="preserve"> </w:t>
      </w:r>
      <w:r w:rsidRPr="0069284B">
        <w:rPr>
          <w:rFonts w:ascii="Aptos" w:hAnsi="Aptos"/>
          <w:smallCaps w:val="0"/>
          <w:color w:val="0000FF"/>
          <w:szCs w:val="22"/>
        </w:rPr>
        <w:t>[describe asset transferred</w:t>
      </w:r>
      <w:r w:rsidR="001F1AF1" w:rsidRPr="0069284B">
        <w:rPr>
          <w:rFonts w:ascii="Aptos" w:hAnsi="Aptos"/>
          <w:smallCaps w:val="0"/>
          <w:color w:val="0000FF"/>
          <w:szCs w:val="22"/>
        </w:rPr>
        <w:t xml:space="preserve"> – revise title as necessary</w:t>
      </w:r>
      <w:r w:rsidRPr="0069284B">
        <w:rPr>
          <w:rFonts w:ascii="Aptos" w:hAnsi="Aptos"/>
          <w:smallCaps w:val="0"/>
          <w:color w:val="0000FF"/>
          <w:szCs w:val="22"/>
        </w:rPr>
        <w:t>]</w:t>
      </w:r>
    </w:p>
    <w:p w14:paraId="615D5131" w14:textId="27C123B5" w:rsidR="000213C9" w:rsidRPr="00866A10" w:rsidRDefault="001F1AF1" w:rsidP="000213C9">
      <w:pPr>
        <w:spacing w:after="240" w:line="240" w:lineRule="auto"/>
        <w:jc w:val="both"/>
        <w:rPr>
          <w:rFonts w:ascii="Aptos" w:eastAsia="Times New Roman" w:hAnsi="Aptos" w:cs="Arial"/>
          <w:b/>
          <w:i/>
          <w:color w:val="0000FF"/>
        </w:rPr>
      </w:pPr>
      <w:bookmarkStart w:id="388" w:name="_Hlk39664827"/>
      <w:r w:rsidRPr="00866A10">
        <w:rPr>
          <w:rFonts w:ascii="Aptos" w:eastAsia="Times New Roman" w:hAnsi="Aptos" w:cs="Arial"/>
          <w:b/>
          <w:i/>
          <w:smallCaps/>
          <w:color w:val="0000FF"/>
        </w:rPr>
        <w:t>[</w:t>
      </w:r>
      <w:r w:rsidRPr="00866A10">
        <w:rPr>
          <w:rFonts w:ascii="Aptos" w:eastAsia="Times New Roman" w:hAnsi="Aptos" w:cs="Arial"/>
          <w:b/>
          <w:i/>
          <w:color w:val="0000FF"/>
        </w:rPr>
        <w:t>Note to Preparer: This disclosure applies to institutions involved in public-private, public-public, or availability payment arrangements (including service concession arrangements). See GASB Statement No. 94 for reporting and disclosure requirements, including illustrative examples.]</w:t>
      </w:r>
      <w:r w:rsidR="000213C9" w:rsidRPr="00866A10">
        <w:rPr>
          <w:rFonts w:ascii="Aptos" w:eastAsia="Times New Roman" w:hAnsi="Aptos" w:cs="Arial"/>
          <w:b/>
          <w:i/>
          <w:color w:val="0000FF"/>
        </w:rPr>
        <w:t xml:space="preserve"> </w:t>
      </w:r>
    </w:p>
    <w:bookmarkEnd w:id="388"/>
    <w:p w14:paraId="5400B711"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8</w:t>
      </w:r>
      <w:r w:rsidRPr="00866A10">
        <w:rPr>
          <w:rFonts w:ascii="Aptos" w:hAnsi="Aptos"/>
          <w:smallCaps w:val="0"/>
          <w:szCs w:val="22"/>
        </w:rPr>
        <w:tab/>
        <w:t>-</w:t>
      </w:r>
      <w:r w:rsidRPr="00866A10">
        <w:rPr>
          <w:rFonts w:ascii="Aptos" w:hAnsi="Aptos"/>
          <w:smallCaps w:val="0"/>
          <w:szCs w:val="22"/>
        </w:rPr>
        <w:tab/>
        <w:t>Accounts Payable and Accrued Liabilities</w:t>
      </w:r>
    </w:p>
    <w:p w14:paraId="3A7BE117" w14:textId="02056A08" w:rsidR="000213C9" w:rsidRPr="00866A10" w:rsidRDefault="000213C9" w:rsidP="000213C9">
      <w:pPr>
        <w:spacing w:after="240" w:line="240" w:lineRule="auto"/>
        <w:jc w:val="both"/>
        <w:rPr>
          <w:rFonts w:ascii="Aptos" w:eastAsia="Times New Roman" w:hAnsi="Aptos" w:cs="Arial"/>
          <w:b/>
          <w:i/>
          <w:color w:val="000000"/>
        </w:rPr>
      </w:pPr>
      <w:r w:rsidRPr="00866A10">
        <w:rPr>
          <w:rFonts w:ascii="Aptos" w:eastAsia="Times New Roman" w:hAnsi="Aptos" w:cs="Arial"/>
        </w:rPr>
        <w:t xml:space="preserve">Accounts payable and accrued liabilities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were as follows:</w:t>
      </w:r>
    </w:p>
    <w:bookmarkStart w:id="389" w:name="_1370680752"/>
    <w:bookmarkStart w:id="390" w:name="_1118933529"/>
    <w:bookmarkStart w:id="391" w:name="_1118934610"/>
    <w:bookmarkStart w:id="392" w:name="_1359286513"/>
    <w:bookmarkStart w:id="393" w:name="_1119000524"/>
    <w:bookmarkStart w:id="394" w:name="_MON_1336992265"/>
    <w:bookmarkStart w:id="395" w:name="_MON_1337066584"/>
    <w:bookmarkStart w:id="396" w:name="_MON_1345448657"/>
    <w:bookmarkStart w:id="397" w:name="_MON_1119000550"/>
    <w:bookmarkStart w:id="398" w:name="_MON_1119089011"/>
    <w:bookmarkStart w:id="399" w:name="_MON_1188219561"/>
    <w:bookmarkStart w:id="400" w:name="_MON_1118933535"/>
    <w:bookmarkStart w:id="401" w:name="_MON_1188274037"/>
    <w:bookmarkStart w:id="402" w:name="_MON_1188285277"/>
    <w:bookmarkStart w:id="403" w:name="_MON_1192364366"/>
    <w:bookmarkStart w:id="404" w:name="_MON_1220941528"/>
    <w:bookmarkStart w:id="405" w:name="_MON_1220941701"/>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Start w:id="406" w:name="_MON_1302418682"/>
    <w:bookmarkEnd w:id="406"/>
    <w:p w14:paraId="3D7707FF" w14:textId="713B395F" w:rsidR="000213C9" w:rsidRPr="00866A10" w:rsidRDefault="007B5E19" w:rsidP="000213C9">
      <w:pPr>
        <w:spacing w:after="240" w:line="240" w:lineRule="auto"/>
        <w:ind w:right="72"/>
        <w:jc w:val="center"/>
        <w:rPr>
          <w:rFonts w:ascii="Aptos" w:eastAsia="Times New Roman" w:hAnsi="Aptos" w:cs="Times New Roman"/>
        </w:rPr>
      </w:pPr>
      <w:r w:rsidRPr="00866A10">
        <w:rPr>
          <w:rFonts w:ascii="Aptos" w:eastAsia="Times New Roman" w:hAnsi="Aptos" w:cs="Times New Roman"/>
        </w:rPr>
        <w:object w:dxaOrig="11120" w:dyaOrig="4575" w14:anchorId="5920FC88">
          <v:shape id="_x0000_i1048" type="#_x0000_t75" style="width:466.2pt;height:203.4pt" o:ole="">
            <v:imagedata r:id="rId66" o:title=""/>
          </v:shape>
          <o:OLEObject Type="Embed" ProgID="Excel.Sheet.12" ShapeID="_x0000_i1048" DrawAspect="Content" ObjectID="_1811661369" r:id="rId67"/>
        </w:object>
      </w:r>
    </w:p>
    <w:p w14:paraId="1A7A96E8" w14:textId="77777777" w:rsidR="000213C9" w:rsidRPr="00866A10" w:rsidRDefault="000213C9" w:rsidP="000213C9">
      <w:pPr>
        <w:tabs>
          <w:tab w:val="left" w:pos="1530"/>
        </w:tabs>
        <w:spacing w:after="240" w:line="240" w:lineRule="auto"/>
        <w:jc w:val="both"/>
        <w:rPr>
          <w:rFonts w:ascii="Aptos" w:eastAsia="Times New Roman" w:hAnsi="Aptos" w:cs="Arial"/>
          <w:b/>
          <w:bCs/>
          <w:i/>
          <w:iCs/>
          <w:color w:val="0000FF"/>
        </w:rPr>
      </w:pPr>
      <w:r w:rsidRPr="00866A10">
        <w:rPr>
          <w:rFonts w:ascii="Aptos" w:eastAsia="Times New Roman" w:hAnsi="Aptos" w:cs="Arial"/>
          <w:b/>
          <w:bCs/>
          <w:i/>
          <w:iCs/>
          <w:color w:val="0000FF"/>
        </w:rPr>
        <w:t>[Notes to Preparer: Per GASB Codification D40.115 Investment Derivatives will only be included in Accounts Payable and Accrued Liabilities if they have a negative market value. Be sure to evaluate the Investment Derivatives Liability to determine if there is a noncurrent portion. If it is noncurrent, modify this note and be sure to disclose the noncurrent accounts payable and accrued liabilities amount on the face of the Statement of Net Position.]</w:t>
      </w:r>
    </w:p>
    <w:p w14:paraId="6BFC10E1"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lastRenderedPageBreak/>
        <w:t>Note 9</w:t>
      </w:r>
      <w:r w:rsidRPr="00866A10">
        <w:rPr>
          <w:rFonts w:ascii="Aptos" w:hAnsi="Aptos"/>
          <w:smallCaps w:val="0"/>
          <w:szCs w:val="22"/>
        </w:rPr>
        <w:tab/>
        <w:t>-</w:t>
      </w:r>
      <w:r w:rsidRPr="00866A10">
        <w:rPr>
          <w:rFonts w:ascii="Aptos" w:hAnsi="Aptos"/>
          <w:smallCaps w:val="0"/>
          <w:szCs w:val="22"/>
        </w:rPr>
        <w:tab/>
        <w:t>Reverse Repurchase Agreements</w:t>
      </w:r>
    </w:p>
    <w:p w14:paraId="40207655" w14:textId="77777777" w:rsidR="000213C9" w:rsidRPr="00866A10" w:rsidRDefault="000213C9" w:rsidP="000213C9">
      <w:pPr>
        <w:tabs>
          <w:tab w:val="left" w:pos="1560"/>
        </w:tabs>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 xml:space="preserve">[If the University has </w:t>
      </w:r>
      <w:proofErr w:type="gramStart"/>
      <w:r w:rsidRPr="00866A10">
        <w:rPr>
          <w:rFonts w:ascii="Aptos" w:eastAsia="Times New Roman" w:hAnsi="Aptos" w:cs="Arial"/>
          <w:b/>
          <w:i/>
          <w:color w:val="0000FF"/>
        </w:rPr>
        <w:t>entered into</w:t>
      </w:r>
      <w:proofErr w:type="gramEnd"/>
      <w:r w:rsidRPr="00866A10">
        <w:rPr>
          <w:rFonts w:ascii="Aptos" w:eastAsia="Times New Roman" w:hAnsi="Aptos" w:cs="Arial"/>
          <w:b/>
          <w:i/>
          <w:color w:val="0000FF"/>
        </w:rPr>
        <w:t xml:space="preserve"> any reverse repurchase agreements during the year, provide information required by GASB - see GASB Codification section I55.106 113. The following is an example of this disclosure - see example in Codification at I50.901 for additional example - this disclosure will require modification for your specific circumstances.]</w:t>
      </w:r>
    </w:p>
    <w:p w14:paraId="3868789D"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Under the University’s authority to purchase and sell securities, it has </w:t>
      </w:r>
      <w:proofErr w:type="gramStart"/>
      <w:r w:rsidRPr="00866A10">
        <w:rPr>
          <w:rFonts w:ascii="Aptos" w:eastAsia="Times New Roman" w:hAnsi="Aptos" w:cs="Arial"/>
        </w:rPr>
        <w:t>entered into</w:t>
      </w:r>
      <w:proofErr w:type="gramEnd"/>
      <w:r w:rsidRPr="00866A10">
        <w:rPr>
          <w:rFonts w:ascii="Aptos" w:eastAsia="Times New Roman" w:hAnsi="Aptos" w:cs="Arial"/>
        </w:rPr>
        <w:t xml:space="preserve"> fixed-coupon reverse repurchase agreements; that is, a sale of securities with a simultaneous agreement to repurchase them in the future at the same price plus a contract rate of interest. The value of the securities underlying reverse repurchase agreements normally exceeds the cash received, providing the dealers a margin against a decline in value of the securities. If the </w:t>
      </w:r>
      <w:proofErr w:type="gramStart"/>
      <w:r w:rsidRPr="00866A10">
        <w:rPr>
          <w:rFonts w:ascii="Aptos" w:eastAsia="Times New Roman" w:hAnsi="Aptos" w:cs="Arial"/>
        </w:rPr>
        <w:t>dealers</w:t>
      </w:r>
      <w:proofErr w:type="gramEnd"/>
      <w:r w:rsidRPr="00866A10">
        <w:rPr>
          <w:rFonts w:ascii="Aptos" w:eastAsia="Times New Roman" w:hAnsi="Aptos" w:cs="Arial"/>
        </w:rPr>
        <w:t xml:space="preserve"> default on their obligations to resell these securities to the University or provide securities or cash of equal value, the University would suffer an economic loss equal to the difference between the value plus accrued interest of the underlying securities and the agreement obligation, including accrued interest. This credit exposure at year-end was $_________.</w:t>
      </w:r>
    </w:p>
    <w:p w14:paraId="1AE801CB"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All sales of investments under reverse repurchase agreements are for fixed terms. In investing the proceeds of reverse repurchase agreements, the University’s practice is for the term to maturity of the investment to be the same as the term of the reverse repurchase agreement. The University’s investments in the underlying securities and the securities purchased with proceeds from the reverse repurchase agreements are in accordance with the statutory requirements as noted. The interest earnings and interest cost arising from reverse repurchase agreement transactions are reported at gross amounts on the accompanying financial statements.</w:t>
      </w:r>
    </w:p>
    <w:p w14:paraId="51998BA8"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 xml:space="preserve">Note 10 </w:t>
      </w:r>
      <w:r w:rsidRPr="00866A10">
        <w:rPr>
          <w:rFonts w:ascii="Aptos" w:hAnsi="Aptos"/>
          <w:smallCaps w:val="0"/>
          <w:szCs w:val="22"/>
        </w:rPr>
        <w:tab/>
        <w:t>-</w:t>
      </w:r>
      <w:r w:rsidRPr="00866A10">
        <w:rPr>
          <w:rFonts w:ascii="Aptos" w:hAnsi="Aptos"/>
          <w:smallCaps w:val="0"/>
          <w:szCs w:val="22"/>
        </w:rPr>
        <w:tab/>
        <w:t xml:space="preserve">Short-Term Debt - </w:t>
      </w:r>
      <w:r w:rsidRPr="0069284B">
        <w:rPr>
          <w:rFonts w:ascii="Aptos" w:hAnsi="Aptos"/>
          <w:smallCaps w:val="0"/>
          <w:color w:val="0000FF"/>
          <w:szCs w:val="22"/>
        </w:rPr>
        <w:t>[Type]</w:t>
      </w:r>
    </w:p>
    <w:p w14:paraId="0A8F8DBE"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[Describe the short</w:t>
      </w:r>
      <w:r w:rsidRPr="00866A10">
        <w:rPr>
          <w:rFonts w:ascii="Aptos" w:eastAsia="Times New Roman" w:hAnsi="Aptos" w:cs="Arial"/>
          <w:b/>
          <w:i/>
          <w:color w:val="0000FF"/>
        </w:rPr>
        <w:noBreakHyphen/>
        <w:t>term debt. Example: The University uses a revolving line of credit to finance _______________. This line of credit was necessary to __________________. Activity must be described even if no outstanding balance at year</w:t>
      </w:r>
      <w:r w:rsidRPr="00866A10">
        <w:rPr>
          <w:rFonts w:ascii="Aptos" w:eastAsia="Times New Roman" w:hAnsi="Aptos" w:cs="Arial"/>
          <w:b/>
          <w:i/>
          <w:color w:val="0000FF"/>
        </w:rPr>
        <w:noBreakHyphen/>
        <w:t>end - see GASB 38, paragraph 12.)]</w:t>
      </w:r>
    </w:p>
    <w:p w14:paraId="403D601B"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[See GASB Statement 62 paragraph 36-40 for classification criteria regarding bond anticipation notes.]</w:t>
      </w:r>
    </w:p>
    <w:p w14:paraId="0D9CBA7D" w14:textId="2D076FAC" w:rsidR="000213C9" w:rsidRPr="00866A10" w:rsidRDefault="000213C9" w:rsidP="000213C9">
      <w:pPr>
        <w:spacing w:after="240" w:line="240" w:lineRule="auto"/>
        <w:jc w:val="both"/>
        <w:rPr>
          <w:rFonts w:ascii="Aptos" w:eastAsia="Times New Roman" w:hAnsi="Aptos" w:cs="Arial"/>
          <w:bCs/>
          <w:iCs/>
        </w:rPr>
      </w:pPr>
      <w:r w:rsidRPr="00866A10">
        <w:rPr>
          <w:rFonts w:ascii="Aptos" w:eastAsia="Times New Roman" w:hAnsi="Aptos" w:cs="Arial"/>
          <w:bCs/>
          <w:iCs/>
        </w:rPr>
        <w:t xml:space="preserve">Short-term debt activity for the year ended </w:t>
      </w:r>
      <w:r w:rsidR="00983E4F" w:rsidRPr="00866A10">
        <w:rPr>
          <w:rFonts w:ascii="Aptos" w:eastAsia="Times New Roman" w:hAnsi="Aptos" w:cs="Arial"/>
          <w:bCs/>
          <w:iCs/>
        </w:rPr>
        <w:t>June 30, 2025</w:t>
      </w:r>
      <w:r w:rsidRPr="00866A10">
        <w:rPr>
          <w:rFonts w:ascii="Aptos" w:eastAsia="Times New Roman" w:hAnsi="Aptos" w:cs="Arial"/>
          <w:bCs/>
          <w:iCs/>
        </w:rPr>
        <w:t>, was as follows:</w:t>
      </w:r>
    </w:p>
    <w:bookmarkStart w:id="407" w:name="_MON_1243143828"/>
    <w:bookmarkEnd w:id="407"/>
    <w:p w14:paraId="50AAF63F" w14:textId="00A6F0F3" w:rsidR="000213C9" w:rsidRPr="00866A10" w:rsidRDefault="007B5E19" w:rsidP="000213C9">
      <w:pPr>
        <w:spacing w:after="240" w:line="240" w:lineRule="auto"/>
        <w:jc w:val="center"/>
        <w:rPr>
          <w:rFonts w:ascii="Aptos" w:hAnsi="Aptos"/>
        </w:rPr>
      </w:pPr>
      <w:r w:rsidRPr="00866A10">
        <w:rPr>
          <w:rFonts w:ascii="Aptos" w:hAnsi="Aptos"/>
        </w:rPr>
        <w:object w:dxaOrig="10863" w:dyaOrig="2611" w14:anchorId="6184D448">
          <v:shape id="_x0000_i1049" type="#_x0000_t75" style="width:507.6pt;height:120pt" o:ole="">
            <v:imagedata r:id="rId68" o:title=""/>
          </v:shape>
          <o:OLEObject Type="Embed" ProgID="Excel.Sheet.12" ShapeID="_x0000_i1049" DrawAspect="Content" ObjectID="_1811661370" r:id="rId69"/>
        </w:object>
      </w:r>
      <w:bookmarkStart w:id="408" w:name="_MON_1220942106"/>
      <w:bookmarkStart w:id="409" w:name="_MON_1220942193"/>
      <w:bookmarkStart w:id="410" w:name="_MON_1264506653"/>
      <w:bookmarkStart w:id="411" w:name="_MON_1283839073"/>
      <w:bookmarkStart w:id="412" w:name="_MON_1300514102"/>
      <w:bookmarkStart w:id="413" w:name="_MON_1302418654"/>
      <w:bookmarkStart w:id="414" w:name="_MON_1402492150"/>
      <w:bookmarkStart w:id="415" w:name="_MON_1330162172"/>
      <w:bookmarkStart w:id="416" w:name="_MON_1359286776"/>
      <w:bookmarkStart w:id="417" w:name="_MON_1401711825"/>
      <w:bookmarkStart w:id="418" w:name="_MON_1220941751"/>
      <w:bookmarkEnd w:id="408"/>
      <w:bookmarkEnd w:id="409"/>
      <w:bookmarkEnd w:id="410"/>
      <w:bookmarkEnd w:id="411"/>
      <w:bookmarkEnd w:id="412"/>
      <w:bookmarkEnd w:id="413"/>
      <w:bookmarkEnd w:id="414"/>
      <w:bookmarkEnd w:id="415"/>
      <w:bookmarkEnd w:id="416"/>
      <w:bookmarkEnd w:id="417"/>
      <w:bookmarkEnd w:id="418"/>
    </w:p>
    <w:p w14:paraId="49B5A880" w14:textId="58BF55F5" w:rsidR="000213C9" w:rsidRPr="00866A10" w:rsidRDefault="000213C9" w:rsidP="000213C9">
      <w:pPr>
        <w:spacing w:after="240" w:line="240" w:lineRule="auto"/>
        <w:jc w:val="both"/>
        <w:rPr>
          <w:rFonts w:ascii="Aptos" w:eastAsia="Times New Roman" w:hAnsi="Aptos" w:cs="Arial"/>
          <w:b/>
          <w:color w:val="0000FF"/>
        </w:rPr>
      </w:pPr>
      <w:r w:rsidRPr="00866A10">
        <w:rPr>
          <w:rFonts w:ascii="Aptos" w:eastAsia="Times New Roman" w:hAnsi="Aptos" w:cs="Arial"/>
          <w:b/>
        </w:rPr>
        <w:lastRenderedPageBreak/>
        <w:t>Unused Line</w:t>
      </w:r>
      <w:r w:rsidRPr="00866A10">
        <w:rPr>
          <w:rFonts w:ascii="Aptos" w:eastAsia="Times New Roman" w:hAnsi="Aptos" w:cs="Arial"/>
          <w:b/>
          <w:color w:val="0000FF"/>
        </w:rPr>
        <w:t>(s)</w:t>
      </w:r>
      <w:r w:rsidRPr="00866A10">
        <w:rPr>
          <w:rFonts w:ascii="Aptos" w:eastAsia="Times New Roman" w:hAnsi="Aptos" w:cs="Arial"/>
          <w:b/>
        </w:rPr>
        <w:t xml:space="preserve"> of Credit</w:t>
      </w:r>
      <w:r w:rsidRPr="00866A10">
        <w:rPr>
          <w:rFonts w:ascii="Aptos" w:eastAsia="Times New Roman" w:hAnsi="Aptos" w:cs="Arial"/>
        </w:rPr>
        <w:t xml:space="preserve"> - </w:t>
      </w:r>
      <w:r w:rsidRPr="00866A10">
        <w:rPr>
          <w:rFonts w:ascii="Aptos" w:eastAsia="Times New Roman" w:hAnsi="Aptos" w:cs="Arial"/>
          <w:b/>
          <w:i/>
          <w:color w:val="0000FF"/>
        </w:rPr>
        <w:t>[If no current year activity (draws/repayments) or ending balance, remove table and include only this paragraph]</w:t>
      </w:r>
      <w:r w:rsidRPr="00866A10">
        <w:rPr>
          <w:rFonts w:ascii="Aptos" w:eastAsia="Times New Roman" w:hAnsi="Aptos" w:cs="Arial"/>
        </w:rPr>
        <w:t xml:space="preserve"> The University has a line of credit agreement with </w:t>
      </w:r>
      <w:r w:rsidRPr="00866A10">
        <w:rPr>
          <w:rFonts w:ascii="Aptos" w:eastAsia="Times New Roman" w:hAnsi="Aptos" w:cs="Arial"/>
          <w:b/>
          <w:color w:val="0000FF"/>
        </w:rPr>
        <w:t>[financing entity]</w:t>
      </w:r>
      <w:r w:rsidRPr="00866A10">
        <w:rPr>
          <w:rFonts w:ascii="Aptos" w:eastAsia="Times New Roman" w:hAnsi="Aptos" w:cs="Arial"/>
        </w:rPr>
        <w:t xml:space="preserve"> for financing of an amount up to $________. This line was unused during the year ended </w:t>
      </w:r>
      <w:r w:rsidR="00983E4F" w:rsidRPr="00866A10">
        <w:rPr>
          <w:rFonts w:ascii="Aptos" w:eastAsia="Times New Roman" w:hAnsi="Aptos" w:cs="Arial"/>
        </w:rPr>
        <w:t xml:space="preserve">June 30, </w:t>
      </w:r>
      <w:proofErr w:type="gramStart"/>
      <w:r w:rsidR="00983E4F" w:rsidRPr="00866A10">
        <w:rPr>
          <w:rFonts w:ascii="Aptos" w:eastAsia="Times New Roman" w:hAnsi="Aptos" w:cs="Arial"/>
        </w:rPr>
        <w:t>2025</w:t>
      </w:r>
      <w:proofErr w:type="gramEnd"/>
      <w:r w:rsidRPr="00866A10">
        <w:rPr>
          <w:rFonts w:ascii="Aptos" w:eastAsia="Times New Roman" w:hAnsi="Aptos" w:cs="Arial"/>
        </w:rPr>
        <w:t xml:space="preserve"> and has no outstanding balance. </w:t>
      </w:r>
      <w:r w:rsidRPr="00866A10">
        <w:rPr>
          <w:rFonts w:ascii="Aptos" w:eastAsia="Times New Roman" w:hAnsi="Aptos" w:cs="Arial"/>
          <w:b/>
          <w:i/>
          <w:color w:val="0000FF"/>
        </w:rPr>
        <w:t>[Omit if not applicable. Modify as necessary</w:t>
      </w:r>
      <w:r w:rsidRPr="00866A10">
        <w:rPr>
          <w:rFonts w:ascii="Aptos" w:eastAsia="Times New Roman" w:hAnsi="Aptos" w:cs="Arial"/>
          <w:b/>
          <w:color w:val="0000FF"/>
        </w:rPr>
        <w:t>]</w:t>
      </w:r>
    </w:p>
    <w:p w14:paraId="590E19A1"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[GASB 88 also requires the following disclosures if applicable to short-term debt agreements: Assets pledged as collateral for short-term debt, or terms specified in short-term debt agreements related to significant (1) events of default with finance-related consequences, (2) termination events with finance-related consequences, and (3) subjective acceleration clauses]</w:t>
      </w:r>
    </w:p>
    <w:p w14:paraId="0CFA1B3F"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bookmarkStart w:id="419" w:name="_Hlk75421257"/>
      <w:r w:rsidRPr="00866A10">
        <w:rPr>
          <w:rFonts w:ascii="Aptos" w:hAnsi="Aptos"/>
          <w:smallCaps w:val="0"/>
          <w:szCs w:val="22"/>
        </w:rPr>
        <w:t>Note 11</w:t>
      </w:r>
      <w:r w:rsidRPr="00866A10">
        <w:rPr>
          <w:rFonts w:ascii="Aptos" w:hAnsi="Aptos"/>
          <w:smallCaps w:val="0"/>
          <w:szCs w:val="22"/>
        </w:rPr>
        <w:tab/>
        <w:t>-</w:t>
      </w:r>
      <w:r w:rsidRPr="00866A10">
        <w:rPr>
          <w:rFonts w:ascii="Aptos" w:hAnsi="Aptos"/>
          <w:smallCaps w:val="0"/>
          <w:szCs w:val="22"/>
        </w:rPr>
        <w:tab/>
        <w:t>Long-Term Liabilities</w:t>
      </w:r>
    </w:p>
    <w:p w14:paraId="71F3E69F" w14:textId="77777777" w:rsidR="000213C9" w:rsidRPr="00866A10" w:rsidRDefault="000213C9" w:rsidP="000213C9">
      <w:pPr>
        <w:tabs>
          <w:tab w:val="left" w:pos="1080"/>
        </w:tabs>
        <w:spacing w:after="240" w:line="240" w:lineRule="auto"/>
        <w:jc w:val="both"/>
        <w:rPr>
          <w:rFonts w:ascii="Aptos" w:eastAsia="Times New Roman" w:hAnsi="Aptos" w:cs="Arial"/>
          <w:b/>
          <w:i/>
          <w:color w:val="0000FF"/>
        </w:rPr>
      </w:pPr>
      <w:r w:rsidRPr="00866A10">
        <w:rPr>
          <w:rFonts w:ascii="Aptos" w:eastAsia="Times New Roman" w:hAnsi="Aptos" w:cs="Arial"/>
          <w:b/>
        </w:rPr>
        <w:t>University</w:t>
      </w:r>
      <w:r w:rsidRPr="00866A10">
        <w:rPr>
          <w:rFonts w:ascii="Aptos" w:eastAsia="Times New Roman" w:hAnsi="Aptos" w:cs="Arial"/>
          <w:b/>
          <w:smallCaps/>
        </w:rPr>
        <w:t xml:space="preserve"> </w:t>
      </w:r>
      <w:r w:rsidRPr="00866A10">
        <w:rPr>
          <w:rFonts w:ascii="Aptos" w:eastAsia="Times New Roman" w:hAnsi="Aptos" w:cs="Arial"/>
          <w:b/>
          <w:i/>
          <w:color w:val="0000FF"/>
          <w:u w:val="single"/>
        </w:rPr>
        <w:t>Note 1:</w:t>
      </w:r>
      <w:r w:rsidRPr="00866A10">
        <w:rPr>
          <w:rFonts w:ascii="Aptos" w:eastAsia="Times New Roman" w:hAnsi="Aptos" w:cs="Arial"/>
          <w:b/>
          <w:i/>
          <w:color w:val="0000FF"/>
        </w:rPr>
        <w:t xml:space="preserve"> If the University has discretely presented component units with material long</w:t>
      </w:r>
      <w:r w:rsidRPr="00866A10">
        <w:rPr>
          <w:rFonts w:ascii="Aptos" w:eastAsia="Times New Roman" w:hAnsi="Aptos" w:cs="Arial"/>
          <w:b/>
          <w:i/>
          <w:color w:val="0000FF"/>
        </w:rPr>
        <w:noBreakHyphen/>
        <w:t>term liabilities, keep this caption and complete component unit section at end of this note. If no material long</w:t>
      </w:r>
      <w:r w:rsidRPr="00866A10">
        <w:rPr>
          <w:rFonts w:ascii="Aptos" w:eastAsia="Times New Roman" w:hAnsi="Aptos" w:cs="Arial"/>
          <w:b/>
          <w:i/>
          <w:color w:val="0000FF"/>
        </w:rPr>
        <w:noBreakHyphen/>
        <w:t>term liabilities in the discretely presented component units </w:t>
      </w:r>
      <w:r w:rsidRPr="00866A10">
        <w:rPr>
          <w:rFonts w:ascii="Aptos" w:eastAsia="Times New Roman" w:hAnsi="Aptos" w:cs="Arial"/>
          <w:b/>
          <w:i/>
          <w:color w:val="0000FF"/>
        </w:rPr>
        <w:noBreakHyphen/>
        <w:t> delete this University caption and the component unit caption below.</w:t>
      </w:r>
    </w:p>
    <w:p w14:paraId="34E35E72" w14:textId="77777777" w:rsidR="000213C9" w:rsidRPr="00866A10" w:rsidRDefault="000213C9" w:rsidP="000213C9">
      <w:pPr>
        <w:tabs>
          <w:tab w:val="left" w:pos="1080"/>
        </w:tabs>
        <w:spacing w:after="240" w:line="240" w:lineRule="auto"/>
        <w:jc w:val="both"/>
        <w:rPr>
          <w:rFonts w:ascii="Aptos" w:eastAsia="Times New Roman" w:hAnsi="Aptos" w:cs="Arial"/>
          <w:b/>
          <w:i/>
          <w:color w:val="0000FF"/>
        </w:rPr>
      </w:pPr>
      <w:r w:rsidRPr="00866A10">
        <w:rPr>
          <w:rFonts w:ascii="Aptos" w:eastAsia="Times New Roman" w:hAnsi="Aptos" w:cs="Arial"/>
          <w:b/>
          <w:i/>
          <w:color w:val="0000FF"/>
          <w:u w:val="single"/>
        </w:rPr>
        <w:t>Note 2:</w:t>
      </w:r>
      <w:r w:rsidRPr="00866A10">
        <w:rPr>
          <w:rFonts w:ascii="Aptos" w:eastAsia="Times New Roman" w:hAnsi="Aptos" w:cs="Arial"/>
          <w:b/>
          <w:i/>
          <w:color w:val="0000FF"/>
        </w:rPr>
        <w:t xml:space="preserve"> ‘Special Indebtedness’ below includes Certificates of Participation (COPs) and Limited Obligation Bonds (LOBs). If your institution only has either COPs or LOBs, you may elect to change references to ‘special indebtedness’ in this note to specify which one. If your entity has both, aggregate them under the term ‘Special Indebtedness’ as provided in this disclosure.</w:t>
      </w:r>
    </w:p>
    <w:p w14:paraId="11AAF87C" w14:textId="77777777" w:rsidR="000213C9" w:rsidRPr="00866A10" w:rsidRDefault="000213C9" w:rsidP="000213C9">
      <w:pPr>
        <w:tabs>
          <w:tab w:val="left" w:pos="1080"/>
        </w:tabs>
        <w:spacing w:after="240" w:line="240" w:lineRule="auto"/>
        <w:jc w:val="both"/>
        <w:rPr>
          <w:rFonts w:ascii="Aptos" w:eastAsia="Times New Roman" w:hAnsi="Aptos" w:cs="Arial"/>
          <w:b/>
          <w:i/>
          <w:color w:val="0000FF"/>
        </w:rPr>
      </w:pPr>
      <w:r w:rsidRPr="00866A10">
        <w:rPr>
          <w:rFonts w:ascii="Aptos" w:eastAsia="Times New Roman" w:hAnsi="Aptos" w:cs="Arial"/>
          <w:b/>
          <w:i/>
          <w:color w:val="0000FF"/>
          <w:u w:val="single"/>
        </w:rPr>
        <w:t>Note 3:</w:t>
      </w:r>
      <w:r w:rsidRPr="00866A10">
        <w:rPr>
          <w:rFonts w:ascii="Aptos" w:eastAsia="Times New Roman" w:hAnsi="Aptos" w:cs="Arial"/>
          <w:b/>
          <w:i/>
          <w:color w:val="0000FF"/>
        </w:rPr>
        <w:t xml:space="preserve"> Per GASB 88, direct placements are debt issuances with terms negotiated directly with the investor(s) and are not offered for public sale. Direct borrowings are those with terms directly negotiated with the lender. GASB 88 paragraph 6 requires that information related to direct placements and direct borrowings be separated from other debt in the notes to the financial statements.</w:t>
      </w:r>
    </w:p>
    <w:p w14:paraId="670B61F2" w14:textId="35497D75" w:rsidR="000213C9" w:rsidRDefault="000213C9" w:rsidP="000213C9">
      <w:pPr>
        <w:spacing w:after="240" w:line="240" w:lineRule="auto"/>
        <w:ind w:left="360" w:hanging="360"/>
        <w:jc w:val="both"/>
        <w:rPr>
          <w:rFonts w:ascii="Aptos" w:eastAsia="Times New Roman" w:hAnsi="Aptos" w:cs="Arial"/>
        </w:rPr>
      </w:pPr>
      <w:r w:rsidRPr="00866A10">
        <w:rPr>
          <w:rFonts w:ascii="Aptos" w:eastAsia="Times New Roman" w:hAnsi="Aptos" w:cs="Arial"/>
          <w:b/>
          <w:bCs/>
        </w:rPr>
        <w:t>A.</w:t>
      </w:r>
      <w:r w:rsidRPr="00866A10">
        <w:rPr>
          <w:rFonts w:ascii="Aptos" w:eastAsia="Times New Roman" w:hAnsi="Aptos" w:cs="Arial"/>
          <w:b/>
          <w:bCs/>
        </w:rPr>
        <w:tab/>
        <w:t>Changes in Long</w:t>
      </w:r>
      <w:r w:rsidRPr="00866A10">
        <w:rPr>
          <w:rFonts w:ascii="Aptos" w:eastAsia="Times New Roman" w:hAnsi="Aptos" w:cs="Arial"/>
          <w:bCs/>
        </w:rPr>
        <w:t>-</w:t>
      </w:r>
      <w:r w:rsidRPr="00866A10">
        <w:rPr>
          <w:rFonts w:ascii="Aptos" w:eastAsia="Times New Roman" w:hAnsi="Aptos" w:cs="Arial"/>
          <w:b/>
          <w:bCs/>
        </w:rPr>
        <w:t>Term Liabilities</w:t>
      </w:r>
      <w:r w:rsidRPr="00866A10">
        <w:rPr>
          <w:rFonts w:ascii="Aptos" w:eastAsia="Times New Roman" w:hAnsi="Aptos" w:cs="Arial"/>
        </w:rPr>
        <w:t xml:space="preserve"> - A summary of changes in the long-term liabilities for the year ended </w:t>
      </w:r>
      <w:r w:rsidR="00983E4F" w:rsidRPr="00866A10">
        <w:rPr>
          <w:rFonts w:ascii="Aptos" w:eastAsia="Times New Roman" w:hAnsi="Aptos" w:cs="Arial"/>
        </w:rPr>
        <w:t>June 30, 2025</w:t>
      </w:r>
      <w:r w:rsidRPr="00866A10">
        <w:rPr>
          <w:rFonts w:ascii="Aptos" w:eastAsia="Times New Roman" w:hAnsi="Aptos" w:cs="Arial"/>
        </w:rPr>
        <w:t>, is presented as follows:</w:t>
      </w:r>
    </w:p>
    <w:p w14:paraId="0ABDE798" w14:textId="7EE013E7" w:rsidR="007B5E19" w:rsidRPr="00866A10" w:rsidRDefault="007B5E19" w:rsidP="000213C9">
      <w:pPr>
        <w:spacing w:after="240" w:line="240" w:lineRule="auto"/>
        <w:ind w:left="360" w:hanging="360"/>
        <w:jc w:val="both"/>
        <w:rPr>
          <w:rFonts w:ascii="Aptos" w:eastAsia="Times New Roman" w:hAnsi="Aptos" w:cs="Arial"/>
        </w:rPr>
      </w:pPr>
      <w:r>
        <w:rPr>
          <w:rFonts w:ascii="Aptos" w:eastAsia="Times New Roman" w:hAnsi="Aptos" w:cs="Arial"/>
        </w:rPr>
        <w:object w:dxaOrig="13178" w:dyaOrig="10608" w14:anchorId="568E4E04">
          <v:shape id="_x0000_i1050" type="#_x0000_t75" style="width:491.4pt;height:395.4pt" o:ole="">
            <v:imagedata r:id="rId70" o:title=""/>
          </v:shape>
          <o:OLEObject Type="Embed" ProgID="Excel.Sheet.12" ShapeID="_x0000_i1050" DrawAspect="Content" ObjectID="_1811661371" r:id="rId71"/>
        </w:object>
      </w:r>
    </w:p>
    <w:p w14:paraId="3AB963E5" w14:textId="3E13D5AC" w:rsidR="000213C9" w:rsidRPr="00866A10" w:rsidRDefault="000213C9" w:rsidP="000213C9">
      <w:pPr>
        <w:spacing w:after="240" w:line="240" w:lineRule="auto"/>
        <w:ind w:left="180" w:right="-198"/>
        <w:jc w:val="center"/>
        <w:rPr>
          <w:rFonts w:ascii="Aptos" w:eastAsia="Times New Roman" w:hAnsi="Aptos" w:cs="Arial"/>
        </w:rPr>
      </w:pPr>
      <w:bookmarkStart w:id="420" w:name="_MON_1148645930"/>
      <w:bookmarkStart w:id="421" w:name="_MON_1148646616"/>
      <w:bookmarkStart w:id="422" w:name="_MON_1159610699"/>
      <w:bookmarkStart w:id="423" w:name="_MON_1188220119"/>
      <w:bookmarkStart w:id="424" w:name="_MON_1188220172"/>
      <w:bookmarkStart w:id="425" w:name="_MON_1188274003"/>
      <w:bookmarkStart w:id="426" w:name="_MON_1188285392"/>
      <w:bookmarkStart w:id="427" w:name="_MON_1192364542"/>
      <w:bookmarkStart w:id="428" w:name="_MON_1208244985"/>
      <w:bookmarkStart w:id="429" w:name="_MON_1212828092"/>
      <w:bookmarkStart w:id="430" w:name="_MON_1220861329"/>
      <w:bookmarkStart w:id="431" w:name="_MON_1220942285"/>
      <w:bookmarkStart w:id="432" w:name="_MON_1220942350"/>
      <w:bookmarkStart w:id="433" w:name="_MON_1220942419"/>
      <w:bookmarkStart w:id="434" w:name="_MON_1220942470"/>
      <w:bookmarkStart w:id="435" w:name="_MON_1220942542"/>
      <w:bookmarkStart w:id="436" w:name="_MON_1222083322"/>
      <w:bookmarkStart w:id="437" w:name="_MON_1587968332"/>
      <w:bookmarkStart w:id="438" w:name="_MON_1222083410"/>
      <w:bookmarkStart w:id="439" w:name="_MON_1222083617"/>
      <w:bookmarkStart w:id="440" w:name="_MON_1243143856"/>
      <w:bookmarkStart w:id="441" w:name="_MON_1246780470"/>
      <w:bookmarkStart w:id="442" w:name="_MON_1246862036"/>
      <w:bookmarkStart w:id="443" w:name="_MON_1264248523"/>
      <w:bookmarkStart w:id="444" w:name="_MON_1283839628"/>
      <w:bookmarkStart w:id="445" w:name="_MON_1300515301"/>
      <w:bookmarkStart w:id="446" w:name="_MON_1302418223"/>
      <w:bookmarkStart w:id="447" w:name="_MON_1302418449"/>
      <w:bookmarkStart w:id="448" w:name="_MON_1302418459"/>
      <w:bookmarkStart w:id="449" w:name="_MON_1305023603"/>
      <w:bookmarkStart w:id="450" w:name="_MON_1330162201"/>
      <w:bookmarkStart w:id="451" w:name="_1338875597"/>
      <w:bookmarkStart w:id="452" w:name="_1338875628"/>
      <w:bookmarkStart w:id="453" w:name="_1338875639"/>
      <w:bookmarkStart w:id="454" w:name="_1338875572"/>
      <w:bookmarkStart w:id="455" w:name="_1340007955"/>
      <w:bookmarkStart w:id="456" w:name="_MON_1340007928"/>
      <w:bookmarkStart w:id="457" w:name="_MON_1340008092"/>
      <w:bookmarkStart w:id="458" w:name="_MON_1345448902"/>
      <w:bookmarkStart w:id="459" w:name="_MON_1359275801"/>
      <w:bookmarkStart w:id="460" w:name="_MON_1370680919"/>
      <w:bookmarkStart w:id="461" w:name="_MON_1220942459"/>
      <w:bookmarkStart w:id="462" w:name="_MON_1375273621"/>
      <w:bookmarkStart w:id="463" w:name="_MON_1401711876"/>
      <w:bookmarkStart w:id="464" w:name="_MON_1118934637"/>
      <w:bookmarkStart w:id="465" w:name="_MON_1119000609"/>
      <w:bookmarkStart w:id="466" w:name="_MON_1119000770"/>
      <w:bookmarkStart w:id="467" w:name="_MON_1121238495"/>
      <w:bookmarkStart w:id="468" w:name="_MON_1145687960"/>
      <w:bookmarkStart w:id="469" w:name="_MON_1558515375"/>
      <w:bookmarkStart w:id="470" w:name="_MON_1119089037"/>
      <w:bookmarkStart w:id="471" w:name="_MON_1145688087"/>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p>
    <w:p w14:paraId="51EAC212" w14:textId="77777777" w:rsidR="000213C9" w:rsidRPr="00866A10" w:rsidRDefault="000213C9" w:rsidP="00C73E2A">
      <w:pPr>
        <w:tabs>
          <w:tab w:val="left" w:pos="1560"/>
        </w:tabs>
        <w:spacing w:before="240" w:after="240" w:line="240" w:lineRule="auto"/>
        <w:ind w:left="360" w:hanging="360"/>
        <w:jc w:val="both"/>
        <w:rPr>
          <w:rFonts w:ascii="Aptos" w:eastAsia="Times New Roman" w:hAnsi="Aptos" w:cs="Arial"/>
          <w:b/>
          <w:i/>
          <w:color w:val="0000FF"/>
        </w:rPr>
      </w:pPr>
      <w:r w:rsidRPr="00866A10">
        <w:rPr>
          <w:rFonts w:ascii="Aptos" w:eastAsia="Times New Roman" w:hAnsi="Aptos" w:cs="Arial"/>
          <w:b/>
        </w:rPr>
        <w:t>B.</w:t>
      </w:r>
      <w:r w:rsidRPr="00866A10">
        <w:rPr>
          <w:rFonts w:ascii="Aptos" w:eastAsia="Times New Roman" w:hAnsi="Aptos" w:cs="Arial"/>
          <w:b/>
        </w:rPr>
        <w:tab/>
        <w:t xml:space="preserve">Revenue Bonds Payable, Special Indebtedness, and Bonds/Notes from Direct Placements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The University was indebted for revenue bonds payable, special indebtedness (which includes Certificates of Participation and Limited Obligation Bonds), and bonds/notes from direct placements for the purposes shown in the following table: </w:t>
      </w:r>
      <w:r w:rsidRPr="00866A10">
        <w:rPr>
          <w:rFonts w:ascii="Aptos" w:eastAsia="Times New Roman" w:hAnsi="Aptos" w:cs="Arial"/>
          <w:b/>
          <w:i/>
          <w:color w:val="0000FF"/>
        </w:rPr>
        <w:t>[Note to preparer: For bonds with interest rate swaps, the synthetic rate should be disclosed below as the interest rate and it should have an asterisk next to it per the note to the financial statement reader at the bottom of the table, identifying it as the synthetic rate. For bonds with installments where each has a different rate (hence a range of interest rates must be disclosed) only include interest rates that will be paid in the future (end of the fiscal year forward) (for example, do not include rates for installments that have already been paid.)]</w:t>
      </w:r>
    </w:p>
    <w:bookmarkStart w:id="472" w:name="_MON_1246780838"/>
    <w:bookmarkEnd w:id="472"/>
    <w:p w14:paraId="3624022F" w14:textId="62545D7A" w:rsidR="000213C9" w:rsidRPr="00866A10" w:rsidRDefault="007B5E19" w:rsidP="000213C9">
      <w:pPr>
        <w:spacing w:before="360" w:after="240" w:line="240" w:lineRule="auto"/>
        <w:jc w:val="both"/>
        <w:rPr>
          <w:rFonts w:ascii="Aptos" w:eastAsia="Times New Roman" w:hAnsi="Aptos" w:cs="Arial"/>
        </w:rPr>
      </w:pPr>
      <w:r w:rsidRPr="00866A10">
        <w:rPr>
          <w:rFonts w:ascii="Aptos" w:hAnsi="Aptos" w:cs="Arial"/>
        </w:rPr>
        <w:object w:dxaOrig="12931" w:dyaOrig="13013" w14:anchorId="450B7950">
          <v:shape id="_x0000_i1051" type="#_x0000_t75" style="width:485.4pt;height:489pt" o:ole="">
            <v:imagedata r:id="rId72" o:title=""/>
          </v:shape>
          <o:OLEObject Type="Embed" ProgID="Excel.Sheet.12" ShapeID="_x0000_i1051" DrawAspect="Content" ObjectID="_1811661372" r:id="rId73"/>
        </w:object>
      </w:r>
      <w:bookmarkStart w:id="473" w:name="_MON_1401711914"/>
      <w:bookmarkStart w:id="474" w:name="_MON_1405920805"/>
      <w:bookmarkStart w:id="475" w:name="_MON_1405920847"/>
      <w:bookmarkStart w:id="476" w:name="_MON_1405920872"/>
      <w:bookmarkStart w:id="477" w:name="_MON_1119000985"/>
      <w:bookmarkStart w:id="478" w:name="_MON_1119080217"/>
      <w:bookmarkStart w:id="479" w:name="_MON_1119080314"/>
      <w:bookmarkStart w:id="480" w:name="_MON_1148646191"/>
      <w:bookmarkStart w:id="481" w:name="_MON_1188274056"/>
      <w:bookmarkStart w:id="482" w:name="_MON_1118939003"/>
      <w:bookmarkStart w:id="483" w:name="_MON_1188285447"/>
      <w:bookmarkStart w:id="484" w:name="_MON_1192364640"/>
      <w:bookmarkStart w:id="485" w:name="_MON_1192432670"/>
      <w:bookmarkStart w:id="486" w:name="_MON_1208245006"/>
      <w:bookmarkStart w:id="487" w:name="_MON_1211801314"/>
      <w:bookmarkStart w:id="488" w:name="_MON_1213016190"/>
      <w:bookmarkStart w:id="489" w:name="_MON_1220942582"/>
      <w:bookmarkStart w:id="490" w:name="_MON_1220942606"/>
      <w:bookmarkStart w:id="491" w:name="_MON_1220942620"/>
      <w:bookmarkStart w:id="492" w:name="_MON_1220942911"/>
      <w:bookmarkStart w:id="493" w:name="_MON_1220943283"/>
      <w:bookmarkStart w:id="494" w:name="_MON_1220943355"/>
      <w:bookmarkStart w:id="495" w:name="_MON_1243143873"/>
      <w:bookmarkStart w:id="496" w:name="_MON_1264248543"/>
      <w:bookmarkStart w:id="497" w:name="_MON_1276942166"/>
      <w:bookmarkStart w:id="498" w:name="_MON_1276942198"/>
      <w:bookmarkStart w:id="499" w:name="_MON_1276947800"/>
      <w:bookmarkStart w:id="500" w:name="_MON_1276947896"/>
      <w:bookmarkStart w:id="501" w:name="_MON_1283839719"/>
      <w:bookmarkStart w:id="502" w:name="_MON_1283839847"/>
      <w:bookmarkStart w:id="503" w:name="_MON_1283839938"/>
      <w:bookmarkStart w:id="504" w:name="_MON_1300515325"/>
      <w:bookmarkStart w:id="505" w:name="_MON_1302420035"/>
      <w:bookmarkStart w:id="506" w:name="_MON_1305543874"/>
      <w:bookmarkStart w:id="507" w:name="_MON_1305543890"/>
      <w:bookmarkStart w:id="508" w:name="_MON_1305545722"/>
      <w:bookmarkStart w:id="509" w:name="_MON_1305546754"/>
      <w:bookmarkStart w:id="510" w:name="_MON_1330162224"/>
      <w:bookmarkStart w:id="511" w:name="_MON_1336372486"/>
      <w:bookmarkStart w:id="512" w:name="_MON_1338712938"/>
      <w:bookmarkStart w:id="513" w:name="_MON_1338713648"/>
      <w:bookmarkStart w:id="514" w:name="_MON_1340007762"/>
      <w:bookmarkStart w:id="515" w:name="_MON_1340007827"/>
      <w:bookmarkStart w:id="516" w:name="_MON_1340007905"/>
      <w:bookmarkStart w:id="517" w:name="_MON_1340008010"/>
      <w:bookmarkStart w:id="518" w:name="_MON_1340085349"/>
      <w:bookmarkStart w:id="519" w:name="_MON_1340085421"/>
      <w:bookmarkStart w:id="520" w:name="_MON_1340085426"/>
      <w:bookmarkStart w:id="521" w:name="_MON_1340100091"/>
      <w:bookmarkStart w:id="522" w:name="_MON_1340100332"/>
      <w:bookmarkStart w:id="523" w:name="_MON_1359275836"/>
      <w:bookmarkStart w:id="524" w:name="_MON_1370680984"/>
      <w:bookmarkStart w:id="525" w:name="_MON_1375273656"/>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p>
    <w:p w14:paraId="1E749028"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Cs/>
          <w:iCs/>
          <w:color w:val="000000"/>
        </w:rPr>
        <w:t>The University has pledged future revenues, net of specific operating expenses, to repay revenue bonds, special indebtedness, and bonds/notes from direct placements as shown in the table below:</w:t>
      </w:r>
      <w:r w:rsidRPr="00866A10">
        <w:rPr>
          <w:rFonts w:ascii="Aptos" w:eastAsia="Times New Roman" w:hAnsi="Aptos" w:cs="Arial"/>
          <w:b/>
          <w:bCs/>
          <w:i/>
          <w:iCs/>
          <w:color w:val="0000FF"/>
        </w:rPr>
        <w:t xml:space="preserve"> [Modify if no special indebtedness or direct placements. Note 1 to preparer: If single revenue stream is pledged for multiple issuances, may combine </w:t>
      </w:r>
      <w:proofErr w:type="gramStart"/>
      <w:r w:rsidRPr="00866A10">
        <w:rPr>
          <w:rFonts w:ascii="Aptos" w:eastAsia="Times New Roman" w:hAnsi="Aptos" w:cs="Arial"/>
          <w:b/>
          <w:bCs/>
          <w:i/>
          <w:iCs/>
          <w:color w:val="0000FF"/>
        </w:rPr>
        <w:t>disclosure;</w:t>
      </w:r>
      <w:proofErr w:type="gramEnd"/>
      <w:r w:rsidRPr="00866A10">
        <w:rPr>
          <w:rFonts w:ascii="Aptos" w:eastAsia="Times New Roman" w:hAnsi="Aptos" w:cs="Arial"/>
          <w:b/>
          <w:bCs/>
          <w:i/>
          <w:iCs/>
          <w:color w:val="0000FF"/>
        </w:rPr>
        <w:t xml:space="preserve"> i.e. housing revenues for multiple issues, list housing revenues as source and use multiple ref numbers from above to indicate combination. Note 2 to preparer: GASB 48 requires disclosure of percent of future revenues pledged, if estimable. A possible source of the estimate of future revenues is the official statement which may include an estimate of future revenues over the life of the debt. Note 3 to preparer: </w:t>
      </w:r>
      <w:r w:rsidRPr="00866A10">
        <w:rPr>
          <w:rFonts w:ascii="Aptos" w:eastAsia="Times New Roman" w:hAnsi="Aptos" w:cs="Arial"/>
          <w:b/>
          <w:bCs/>
          <w:i/>
          <w:iCs/>
          <w:color w:val="0000FF"/>
        </w:rPr>
        <w:lastRenderedPageBreak/>
        <w:t>Evaluate Federal Interest Subsidy on Debt revenue to determine if it should be included in the following table</w:t>
      </w:r>
      <w:r w:rsidRPr="00866A10">
        <w:rPr>
          <w:rFonts w:ascii="Aptos" w:eastAsia="Times New Roman" w:hAnsi="Aptos" w:cs="Arial"/>
          <w:b/>
          <w:i/>
          <w:color w:val="0000FF"/>
        </w:rPr>
        <w:t>.]</w:t>
      </w:r>
    </w:p>
    <w:bookmarkStart w:id="526" w:name="_MON_1338703985"/>
    <w:bookmarkStart w:id="527" w:name="_MON_1338705461"/>
    <w:bookmarkStart w:id="528" w:name="_MON_1338710161"/>
    <w:bookmarkStart w:id="529" w:name="_MON_1338710183"/>
    <w:bookmarkStart w:id="530" w:name="_MON_1338710792"/>
    <w:bookmarkStart w:id="531" w:name="_MON_1338710857"/>
    <w:bookmarkStart w:id="532" w:name="_MON_1338710884"/>
    <w:bookmarkStart w:id="533" w:name="_MON_1338711260"/>
    <w:bookmarkStart w:id="534" w:name="_MON_1338711378"/>
    <w:bookmarkStart w:id="535" w:name="_MON_1338711440"/>
    <w:bookmarkStart w:id="536" w:name="_MON_1338711586"/>
    <w:bookmarkStart w:id="537" w:name="_MON_1345449122"/>
    <w:bookmarkStart w:id="538" w:name="_1370681253"/>
    <w:bookmarkStart w:id="539" w:name="_1370681341"/>
    <w:bookmarkStart w:id="540" w:name="_1375273738"/>
    <w:bookmarkStart w:id="541" w:name="_1370681174"/>
    <w:bookmarkStart w:id="542" w:name="_1375273775"/>
    <w:bookmarkStart w:id="543" w:name="_MON_1401864592"/>
    <w:bookmarkStart w:id="544" w:name="_MON_1276426932"/>
    <w:bookmarkStart w:id="545" w:name="_MON_1276427182"/>
    <w:bookmarkStart w:id="546" w:name="_MON_1276427802"/>
    <w:bookmarkStart w:id="547" w:name="_MON_1276430350"/>
    <w:bookmarkStart w:id="548" w:name="_MON_1276431474"/>
    <w:bookmarkStart w:id="549" w:name="_MON_1276431966"/>
    <w:bookmarkStart w:id="550" w:name="_MON_1276431990"/>
    <w:bookmarkStart w:id="551" w:name="_MON_1276940651"/>
    <w:bookmarkStart w:id="552" w:name="_MON_1283839769"/>
    <w:bookmarkStart w:id="553" w:name="_MON_1283840131"/>
    <w:bookmarkStart w:id="554" w:name="_MON_1283840182"/>
    <w:bookmarkStart w:id="555" w:name="_MON_1301920521"/>
    <w:bookmarkStart w:id="556" w:name="_MON_1301920615"/>
    <w:bookmarkStart w:id="557" w:name="_MON_1301920629"/>
    <w:bookmarkStart w:id="558" w:name="_MON_1305543954"/>
    <w:bookmarkStart w:id="559" w:name="_MON_1305547079"/>
    <w:bookmarkStart w:id="560" w:name="_MON_1336373290"/>
    <w:bookmarkStart w:id="561" w:name="_MON_1336374379"/>
    <w:bookmarkStart w:id="562" w:name="_MON_1336374440"/>
    <w:bookmarkStart w:id="563" w:name="_MON_1336374991"/>
    <w:bookmarkStart w:id="564" w:name="_MON_1337062569"/>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Start w:id="565" w:name="_MON_1338703695"/>
    <w:bookmarkEnd w:id="565"/>
    <w:p w14:paraId="78CB0227" w14:textId="07220571" w:rsidR="000213C9" w:rsidRPr="00866A10" w:rsidRDefault="007B5E19" w:rsidP="000213C9">
      <w:pPr>
        <w:spacing w:after="240" w:line="240" w:lineRule="auto"/>
        <w:ind w:left="360"/>
        <w:jc w:val="center"/>
        <w:rPr>
          <w:rFonts w:ascii="Aptos" w:eastAsia="Times New Roman" w:hAnsi="Aptos" w:cs="Arial"/>
        </w:rPr>
      </w:pPr>
      <w:r w:rsidRPr="00866A10">
        <w:rPr>
          <w:rFonts w:ascii="Aptos" w:eastAsia="Times New Roman" w:hAnsi="Aptos" w:cs="Arial"/>
        </w:rPr>
        <w:object w:dxaOrig="12586" w:dyaOrig="1257" w14:anchorId="6439DB1C">
          <v:shape id="_x0000_i1052" type="#_x0000_t75" style="width:492.6pt;height:46.2pt" o:ole="">
            <v:imagedata r:id="rId74" o:title=""/>
          </v:shape>
          <o:OLEObject Type="Embed" ProgID="Excel.Sheet.8" ShapeID="_x0000_i1052" DrawAspect="Content" ObjectID="_1811661373" r:id="rId75"/>
        </w:object>
      </w:r>
    </w:p>
    <w:p w14:paraId="1F1E9824"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rPr>
      </w:pPr>
      <w:r w:rsidRPr="00866A10">
        <w:rPr>
          <w:rFonts w:ascii="Aptos" w:eastAsia="Times New Roman" w:hAnsi="Aptos" w:cs="Arial"/>
          <w:b/>
        </w:rPr>
        <w:t>C.</w:t>
      </w:r>
      <w:r w:rsidRPr="00866A10">
        <w:rPr>
          <w:rFonts w:ascii="Aptos" w:eastAsia="Times New Roman" w:hAnsi="Aptos" w:cs="Arial"/>
          <w:b/>
        </w:rPr>
        <w:tab/>
        <w:t xml:space="preserve">Notes from Direct Borrowings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The University was indebted for notes from direct borrowings for the purpose</w:t>
      </w:r>
      <w:r w:rsidRPr="00866A10">
        <w:rPr>
          <w:rFonts w:ascii="Aptos" w:eastAsia="Times New Roman" w:hAnsi="Aptos" w:cs="Arial"/>
          <w:b/>
          <w:color w:val="0000FF"/>
        </w:rPr>
        <w:t>(s)</w:t>
      </w:r>
      <w:r w:rsidRPr="00866A10">
        <w:rPr>
          <w:rFonts w:ascii="Aptos" w:eastAsia="Times New Roman" w:hAnsi="Aptos" w:cs="Arial"/>
        </w:rPr>
        <w:t xml:space="preserve"> shown in the following table:</w:t>
      </w:r>
    </w:p>
    <w:bookmarkStart w:id="566" w:name="_MON_1650279388"/>
    <w:bookmarkEnd w:id="566"/>
    <w:p w14:paraId="73BF6E39" w14:textId="1615C1E1" w:rsidR="000213C9" w:rsidRPr="00866A10" w:rsidRDefault="007B5E19" w:rsidP="000213C9">
      <w:pPr>
        <w:spacing w:after="240" w:line="240" w:lineRule="auto"/>
        <w:ind w:left="360"/>
        <w:jc w:val="center"/>
        <w:rPr>
          <w:rFonts w:ascii="Aptos" w:eastAsia="Times New Roman" w:hAnsi="Aptos" w:cs="Arial"/>
        </w:rPr>
      </w:pPr>
      <w:r w:rsidRPr="00866A10">
        <w:rPr>
          <w:rFonts w:ascii="Aptos" w:eastAsia="Times New Roman" w:hAnsi="Aptos" w:cs="Arial"/>
        </w:rPr>
        <w:object w:dxaOrig="9459" w:dyaOrig="3074" w14:anchorId="1A97B457">
          <v:shape id="_x0000_i1053" type="#_x0000_t75" style="width:394.2pt;height:128.4pt" o:ole="">
            <v:imagedata r:id="rId76" o:title=""/>
          </v:shape>
          <o:OLEObject Type="Embed" ProgID="Excel.Sheet.12" ShapeID="_x0000_i1053" DrawAspect="Content" ObjectID="_1811661374" r:id="rId77"/>
        </w:object>
      </w:r>
    </w:p>
    <w:p w14:paraId="11F4760C"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The University plans to refinance the notes maturing on </w:t>
      </w:r>
      <w:r w:rsidRPr="00866A10">
        <w:rPr>
          <w:rFonts w:ascii="Aptos" w:eastAsia="Times New Roman" w:hAnsi="Aptos" w:cs="Arial"/>
          <w:b/>
          <w:color w:val="0000FF"/>
        </w:rPr>
        <w:t>[date]</w:t>
      </w:r>
      <w:r w:rsidRPr="00866A10">
        <w:rPr>
          <w:rFonts w:ascii="Aptos" w:eastAsia="Times New Roman" w:hAnsi="Aptos" w:cs="Arial"/>
        </w:rPr>
        <w:t xml:space="preserve"> with other long-term financing.</w:t>
      </w:r>
    </w:p>
    <w:p w14:paraId="6A616F37" w14:textId="77777777" w:rsidR="000213C9" w:rsidRPr="00866A10" w:rsidRDefault="000213C9" w:rsidP="000213C9">
      <w:pPr>
        <w:spacing w:before="240"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[Report any long-term liabilities representing the University’s obligation to make payments under a Licensing Agreement (for commercially available software acquired through a licensing agreement requiring multi-year payments) in the above Notes Payable table.]</w:t>
      </w:r>
    </w:p>
    <w:p w14:paraId="36F48E69" w14:textId="50C5F67F" w:rsidR="000213C9" w:rsidRPr="00866A10" w:rsidRDefault="000213C9" w:rsidP="000213C9">
      <w:pPr>
        <w:tabs>
          <w:tab w:val="left" w:pos="1560"/>
        </w:tabs>
        <w:spacing w:after="240" w:line="240" w:lineRule="auto"/>
        <w:ind w:left="360" w:hanging="360"/>
        <w:jc w:val="both"/>
        <w:rPr>
          <w:rFonts w:ascii="Aptos" w:eastAsia="Times New Roman" w:hAnsi="Aptos" w:cs="Arial"/>
          <w:color w:val="000000"/>
        </w:rPr>
      </w:pPr>
      <w:r w:rsidRPr="00866A10">
        <w:rPr>
          <w:rFonts w:ascii="Aptos" w:eastAsia="Times New Roman" w:hAnsi="Aptos" w:cs="Arial"/>
          <w:b/>
        </w:rPr>
        <w:t>D.</w:t>
      </w:r>
      <w:r w:rsidRPr="00866A10">
        <w:rPr>
          <w:rFonts w:ascii="Aptos" w:eastAsia="Times New Roman" w:hAnsi="Aptos" w:cs="Arial"/>
          <w:b/>
        </w:rPr>
        <w:tab/>
        <w:t>Annual Requirements</w:t>
      </w:r>
      <w:r w:rsidRPr="00866A10">
        <w:rPr>
          <w:rFonts w:ascii="Aptos" w:eastAsia="Times New Roman" w:hAnsi="Aptos" w:cs="Arial"/>
        </w:rPr>
        <w:t xml:space="preserve"> - The annual requirements to pay principal and interest on the </w:t>
      </w:r>
      <w:r w:rsidRPr="00866A10">
        <w:rPr>
          <w:rFonts w:ascii="Aptos" w:eastAsia="Times New Roman" w:hAnsi="Aptos" w:cs="Arial"/>
        </w:rPr>
        <w:br/>
        <w:t xml:space="preserve">long-term obligations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are as follows:</w:t>
      </w:r>
    </w:p>
    <w:bookmarkStart w:id="567" w:name="_MON_1650279662"/>
    <w:bookmarkEnd w:id="567"/>
    <w:p w14:paraId="5F082E88" w14:textId="3AC7931E" w:rsidR="000213C9" w:rsidRPr="00866A10" w:rsidRDefault="007B5E19" w:rsidP="000213C9">
      <w:pPr>
        <w:spacing w:after="240" w:line="240" w:lineRule="auto"/>
        <w:ind w:left="-630" w:right="-918"/>
        <w:jc w:val="center"/>
        <w:rPr>
          <w:rFonts w:ascii="Aptos" w:eastAsia="Times New Roman" w:hAnsi="Aptos" w:cs="Arial"/>
        </w:rPr>
      </w:pPr>
      <w:r w:rsidRPr="00866A10">
        <w:rPr>
          <w:rFonts w:ascii="Aptos" w:eastAsia="Times New Roman" w:hAnsi="Aptos" w:cs="Arial"/>
        </w:rPr>
        <w:object w:dxaOrig="14848" w:dyaOrig="6013" w14:anchorId="48EE280D">
          <v:shape id="_x0000_i1054" type="#_x0000_t75" style="width:537.6pt;height:241.2pt" o:ole="">
            <v:imagedata r:id="rId78" o:title=""/>
          </v:shape>
          <o:OLEObject Type="Embed" ProgID="Excel.Sheet.12" ShapeID="_x0000_i1054" DrawAspect="Content" ObjectID="_1811661375" r:id="rId79"/>
        </w:object>
      </w:r>
    </w:p>
    <w:p w14:paraId="57EDEFD2" w14:textId="4E0B020D" w:rsidR="000213C9" w:rsidRPr="00866A10" w:rsidRDefault="000213C9" w:rsidP="000213C9">
      <w:pPr>
        <w:tabs>
          <w:tab w:val="left" w:pos="360"/>
          <w:tab w:val="left" w:pos="1560"/>
        </w:tabs>
        <w:spacing w:after="240" w:line="240" w:lineRule="auto"/>
        <w:ind w:left="360" w:hanging="360"/>
        <w:jc w:val="both"/>
        <w:rPr>
          <w:rFonts w:ascii="Aptos" w:eastAsia="Times New Roman" w:hAnsi="Aptos" w:cs="Arial"/>
          <w:b/>
          <w:i/>
          <w:color w:val="0000FF"/>
        </w:rPr>
      </w:pPr>
      <w:r w:rsidRPr="00866A10">
        <w:rPr>
          <w:rFonts w:ascii="Aptos" w:eastAsia="Times New Roman" w:hAnsi="Aptos" w:cs="Arial"/>
          <w:b/>
        </w:rPr>
        <w:lastRenderedPageBreak/>
        <w:t>E.</w:t>
      </w:r>
      <w:r w:rsidRPr="00866A10">
        <w:rPr>
          <w:rFonts w:ascii="Aptos" w:eastAsia="Times New Roman" w:hAnsi="Aptos" w:cs="Arial"/>
          <w:b/>
        </w:rPr>
        <w:tab/>
        <w:t>Debt Authorized but Unissued</w:t>
      </w:r>
      <w:r w:rsidRPr="00866A10">
        <w:rPr>
          <w:rFonts w:ascii="Aptos" w:eastAsia="Times New Roman" w:hAnsi="Aptos" w:cs="Arial"/>
        </w:rPr>
        <w:t xml:space="preserve"> -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University had $________ in authorized but unissued revenue bonds. </w:t>
      </w:r>
      <w:r w:rsidRPr="00866A10">
        <w:rPr>
          <w:rFonts w:ascii="Aptos" w:eastAsia="Times New Roman" w:hAnsi="Aptos" w:cs="Arial"/>
          <w:b/>
          <w:i/>
          <w:color w:val="0000FF"/>
        </w:rPr>
        <w:t>[Modify as necessary.] [Note: If the authorized debt is issued at any point after the end of the fiscal year and disclosed as a subsequent event, remove this paragraph from the note.]</w:t>
      </w:r>
    </w:p>
    <w:p w14:paraId="5E163204"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b/>
          <w:i/>
        </w:rPr>
      </w:pPr>
      <w:r w:rsidRPr="00866A10">
        <w:rPr>
          <w:rFonts w:ascii="Aptos" w:eastAsia="Times New Roman" w:hAnsi="Aptos" w:cs="Arial"/>
          <w:b/>
        </w:rPr>
        <w:t>F.</w:t>
      </w:r>
      <w:r w:rsidRPr="00866A10">
        <w:rPr>
          <w:rFonts w:ascii="Aptos" w:eastAsia="Times New Roman" w:hAnsi="Aptos" w:cs="Arial"/>
          <w:b/>
        </w:rPr>
        <w:tab/>
        <w:t xml:space="preserve">Demand Bonds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Included in bonds payable are several variable rate demand bond issues. Demand bonds are securities that contain a “put” feature that allows bondholders to demand payment before the maturity of the debt upon proper notice to the University’s remarketing or paying agents.</w:t>
      </w:r>
    </w:p>
    <w:p w14:paraId="14899E6B" w14:textId="77777777" w:rsidR="000213C9" w:rsidRPr="00866A10" w:rsidRDefault="000213C9" w:rsidP="000213C9">
      <w:pPr>
        <w:spacing w:after="240" w:line="240" w:lineRule="auto"/>
        <w:ind w:left="360"/>
        <w:jc w:val="both"/>
        <w:rPr>
          <w:rFonts w:ascii="Aptos" w:eastAsia="Times New Roman" w:hAnsi="Aptos" w:cs="Arial"/>
          <w:b/>
          <w:bCs/>
          <w:i/>
          <w:iCs/>
          <w:color w:val="0000FF"/>
        </w:rPr>
      </w:pPr>
      <w:r w:rsidRPr="00866A10">
        <w:rPr>
          <w:rFonts w:ascii="Aptos" w:eastAsia="Times New Roman" w:hAnsi="Aptos" w:cs="Arial"/>
          <w:b/>
          <w:bCs/>
          <w:i/>
          <w:iCs/>
          <w:color w:val="0000FF"/>
        </w:rPr>
        <w:t>[See GASB COD – BAL SHT &amp; OPER ST, Section D30: Demand Bonds for disclosure requirements.]</w:t>
      </w:r>
    </w:p>
    <w:p w14:paraId="7E8F35F9"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b/>
          <w:i/>
          <w:color w:val="0000FF"/>
        </w:rPr>
      </w:pPr>
      <w:r w:rsidRPr="00866A10">
        <w:rPr>
          <w:rFonts w:ascii="Aptos" w:eastAsia="Times New Roman" w:hAnsi="Aptos" w:cs="Arial"/>
          <w:b/>
        </w:rPr>
        <w:t>G.</w:t>
      </w:r>
      <w:r w:rsidRPr="00866A10">
        <w:rPr>
          <w:rFonts w:ascii="Aptos" w:eastAsia="Times New Roman" w:hAnsi="Aptos" w:cs="Arial"/>
          <w:b/>
        </w:rPr>
        <w:tab/>
      </w:r>
      <w:r w:rsidRPr="00866A10">
        <w:rPr>
          <w:rFonts w:ascii="Aptos" w:eastAsia="Times New Roman" w:hAnsi="Aptos" w:cs="Arial"/>
          <w:b/>
          <w:color w:val="000000"/>
        </w:rPr>
        <w:t xml:space="preserve">Terms of Debt Agreements </w:t>
      </w:r>
      <w:r w:rsidRPr="00866A10">
        <w:rPr>
          <w:rFonts w:ascii="Aptos" w:eastAsia="Times New Roman" w:hAnsi="Aptos" w:cs="Arial"/>
          <w:color w:val="000000"/>
        </w:rPr>
        <w:t xml:space="preserve">- </w:t>
      </w:r>
      <w:r w:rsidRPr="00866A10">
        <w:rPr>
          <w:rFonts w:ascii="Aptos" w:eastAsia="Times New Roman" w:hAnsi="Aptos" w:cs="Arial"/>
          <w:b/>
          <w:i/>
          <w:color w:val="0000FF"/>
        </w:rPr>
        <w:t>[Per GASB 88 paragraph 5(b)-(c), disclosure should include assets pledged as collateral for debt as well as terms specified in debt agreements related to significant (1) events of default with finance-related consequences, (2) termination events with finance-related consequences, and (3) subjective acceleration clauses.]</w:t>
      </w:r>
      <w:r w:rsidRPr="00866A10">
        <w:rPr>
          <w:rFonts w:ascii="Aptos" w:eastAsia="Times New Roman" w:hAnsi="Aptos" w:cs="Arial"/>
          <w:b/>
          <w:color w:val="0000FF"/>
        </w:rPr>
        <w:t xml:space="preserve"> </w:t>
      </w:r>
      <w:r w:rsidRPr="00866A10">
        <w:rPr>
          <w:rFonts w:ascii="Aptos" w:eastAsia="Times New Roman" w:hAnsi="Aptos" w:cs="Arial"/>
        </w:rPr>
        <w:t>The University’s debt agreements are subject to the following collateral requirements and terms with finance-related consequences:</w:t>
      </w:r>
      <w:r w:rsidRPr="00866A10">
        <w:rPr>
          <w:rFonts w:ascii="Aptos" w:eastAsia="Times New Roman" w:hAnsi="Aptos" w:cs="Arial"/>
          <w:b/>
          <w:i/>
          <w:color w:val="0000FF"/>
        </w:rPr>
        <w:t xml:space="preserve"> [Modify as necessary.]</w:t>
      </w:r>
    </w:p>
    <w:p w14:paraId="5716A01F" w14:textId="77777777" w:rsidR="000213C9" w:rsidRPr="00866A10" w:rsidRDefault="000213C9" w:rsidP="000213C9">
      <w:pPr>
        <w:spacing w:after="240" w:line="240" w:lineRule="auto"/>
        <w:ind w:left="360"/>
        <w:jc w:val="both"/>
        <w:rPr>
          <w:rFonts w:ascii="Aptos" w:eastAsia="Times New Roman" w:hAnsi="Aptos" w:cs="Arial"/>
          <w:b/>
        </w:rPr>
      </w:pPr>
      <w:r w:rsidRPr="00866A10">
        <w:rPr>
          <w:rFonts w:ascii="Aptos" w:eastAsia="Times New Roman" w:hAnsi="Aptos" w:cs="Arial"/>
          <w:b/>
        </w:rPr>
        <w:t xml:space="preserve">Revenue Bonds Payable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
          <w:i/>
          <w:color w:val="0000FF"/>
        </w:rPr>
        <w:t>[Describe assets pledged as collateral and significant terms. Similar terms can be referenced for multiple series, as applicable. Omit if not applicable.]</w:t>
      </w:r>
    </w:p>
    <w:p w14:paraId="1A09991C"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rPr>
        <w:t xml:space="preserve">Special Indebtedness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
          <w:i/>
          <w:color w:val="0000FF"/>
        </w:rPr>
        <w:t>[Describe assets pledged as collateral and significant terms. Similar terms can be referenced for multiple series, as applicable. Omit if not applicable.]</w:t>
      </w:r>
    </w:p>
    <w:p w14:paraId="7D438476" w14:textId="77777777" w:rsidR="000213C9" w:rsidRPr="00866A10" w:rsidRDefault="000213C9" w:rsidP="000213C9">
      <w:pPr>
        <w:spacing w:after="240" w:line="240" w:lineRule="auto"/>
        <w:ind w:left="360"/>
        <w:jc w:val="both"/>
        <w:rPr>
          <w:rFonts w:ascii="Aptos" w:eastAsia="Times New Roman" w:hAnsi="Aptos" w:cs="Arial"/>
          <w:b/>
        </w:rPr>
      </w:pPr>
      <w:r w:rsidRPr="00866A10">
        <w:rPr>
          <w:rFonts w:ascii="Aptos" w:eastAsia="Times New Roman" w:hAnsi="Aptos" w:cs="Arial"/>
          <w:b/>
        </w:rPr>
        <w:t xml:space="preserve">Bonds/Notes from Direct Placements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
          <w:i/>
          <w:color w:val="0000FF"/>
        </w:rPr>
        <w:t>[Describe assets pledged as collateral and significant terms. Similar terms can be referenced for multiple series, as applicable. Omit if not applicable.]</w:t>
      </w:r>
    </w:p>
    <w:p w14:paraId="223D9309" w14:textId="77777777" w:rsidR="000213C9" w:rsidRPr="00866A10" w:rsidRDefault="000213C9" w:rsidP="000213C9">
      <w:pPr>
        <w:spacing w:after="240" w:line="240" w:lineRule="auto"/>
        <w:ind w:left="360"/>
        <w:jc w:val="both"/>
        <w:rPr>
          <w:rFonts w:ascii="Aptos" w:eastAsia="Times New Roman" w:hAnsi="Aptos" w:cs="Arial"/>
          <w:b/>
        </w:rPr>
      </w:pPr>
      <w:r w:rsidRPr="00866A10">
        <w:rPr>
          <w:rFonts w:ascii="Aptos" w:eastAsia="Times New Roman" w:hAnsi="Aptos" w:cs="Arial"/>
          <w:b/>
        </w:rPr>
        <w:t xml:space="preserve">Notes from Direct Borrowings </w:t>
      </w:r>
      <w:r w:rsidRPr="00866A10">
        <w:rPr>
          <w:rFonts w:ascii="Aptos" w:eastAsia="Times New Roman" w:hAnsi="Aptos" w:cs="Arial"/>
        </w:rPr>
        <w:t xml:space="preserve">- </w:t>
      </w:r>
      <w:r w:rsidRPr="00866A10">
        <w:rPr>
          <w:rFonts w:ascii="Aptos" w:eastAsia="Times New Roman" w:hAnsi="Aptos" w:cs="Arial"/>
          <w:b/>
          <w:i/>
          <w:color w:val="0000FF"/>
        </w:rPr>
        <w:t>[Disclose the following for the University’s ESCO note:]</w:t>
      </w:r>
      <w:r w:rsidRPr="00866A10">
        <w:rPr>
          <w:rFonts w:ascii="Aptos" w:eastAsia="Times New Roman" w:hAnsi="Aptos" w:cs="Arial"/>
          <w:b/>
          <w:i/>
        </w:rPr>
        <w:t xml:space="preserve"> </w:t>
      </w:r>
      <w:r w:rsidRPr="00866A10">
        <w:rPr>
          <w:rFonts w:ascii="Aptos" w:eastAsia="Times New Roman" w:hAnsi="Aptos" w:cs="Arial"/>
        </w:rPr>
        <w:t xml:space="preserve">The University has pledged the energy savings improvements installed in its buildings and other structures as collateral for the UNC System Guaranteed Energy Savings Installment Financing Agreement dated September 1, 2014. This agreement also contains provisions related to events of default and remedies. Significant to these provisions, an event of default occurs when: (1) the University fails to pay an installment payment when due, (2) an event of </w:t>
      </w:r>
      <w:proofErr w:type="spellStart"/>
      <w:r w:rsidRPr="00866A10">
        <w:rPr>
          <w:rFonts w:ascii="Aptos" w:eastAsia="Times New Roman" w:hAnsi="Aptos" w:cs="Arial"/>
        </w:rPr>
        <w:t>nonappropriation</w:t>
      </w:r>
      <w:proofErr w:type="spellEnd"/>
      <w:r w:rsidRPr="00866A10">
        <w:rPr>
          <w:rFonts w:ascii="Aptos" w:eastAsia="Times New Roman" w:hAnsi="Aptos" w:cs="Arial"/>
        </w:rPr>
        <w:t xml:space="preserve"> from the State occurs, (3) insurance coverage on the asset is not maintained, or (4) the University fails to perform any warranty, covenant, condition, or agreement within thirty days of receiving written notice by the lender or fails to diligently pursue corrective action for matters that cannot be reasonably corrected within thirty days.</w:t>
      </w:r>
    </w:p>
    <w:p w14:paraId="2F3E96F7"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Upon the occurrence of any event of default, the lender may, without any further demand or notice, declare the unpaid principal amount plus any accrued and unpaid interest be due and payable immediately. The lender may also exercise all remedies available by law or in the equity provided under the agreement, including sale of the secured assets, and apply the proceeds of any such sale to the amounts due after deducting all costs and expenses related </w:t>
      </w:r>
      <w:r w:rsidRPr="00866A10">
        <w:rPr>
          <w:rFonts w:ascii="Aptos" w:eastAsia="Times New Roman" w:hAnsi="Aptos" w:cs="Arial"/>
        </w:rPr>
        <w:lastRenderedPageBreak/>
        <w:t xml:space="preserve">to the recovery, repair, storage, and sale of the secured assets, including court costs and reasonable attorneys’ fees incurred. </w:t>
      </w:r>
    </w:p>
    <w:p w14:paraId="0F323B47"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i/>
          <w:color w:val="0000FF"/>
        </w:rPr>
        <w:t>[Describe assets pledged as collateral and significant terms for other notes from direct borrowings. Similar terms can be referenced for multiple borrowings, as applicable. Omit if not applicable.]</w:t>
      </w:r>
    </w:p>
    <w:p w14:paraId="1518D974"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b/>
        </w:rPr>
        <w:t xml:space="preserve">Bond Anticipation Notes </w:t>
      </w:r>
      <w:r w:rsidRPr="00866A10">
        <w:rPr>
          <w:rFonts w:ascii="Aptos" w:eastAsia="Times New Roman" w:hAnsi="Aptos" w:cs="Arial"/>
        </w:rPr>
        <w:t xml:space="preserve">- </w:t>
      </w:r>
      <w:r w:rsidRPr="00866A10">
        <w:rPr>
          <w:rFonts w:ascii="Aptos" w:eastAsia="Times New Roman" w:hAnsi="Aptos" w:cs="Arial"/>
          <w:b/>
          <w:i/>
          <w:color w:val="0000FF"/>
        </w:rPr>
        <w:t>[Describe assets pledged as collateral and significant terms. Similar terms can be referenced for multiple notes, as applicable. Omit if not applicable.]</w:t>
      </w:r>
    </w:p>
    <w:p w14:paraId="755AF5A1" w14:textId="77777777" w:rsidR="000213C9" w:rsidRPr="00866A10" w:rsidRDefault="000213C9" w:rsidP="000213C9">
      <w:pPr>
        <w:spacing w:after="240" w:line="240" w:lineRule="auto"/>
        <w:ind w:left="360"/>
        <w:jc w:val="both"/>
        <w:rPr>
          <w:rFonts w:ascii="Aptos" w:eastAsia="Times New Roman" w:hAnsi="Aptos" w:cs="Arial"/>
          <w:i/>
          <w:color w:val="0000FF"/>
        </w:rPr>
      </w:pPr>
      <w:r w:rsidRPr="00866A10">
        <w:rPr>
          <w:rFonts w:ascii="Aptos" w:eastAsia="Times New Roman" w:hAnsi="Aptos" w:cs="Arial"/>
          <w:b/>
          <w:i/>
          <w:color w:val="0000FF"/>
        </w:rPr>
        <w:t>[Note to preparer: modify components above as necessary and add any additional debt components reported (e.g. capital appreciation bonds)]</w:t>
      </w:r>
    </w:p>
    <w:p w14:paraId="3D8E0E0F" w14:textId="77777777" w:rsidR="000213C9" w:rsidRPr="00866A10" w:rsidRDefault="000213C9" w:rsidP="000213C9">
      <w:pPr>
        <w:spacing w:after="240" w:line="240" w:lineRule="auto"/>
        <w:ind w:left="360" w:hanging="360"/>
        <w:jc w:val="both"/>
        <w:rPr>
          <w:rFonts w:ascii="Aptos" w:eastAsia="Times New Roman" w:hAnsi="Aptos" w:cs="Arial"/>
          <w:b/>
        </w:rPr>
      </w:pPr>
      <w:r w:rsidRPr="00866A10">
        <w:rPr>
          <w:rFonts w:ascii="Aptos" w:eastAsia="Times New Roman" w:hAnsi="Aptos" w:cs="Arial"/>
          <w:b/>
        </w:rPr>
        <w:t>H.</w:t>
      </w:r>
      <w:r w:rsidRPr="00866A10">
        <w:rPr>
          <w:rFonts w:ascii="Aptos" w:eastAsia="Times New Roman" w:hAnsi="Aptos" w:cs="Arial"/>
          <w:b/>
        </w:rPr>
        <w:tab/>
        <w:t>Bond Defeasance</w:t>
      </w:r>
      <w:r w:rsidRPr="00866A10">
        <w:rPr>
          <w:rFonts w:ascii="Aptos" w:eastAsia="Times New Roman" w:hAnsi="Aptos" w:cs="Arial"/>
        </w:rPr>
        <w:t xml:space="preserve"> - The University has extinguished long-term debt obligations by the issuance of new long-term debt instruments as follows:</w:t>
      </w:r>
    </w:p>
    <w:p w14:paraId="0DBE36EF" w14:textId="77777777" w:rsidR="000213C9" w:rsidRPr="00866A10" w:rsidRDefault="000213C9" w:rsidP="000213C9">
      <w:pPr>
        <w:spacing w:before="120" w:after="120" w:line="240" w:lineRule="auto"/>
        <w:ind w:left="360"/>
        <w:jc w:val="center"/>
        <w:rPr>
          <w:rFonts w:ascii="Aptos" w:eastAsia="Times New Roman" w:hAnsi="Aptos" w:cs="Arial"/>
          <w:b/>
          <w:color w:val="0000FF"/>
        </w:rPr>
      </w:pPr>
      <w:r w:rsidRPr="00866A10">
        <w:rPr>
          <w:rFonts w:ascii="Aptos" w:eastAsia="Times New Roman" w:hAnsi="Aptos" w:cs="Arial"/>
          <w:b/>
          <w:i/>
          <w:color w:val="0000FF"/>
        </w:rPr>
        <w:t>[Example of a current refunding:]</w:t>
      </w:r>
    </w:p>
    <w:p w14:paraId="554E2E5D"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On </w:t>
      </w:r>
      <w:r w:rsidRPr="00866A10">
        <w:rPr>
          <w:rFonts w:ascii="Aptos" w:eastAsia="Times New Roman" w:hAnsi="Aptos" w:cs="Arial"/>
          <w:b/>
          <w:color w:val="0000FF"/>
        </w:rPr>
        <w:t>[date]</w:t>
      </w:r>
      <w:r w:rsidRPr="00866A10">
        <w:rPr>
          <w:rFonts w:ascii="Aptos" w:eastAsia="Times New Roman" w:hAnsi="Aptos" w:cs="Arial"/>
        </w:rPr>
        <w:t xml:space="preserve"> the University issued $_______ in </w:t>
      </w:r>
      <w:r w:rsidRPr="00866A10">
        <w:rPr>
          <w:rFonts w:ascii="Aptos" w:eastAsia="Times New Roman" w:hAnsi="Aptos" w:cs="Arial"/>
          <w:b/>
          <w:color w:val="0000FF"/>
        </w:rPr>
        <w:t>[Title of New Bond Issue]</w:t>
      </w:r>
      <w:r w:rsidRPr="00866A10">
        <w:rPr>
          <w:rFonts w:ascii="Aptos" w:eastAsia="Times New Roman" w:hAnsi="Aptos" w:cs="Arial"/>
        </w:rPr>
        <w:t xml:space="preserve"> refunding bonds with an average interest rate of ___%. The bonds were issued for a current refunding of $______ of outstanding </w:t>
      </w:r>
      <w:r w:rsidRPr="00866A10">
        <w:rPr>
          <w:rFonts w:ascii="Aptos" w:eastAsia="Times New Roman" w:hAnsi="Aptos" w:cs="Arial"/>
          <w:b/>
          <w:color w:val="0000FF"/>
        </w:rPr>
        <w:t>[Title of Old Bond Issue]</w:t>
      </w:r>
      <w:r w:rsidRPr="00866A10">
        <w:rPr>
          <w:rFonts w:ascii="Aptos" w:eastAsia="Times New Roman" w:hAnsi="Aptos" w:cs="Arial"/>
          <w:i/>
        </w:rPr>
        <w:t xml:space="preserve"> </w:t>
      </w:r>
      <w:r w:rsidRPr="00866A10">
        <w:rPr>
          <w:rFonts w:ascii="Aptos" w:eastAsia="Times New Roman" w:hAnsi="Aptos" w:cs="Arial"/>
        </w:rPr>
        <w:t xml:space="preserve">bonds with an average interest rate of ____%. The refunding was undertaken to reduce total debt service payments by $______ over the next ___ years and resulted in an economic gain of $_______. </w:t>
      </w:r>
      <w:r w:rsidRPr="00866A10">
        <w:rPr>
          <w:rFonts w:ascii="Aptos" w:hAnsi="Aptos" w:cs="Arial"/>
        </w:rPr>
        <w:t xml:space="preserve">The substitution of essentially risk-free monetary assets with monetary assets that are not essentially risk-free is not prohibited. </w:t>
      </w:r>
      <w:r w:rsidRPr="00866A10">
        <w:rPr>
          <w:rFonts w:ascii="Aptos" w:hAnsi="Aptos" w:cs="Arial"/>
          <w:b/>
          <w:i/>
          <w:color w:val="0000FF"/>
        </w:rPr>
        <w:t>[Note to Preparer: Universities should review trust or escrow agreements, bond indentures, etc. to determine if the substitution of risk-free monetary assets for in-substance defeasance transactions is prohibited. If substitution is prohibited, delete the last sentence in the paragraph above.]</w:t>
      </w:r>
    </w:p>
    <w:p w14:paraId="335580D3" w14:textId="77777777" w:rsidR="000213C9" w:rsidRPr="00866A10" w:rsidRDefault="000213C9" w:rsidP="000213C9">
      <w:pPr>
        <w:spacing w:before="120" w:after="120" w:line="240" w:lineRule="auto"/>
        <w:ind w:left="360"/>
        <w:jc w:val="center"/>
        <w:rPr>
          <w:rFonts w:ascii="Aptos" w:eastAsia="Times New Roman" w:hAnsi="Aptos" w:cs="Arial"/>
          <w:b/>
          <w:color w:val="0000FF"/>
        </w:rPr>
      </w:pPr>
      <w:r w:rsidRPr="00866A10">
        <w:rPr>
          <w:rFonts w:ascii="Aptos" w:eastAsia="Times New Roman" w:hAnsi="Aptos" w:cs="Arial"/>
          <w:b/>
          <w:i/>
          <w:color w:val="0000FF"/>
        </w:rPr>
        <w:t>[Example of a current year advance refunding.]</w:t>
      </w:r>
    </w:p>
    <w:p w14:paraId="723BECBA" w14:textId="07C0AA4A"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On </w:t>
      </w:r>
      <w:r w:rsidRPr="00866A10">
        <w:rPr>
          <w:rFonts w:ascii="Aptos" w:eastAsia="Times New Roman" w:hAnsi="Aptos" w:cs="Arial"/>
          <w:b/>
          <w:color w:val="0000FF"/>
        </w:rPr>
        <w:t>[date]</w:t>
      </w:r>
      <w:r w:rsidRPr="00866A10">
        <w:rPr>
          <w:rFonts w:ascii="Aptos" w:eastAsia="Times New Roman" w:hAnsi="Aptos" w:cs="Arial"/>
        </w:rPr>
        <w:t xml:space="preserve"> the University issued $_______ in </w:t>
      </w:r>
      <w:r w:rsidRPr="00866A10">
        <w:rPr>
          <w:rFonts w:ascii="Aptos" w:eastAsia="Times New Roman" w:hAnsi="Aptos" w:cs="Arial"/>
          <w:b/>
          <w:color w:val="0000FF"/>
        </w:rPr>
        <w:t>[Title of New Bond Issue]</w:t>
      </w:r>
      <w:r w:rsidRPr="00866A10">
        <w:rPr>
          <w:rFonts w:ascii="Aptos" w:eastAsia="Times New Roman" w:hAnsi="Aptos" w:cs="Arial"/>
        </w:rPr>
        <w:t xml:space="preserve"> refunding bonds with an average interest rate of ___%. The bonds were issued to advance refund $______ of outstanding </w:t>
      </w:r>
      <w:r w:rsidRPr="00866A10">
        <w:rPr>
          <w:rFonts w:ascii="Aptos" w:eastAsia="Times New Roman" w:hAnsi="Aptos" w:cs="Arial"/>
          <w:b/>
          <w:color w:val="0000FF"/>
        </w:rPr>
        <w:t>[Title of Old Bond Issue]</w:t>
      </w:r>
      <w:r w:rsidRPr="00866A10">
        <w:rPr>
          <w:rFonts w:ascii="Aptos" w:eastAsia="Times New Roman" w:hAnsi="Aptos" w:cs="Arial"/>
          <w:i/>
        </w:rPr>
        <w:t xml:space="preserve"> </w:t>
      </w:r>
      <w:r w:rsidRPr="00866A10">
        <w:rPr>
          <w:rFonts w:ascii="Aptos" w:eastAsia="Times New Roman" w:hAnsi="Aptos" w:cs="Arial"/>
        </w:rPr>
        <w:t xml:space="preserve">bonds with an average interest rate of ____%. The net proceeds of the refunding bonds </w:t>
      </w:r>
      <w:r w:rsidRPr="00866A10">
        <w:rPr>
          <w:rFonts w:ascii="Aptos" w:eastAsia="Times New Roman" w:hAnsi="Aptos" w:cs="Arial"/>
          <w:i/>
        </w:rPr>
        <w:t xml:space="preserve">[along with other resources] </w:t>
      </w:r>
      <w:r w:rsidRPr="00866A10">
        <w:rPr>
          <w:rFonts w:ascii="Aptos" w:eastAsia="Times New Roman" w:hAnsi="Aptos" w:cs="Arial"/>
        </w:rPr>
        <w:t xml:space="preserve">were used to purchase U.S. government securities. These securities were deposited into an irrevocable trust to provide for all future debt service payments on the refunded bonds. As a result, the refunded bonds </w:t>
      </w:r>
      <w:proofErr w:type="gramStart"/>
      <w:r w:rsidRPr="00866A10">
        <w:rPr>
          <w:rFonts w:ascii="Aptos" w:eastAsia="Times New Roman" w:hAnsi="Aptos" w:cs="Arial"/>
        </w:rPr>
        <w:t>are considered to be</w:t>
      </w:r>
      <w:proofErr w:type="gramEnd"/>
      <w:r w:rsidRPr="00866A10">
        <w:rPr>
          <w:rFonts w:ascii="Aptos" w:eastAsia="Times New Roman" w:hAnsi="Aptos" w:cs="Arial"/>
        </w:rPr>
        <w:t xml:space="preserve"> </w:t>
      </w:r>
      <w:proofErr w:type="spellStart"/>
      <w:r w:rsidRPr="00866A10">
        <w:rPr>
          <w:rFonts w:ascii="Aptos" w:eastAsia="Times New Roman" w:hAnsi="Aptos" w:cs="Arial"/>
        </w:rPr>
        <w:t>defeased</w:t>
      </w:r>
      <w:proofErr w:type="spellEnd"/>
      <w:r w:rsidRPr="00866A10">
        <w:rPr>
          <w:rFonts w:ascii="Aptos" w:eastAsia="Times New Roman" w:hAnsi="Aptos" w:cs="Arial"/>
        </w:rPr>
        <w:t xml:space="preserve"> and the liability has been removed from the University’s Statement of Net Position. </w:t>
      </w:r>
      <w:r w:rsidRPr="00866A10">
        <w:rPr>
          <w:rFonts w:ascii="Aptos" w:hAnsi="Aptos" w:cs="Arial"/>
        </w:rPr>
        <w:t xml:space="preserve">The substitution of essentially risk-free monetary assets with monetary assets that are not essentially risk-free is not prohibited. </w:t>
      </w:r>
      <w:r w:rsidRPr="00866A10">
        <w:rPr>
          <w:rFonts w:ascii="Aptos" w:hAnsi="Aptos" w:cs="Arial"/>
          <w:b/>
          <w:i/>
          <w:color w:val="0000FF"/>
        </w:rPr>
        <w:t xml:space="preserve">[Note to Preparer: Universities should review trust or escrow agreements, bond indentures, etc. to determine if the substitution of risk-free monetary assets for in-substance defeasance transactions is prohibited. If substitution is prohibited, delete the previous sentence.] </w:t>
      </w:r>
      <w:r w:rsidRPr="00866A10">
        <w:rPr>
          <w:rFonts w:ascii="Aptos" w:eastAsia="Times New Roman" w:hAnsi="Aptos" w:cs="Arial"/>
        </w:rPr>
        <w:t xml:space="preserve">This advance refunding was undertaken to reduce total debt service payments by $_____ over the next ___years and resulted in an economic gain of $____.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outstanding balance was $_______ for the </w:t>
      </w:r>
      <w:proofErr w:type="spellStart"/>
      <w:r w:rsidRPr="00866A10">
        <w:rPr>
          <w:rFonts w:ascii="Aptos" w:eastAsia="Times New Roman" w:hAnsi="Aptos" w:cs="Arial"/>
        </w:rPr>
        <w:t>defeased</w:t>
      </w:r>
      <w:proofErr w:type="spellEnd"/>
      <w:r w:rsidRPr="00866A10">
        <w:rPr>
          <w:rFonts w:ascii="Aptos" w:eastAsia="Times New Roman" w:hAnsi="Aptos" w:cs="Arial"/>
        </w:rPr>
        <w:t xml:space="preserve"> </w:t>
      </w:r>
      <w:r w:rsidRPr="00866A10">
        <w:rPr>
          <w:rFonts w:ascii="Aptos" w:eastAsia="Times New Roman" w:hAnsi="Aptos" w:cs="Arial"/>
          <w:b/>
          <w:color w:val="0000FF"/>
        </w:rPr>
        <w:t>[Title of Old Issue]</w:t>
      </w:r>
      <w:r w:rsidRPr="00866A10">
        <w:rPr>
          <w:rFonts w:ascii="Aptos" w:eastAsia="Times New Roman" w:hAnsi="Aptos" w:cs="Arial"/>
          <w:i/>
        </w:rPr>
        <w:t xml:space="preserve"> </w:t>
      </w:r>
      <w:r w:rsidRPr="00866A10">
        <w:rPr>
          <w:rFonts w:ascii="Aptos" w:eastAsia="Times New Roman" w:hAnsi="Aptos" w:cs="Arial"/>
        </w:rPr>
        <w:t>bonds.</w:t>
      </w:r>
    </w:p>
    <w:p w14:paraId="7FF57FBF" w14:textId="241DDB9F"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b/>
        </w:rPr>
        <w:t xml:space="preserve">Prior Year Defeasances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During prior years, the University </w:t>
      </w:r>
      <w:proofErr w:type="spellStart"/>
      <w:r w:rsidRPr="00866A10">
        <w:rPr>
          <w:rFonts w:ascii="Aptos" w:eastAsia="Times New Roman" w:hAnsi="Aptos" w:cs="Arial"/>
        </w:rPr>
        <w:t>defeased</w:t>
      </w:r>
      <w:proofErr w:type="spellEnd"/>
      <w:r w:rsidRPr="00866A10">
        <w:rPr>
          <w:rFonts w:ascii="Aptos" w:eastAsia="Times New Roman" w:hAnsi="Aptos" w:cs="Arial"/>
        </w:rPr>
        <w:t xml:space="preserve"> certain bonds by placing the proceeds of new bonds in an irrevocable trust to provide for all future debt service </w:t>
      </w:r>
      <w:r w:rsidRPr="00866A10">
        <w:rPr>
          <w:rFonts w:ascii="Aptos" w:eastAsia="Times New Roman" w:hAnsi="Aptos" w:cs="Arial"/>
        </w:rPr>
        <w:lastRenderedPageBreak/>
        <w:t xml:space="preserve">payments on the old bonds. Accordingly, the trust account assets and the liability for the </w:t>
      </w:r>
      <w:proofErr w:type="spellStart"/>
      <w:r w:rsidRPr="00866A10">
        <w:rPr>
          <w:rFonts w:ascii="Aptos" w:eastAsia="Times New Roman" w:hAnsi="Aptos" w:cs="Arial"/>
        </w:rPr>
        <w:t>defeased</w:t>
      </w:r>
      <w:proofErr w:type="spellEnd"/>
      <w:r w:rsidRPr="00866A10">
        <w:rPr>
          <w:rFonts w:ascii="Aptos" w:eastAsia="Times New Roman" w:hAnsi="Aptos" w:cs="Arial"/>
        </w:rPr>
        <w:t xml:space="preserve"> bonds are not included in the University’s financial statements.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the outstanding balance of prior year </w:t>
      </w:r>
      <w:proofErr w:type="spellStart"/>
      <w:r w:rsidRPr="00866A10">
        <w:rPr>
          <w:rFonts w:ascii="Aptos" w:eastAsia="Times New Roman" w:hAnsi="Aptos" w:cs="Arial"/>
        </w:rPr>
        <w:t>defeased</w:t>
      </w:r>
      <w:proofErr w:type="spellEnd"/>
      <w:r w:rsidRPr="00866A10">
        <w:rPr>
          <w:rFonts w:ascii="Aptos" w:eastAsia="Times New Roman" w:hAnsi="Aptos" w:cs="Arial"/>
        </w:rPr>
        <w:t xml:space="preserve"> bonds was $_________.</w:t>
      </w:r>
    </w:p>
    <w:p w14:paraId="0832BD0C" w14:textId="32D1E24D" w:rsidR="000213C9" w:rsidRPr="00866A10" w:rsidRDefault="000213C9" w:rsidP="000213C9">
      <w:pPr>
        <w:spacing w:after="240" w:line="240" w:lineRule="auto"/>
        <w:ind w:left="360"/>
        <w:jc w:val="both"/>
        <w:rPr>
          <w:rFonts w:ascii="Aptos" w:hAnsi="Aptos" w:cs="Arial"/>
        </w:rPr>
      </w:pPr>
      <w:r w:rsidRPr="00866A10">
        <w:rPr>
          <w:rFonts w:ascii="Aptos" w:hAnsi="Aptos" w:cs="Arial"/>
        </w:rPr>
        <w:t xml:space="preserve">For certain prior year defeasances, the substitution of essentially risk-free monetary assets with monetary assets that are not essentially risk-free is not prohibited. </w:t>
      </w:r>
      <w:proofErr w:type="gramStart"/>
      <w:r w:rsidRPr="00866A10">
        <w:rPr>
          <w:rFonts w:ascii="Aptos" w:hAnsi="Aptos" w:cs="Arial"/>
        </w:rPr>
        <w:t>At</w:t>
      </w:r>
      <w:proofErr w:type="gramEnd"/>
      <w:r w:rsidRPr="00866A10">
        <w:rPr>
          <w:rFonts w:ascii="Aptos" w:hAnsi="Aptos" w:cs="Arial"/>
        </w:rPr>
        <w:t xml:space="preserve"> </w:t>
      </w:r>
      <w:r w:rsidR="00983E4F" w:rsidRPr="00866A10">
        <w:rPr>
          <w:rFonts w:ascii="Aptos" w:hAnsi="Aptos" w:cs="Arial"/>
        </w:rPr>
        <w:t>June 30, 2025</w:t>
      </w:r>
      <w:r w:rsidRPr="00866A10">
        <w:rPr>
          <w:rFonts w:ascii="Aptos" w:hAnsi="Aptos" w:cs="Arial"/>
        </w:rPr>
        <w:t xml:space="preserve">, the outstanding balance of prior year </w:t>
      </w:r>
      <w:proofErr w:type="spellStart"/>
      <w:r w:rsidRPr="00866A10">
        <w:rPr>
          <w:rFonts w:ascii="Aptos" w:hAnsi="Aptos" w:cs="Arial"/>
        </w:rPr>
        <w:t>defeased</w:t>
      </w:r>
      <w:proofErr w:type="spellEnd"/>
      <w:r w:rsidRPr="00866A10">
        <w:rPr>
          <w:rFonts w:ascii="Aptos" w:hAnsi="Aptos" w:cs="Arial"/>
        </w:rPr>
        <w:t xml:space="preserve"> bonds for which substitution is not prohibited was $________. </w:t>
      </w:r>
      <w:r w:rsidRPr="00866A10">
        <w:rPr>
          <w:rFonts w:ascii="Aptos" w:hAnsi="Aptos" w:cs="Arial"/>
          <w:b/>
          <w:i/>
          <w:color w:val="0000FF"/>
        </w:rPr>
        <w:t>[Note to Preparer: Universities should review trust or escrow agreements, bond indentures, etc. to determine if the substitution of risk-free monetary assets for in-substance defeasance transactions is prohibited. Delete this paragraph if substitution is prohibited.]</w:t>
      </w:r>
      <w:r w:rsidRPr="00866A10">
        <w:rPr>
          <w:rFonts w:ascii="Aptos" w:hAnsi="Aptos" w:cs="Arial"/>
        </w:rPr>
        <w:t xml:space="preserve"> </w:t>
      </w:r>
    </w:p>
    <w:p w14:paraId="1D8B362D" w14:textId="77777777" w:rsidR="000213C9" w:rsidRPr="00866A10" w:rsidRDefault="000213C9" w:rsidP="000213C9">
      <w:pPr>
        <w:spacing w:after="240" w:line="240" w:lineRule="auto"/>
        <w:ind w:left="360"/>
        <w:jc w:val="both"/>
        <w:rPr>
          <w:rFonts w:ascii="Aptos" w:hAnsi="Aptos" w:cs="Arial"/>
          <w:b/>
          <w:i/>
          <w:color w:val="0000FF"/>
        </w:rPr>
      </w:pPr>
      <w:r w:rsidRPr="00866A10">
        <w:rPr>
          <w:rFonts w:ascii="Aptos" w:hAnsi="Aptos" w:cs="Arial"/>
          <w:b/>
          <w:i/>
          <w:color w:val="0000FF"/>
        </w:rPr>
        <w:t xml:space="preserve">[Note to Preparer: If the University </w:t>
      </w:r>
      <w:proofErr w:type="spellStart"/>
      <w:r w:rsidRPr="00866A10">
        <w:rPr>
          <w:rFonts w:ascii="Aptos" w:hAnsi="Aptos" w:cs="Arial"/>
          <w:b/>
          <w:i/>
          <w:color w:val="0000FF"/>
        </w:rPr>
        <w:t>defeased</w:t>
      </w:r>
      <w:proofErr w:type="spellEnd"/>
      <w:r w:rsidRPr="00866A10">
        <w:rPr>
          <w:rFonts w:ascii="Aptos" w:hAnsi="Aptos" w:cs="Arial"/>
          <w:b/>
          <w:i/>
          <w:color w:val="0000FF"/>
        </w:rPr>
        <w:t xml:space="preserve"> debt in the current year using only existing resources, </w:t>
      </w:r>
      <w:r w:rsidRPr="00866A10">
        <w:rPr>
          <w:rFonts w:ascii="Aptos" w:hAnsi="Aptos" w:cs="Arial"/>
          <w:b/>
          <w:i/>
          <w:color w:val="0000FF"/>
          <w:u w:val="single"/>
        </w:rPr>
        <w:t>or</w:t>
      </w:r>
      <w:r w:rsidRPr="00866A10">
        <w:rPr>
          <w:rFonts w:ascii="Aptos" w:hAnsi="Aptos" w:cs="Arial"/>
          <w:b/>
          <w:i/>
          <w:color w:val="0000FF"/>
        </w:rPr>
        <w:t xml:space="preserve"> </w:t>
      </w:r>
      <w:proofErr w:type="spellStart"/>
      <w:r w:rsidRPr="00866A10">
        <w:rPr>
          <w:rFonts w:ascii="Aptos" w:hAnsi="Aptos" w:cs="Arial"/>
          <w:b/>
          <w:i/>
          <w:color w:val="0000FF"/>
        </w:rPr>
        <w:t>defeased</w:t>
      </w:r>
      <w:proofErr w:type="spellEnd"/>
      <w:r w:rsidRPr="00866A10">
        <w:rPr>
          <w:rFonts w:ascii="Aptos" w:hAnsi="Aptos" w:cs="Arial"/>
          <w:b/>
          <w:i/>
          <w:color w:val="0000FF"/>
        </w:rPr>
        <w:t xml:space="preserve"> debt in prior years using only existing resources, additional note disclosures are required. Refer to GASB ¶ 7-8 for guidance regarding the additional required disclosures.]</w:t>
      </w:r>
    </w:p>
    <w:p w14:paraId="00AA1466"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rPr>
      </w:pPr>
      <w:bookmarkStart w:id="568" w:name="_MON_1552824987"/>
      <w:bookmarkStart w:id="569" w:name="_MON_1148646917"/>
      <w:bookmarkStart w:id="570" w:name="_MON_1558547457"/>
      <w:bookmarkEnd w:id="568"/>
      <w:bookmarkEnd w:id="569"/>
      <w:bookmarkEnd w:id="570"/>
      <w:r w:rsidRPr="00866A10">
        <w:rPr>
          <w:rFonts w:ascii="Aptos" w:eastAsia="Times New Roman" w:hAnsi="Aptos" w:cs="Arial"/>
          <w:b/>
        </w:rPr>
        <w:t>I.</w:t>
      </w:r>
      <w:r w:rsidRPr="00866A10">
        <w:rPr>
          <w:rFonts w:ascii="Aptos" w:eastAsia="Times New Roman" w:hAnsi="Aptos" w:cs="Arial"/>
          <w:b/>
        </w:rPr>
        <w:tab/>
        <w:t xml:space="preserve">Bond Anticipation Notes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On </w:t>
      </w:r>
      <w:r w:rsidRPr="00866A10">
        <w:rPr>
          <w:rFonts w:ascii="Aptos" w:eastAsia="Times New Roman" w:hAnsi="Aptos" w:cs="Arial"/>
          <w:b/>
          <w:i/>
          <w:color w:val="0000FF"/>
        </w:rPr>
        <w:t>[Date]</w:t>
      </w:r>
      <w:r w:rsidRPr="00866A10">
        <w:rPr>
          <w:rFonts w:ascii="Aptos" w:eastAsia="Times New Roman" w:hAnsi="Aptos" w:cs="Arial"/>
        </w:rPr>
        <w:t xml:space="preserve">, the University entered into a loan agreement with </w:t>
      </w:r>
      <w:r w:rsidRPr="00866A10">
        <w:rPr>
          <w:rFonts w:ascii="Aptos" w:eastAsia="Times New Roman" w:hAnsi="Aptos" w:cs="Arial"/>
          <w:b/>
          <w:i/>
          <w:color w:val="0000FF"/>
        </w:rPr>
        <w:t>[Lending Institution]</w:t>
      </w:r>
      <w:r w:rsidRPr="00866A10">
        <w:rPr>
          <w:rFonts w:ascii="Aptos" w:eastAsia="Times New Roman" w:hAnsi="Aptos" w:cs="Arial"/>
        </w:rPr>
        <w:t xml:space="preserve"> for $________ to be repaid with bond proceeds received in </w:t>
      </w:r>
      <w:r w:rsidRPr="00866A10">
        <w:rPr>
          <w:rFonts w:ascii="Aptos" w:eastAsia="Times New Roman" w:hAnsi="Aptos" w:cs="Arial"/>
          <w:b/>
          <w:i/>
          <w:color w:val="0000FF"/>
        </w:rPr>
        <w:t xml:space="preserve">[Date] </w:t>
      </w:r>
      <w:r w:rsidRPr="00866A10">
        <w:rPr>
          <w:rFonts w:ascii="Aptos" w:eastAsia="Times New Roman" w:hAnsi="Aptos" w:cs="Arial"/>
        </w:rPr>
        <w:t xml:space="preserve">as disclosed in Subsequent Event Note ___. </w:t>
      </w:r>
      <w:r w:rsidRPr="00866A10">
        <w:rPr>
          <w:rFonts w:ascii="Aptos" w:eastAsia="Times New Roman" w:hAnsi="Aptos" w:cs="Arial"/>
          <w:b/>
          <w:i/>
          <w:color w:val="0000FF"/>
        </w:rPr>
        <w:t>[Provide a description of what the proceeds were used to finance]</w:t>
      </w:r>
      <w:r w:rsidRPr="00866A10">
        <w:rPr>
          <w:rFonts w:ascii="Aptos" w:eastAsia="Times New Roman" w:hAnsi="Aptos" w:cs="Arial"/>
        </w:rPr>
        <w:t xml:space="preserve">. </w:t>
      </w:r>
    </w:p>
    <w:p w14:paraId="17DD3B70" w14:textId="77777777" w:rsidR="000213C9" w:rsidRPr="00866A10" w:rsidRDefault="000213C9" w:rsidP="000213C9">
      <w:pPr>
        <w:tabs>
          <w:tab w:val="left" w:pos="1560"/>
        </w:tabs>
        <w:spacing w:after="240" w:line="240" w:lineRule="auto"/>
        <w:ind w:left="360"/>
        <w:jc w:val="both"/>
        <w:rPr>
          <w:rFonts w:ascii="Aptos" w:eastAsia="Times New Roman" w:hAnsi="Aptos" w:cs="Arial"/>
          <w:i/>
          <w:color w:val="0000FF"/>
        </w:rPr>
      </w:pPr>
      <w:r w:rsidRPr="00866A10">
        <w:rPr>
          <w:rFonts w:ascii="Aptos" w:eastAsia="Times New Roman" w:hAnsi="Aptos" w:cs="Arial"/>
          <w:b/>
          <w:i/>
          <w:color w:val="0000FF"/>
        </w:rPr>
        <w:t>[See GASB Statement 62 paragraph 36-40 for additional guidance.]</w:t>
      </w:r>
    </w:p>
    <w:p w14:paraId="1D3DFBE0"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color w:val="000000"/>
        </w:rPr>
      </w:pPr>
      <w:r w:rsidRPr="00866A10">
        <w:rPr>
          <w:rFonts w:ascii="Aptos" w:eastAsia="Times New Roman" w:hAnsi="Aptos" w:cs="Arial"/>
          <w:b/>
        </w:rPr>
        <w:t>J.</w:t>
      </w:r>
      <w:r w:rsidRPr="00866A10">
        <w:rPr>
          <w:rFonts w:ascii="Aptos" w:eastAsia="Times New Roman" w:hAnsi="Aptos" w:cs="Arial"/>
          <w:b/>
        </w:rPr>
        <w:tab/>
        <w:t xml:space="preserve">Annuities Payable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
          <w:i/>
          <w:color w:val="0000FF"/>
        </w:rPr>
        <w:t>[Provide description of annuities payable, if applicable.]</w:t>
      </w:r>
      <w:r w:rsidRPr="00866A10">
        <w:rPr>
          <w:rFonts w:ascii="Aptos" w:eastAsia="Times New Roman" w:hAnsi="Aptos" w:cs="Arial"/>
          <w:color w:val="000000"/>
        </w:rPr>
        <w:t>:</w:t>
      </w:r>
    </w:p>
    <w:p w14:paraId="6DF48A97"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color w:val="000000"/>
        </w:rPr>
      </w:pPr>
      <w:r w:rsidRPr="00866A10">
        <w:rPr>
          <w:rFonts w:ascii="Aptos" w:eastAsia="Times New Roman" w:hAnsi="Aptos" w:cs="Arial"/>
          <w:b/>
        </w:rPr>
        <w:t>K.</w:t>
      </w:r>
      <w:r w:rsidRPr="00866A10">
        <w:rPr>
          <w:rFonts w:ascii="Aptos" w:eastAsia="Times New Roman" w:hAnsi="Aptos" w:cs="Arial"/>
          <w:b/>
        </w:rPr>
        <w:tab/>
        <w:t xml:space="preserve">Pollution Remediation Payable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
          <w:i/>
          <w:color w:val="0000FF"/>
        </w:rPr>
        <w:t>[See GASB 49, Accounting and Financial Reporting for Pollution Remediation Obligations. An example is provided as follows.]</w:t>
      </w:r>
      <w:r w:rsidRPr="00866A10">
        <w:rPr>
          <w:rFonts w:ascii="Aptos" w:eastAsia="Times New Roman" w:hAnsi="Aptos" w:cs="Arial"/>
          <w:color w:val="000000"/>
        </w:rPr>
        <w:t xml:space="preserve"> </w:t>
      </w:r>
      <w:r w:rsidRPr="00866A10">
        <w:rPr>
          <w:rFonts w:ascii="Aptos" w:eastAsia="Times New Roman" w:hAnsi="Aptos" w:cs="Arial"/>
        </w:rPr>
        <w:t xml:space="preserve">The University has recognized a pollution remediation liability for </w:t>
      </w:r>
      <w:r w:rsidRPr="00866A10">
        <w:rPr>
          <w:rFonts w:ascii="Aptos" w:eastAsia="Times New Roman" w:hAnsi="Aptos" w:cs="Arial"/>
          <w:b/>
          <w:color w:val="0000FF"/>
        </w:rPr>
        <w:t>[describe the nature and source of liability]</w:t>
      </w:r>
      <w:r w:rsidRPr="00866A10">
        <w:rPr>
          <w:rFonts w:ascii="Aptos" w:eastAsia="Times New Roman" w:hAnsi="Aptos" w:cs="Arial"/>
          <w:color w:val="000000"/>
        </w:rPr>
        <w:t xml:space="preserve">. </w:t>
      </w:r>
      <w:r w:rsidRPr="00866A10">
        <w:rPr>
          <w:rFonts w:ascii="Aptos" w:eastAsia="Times New Roman" w:hAnsi="Aptos" w:cs="Arial"/>
        </w:rPr>
        <w:t xml:space="preserve">The amount of the estimated liability is $__________. This estimate was calculated </w:t>
      </w:r>
      <w:r w:rsidRPr="00866A10">
        <w:rPr>
          <w:rFonts w:ascii="Aptos" w:eastAsia="Times New Roman" w:hAnsi="Aptos" w:cs="Arial"/>
          <w:b/>
          <w:color w:val="0000FF"/>
        </w:rPr>
        <w:t>[describe the methods and assumptions used when calculating the estimated liability]</w:t>
      </w:r>
      <w:r w:rsidRPr="00866A10">
        <w:rPr>
          <w:rFonts w:ascii="Aptos" w:eastAsia="Times New Roman" w:hAnsi="Aptos" w:cs="Arial"/>
        </w:rPr>
        <w:t xml:space="preserve">. This liability is subject to potential changes due to </w:t>
      </w:r>
      <w:r w:rsidRPr="00866A10">
        <w:rPr>
          <w:rFonts w:ascii="Aptos" w:eastAsia="Times New Roman" w:hAnsi="Aptos" w:cs="Arial"/>
          <w:b/>
          <w:color w:val="0000FF"/>
        </w:rPr>
        <w:t>[describe potential changes; for example, price increases or reductions, technology, or applicable laws or regulations]</w:t>
      </w:r>
      <w:r w:rsidRPr="00866A10">
        <w:rPr>
          <w:rFonts w:ascii="Aptos" w:eastAsia="Times New Roman" w:hAnsi="Aptos" w:cs="Arial"/>
          <w:color w:val="000000"/>
        </w:rPr>
        <w:t xml:space="preserve">. </w:t>
      </w:r>
      <w:r w:rsidRPr="00866A10">
        <w:rPr>
          <w:rFonts w:ascii="Aptos" w:eastAsia="Times New Roman" w:hAnsi="Aptos" w:cs="Arial"/>
        </w:rPr>
        <w:t xml:space="preserve">The amount of the estimated recoveries for this estimated liability is $___________. </w:t>
      </w:r>
      <w:r w:rsidRPr="00866A10">
        <w:rPr>
          <w:rFonts w:ascii="Aptos" w:eastAsia="Times New Roman" w:hAnsi="Aptos" w:cs="Arial"/>
          <w:b/>
          <w:i/>
          <w:color w:val="0000FF"/>
        </w:rPr>
        <w:t>[Omit if not applicable. Modify as necessary.]</w:t>
      </w:r>
    </w:p>
    <w:p w14:paraId="5975AC9E" w14:textId="77777777" w:rsidR="000213C9" w:rsidRPr="00866A10" w:rsidRDefault="000213C9" w:rsidP="000213C9">
      <w:pPr>
        <w:spacing w:after="240" w:line="240" w:lineRule="auto"/>
        <w:ind w:left="360"/>
        <w:jc w:val="both"/>
        <w:rPr>
          <w:rFonts w:ascii="Aptos" w:eastAsia="Times New Roman" w:hAnsi="Aptos" w:cs="Arial"/>
          <w:b/>
          <w:i/>
          <w:color w:val="0000FF"/>
        </w:rPr>
      </w:pPr>
      <w:r w:rsidRPr="00866A10">
        <w:rPr>
          <w:rFonts w:ascii="Aptos" w:eastAsia="Times New Roman" w:hAnsi="Aptos" w:cs="Arial"/>
        </w:rPr>
        <w:t xml:space="preserve">The University has a pollution remediation liability that could not yet be recognized because it is not reasonably estimable. This liability is </w:t>
      </w:r>
      <w:r w:rsidRPr="00866A10">
        <w:rPr>
          <w:rFonts w:ascii="Aptos" w:eastAsia="Times New Roman" w:hAnsi="Aptos" w:cs="Arial"/>
          <w:b/>
          <w:color w:val="0000FF"/>
        </w:rPr>
        <w:t>[provide a general description of the nature of the pollution remediation activities]</w:t>
      </w:r>
      <w:r w:rsidRPr="00866A10">
        <w:rPr>
          <w:rFonts w:ascii="Aptos" w:eastAsia="Times New Roman" w:hAnsi="Aptos" w:cs="Arial"/>
          <w:color w:val="000000"/>
        </w:rPr>
        <w:t>.</w:t>
      </w:r>
      <w:r w:rsidRPr="00866A10">
        <w:rPr>
          <w:rFonts w:ascii="Aptos" w:eastAsia="Times New Roman" w:hAnsi="Aptos" w:cs="Arial"/>
          <w:b/>
          <w:i/>
          <w:color w:val="0000FF"/>
        </w:rPr>
        <w:t xml:space="preserve"> [Omit if not applicable. Modify as necessary.]</w:t>
      </w:r>
    </w:p>
    <w:p w14:paraId="126BFEE5" w14:textId="77777777" w:rsidR="000213C9" w:rsidRPr="00866A10" w:rsidRDefault="000213C9" w:rsidP="000213C9">
      <w:pPr>
        <w:spacing w:after="240" w:line="240" w:lineRule="auto"/>
        <w:ind w:left="360" w:hanging="360"/>
        <w:jc w:val="both"/>
        <w:rPr>
          <w:rFonts w:ascii="Aptos" w:eastAsia="Times New Roman" w:hAnsi="Aptos" w:cs="Arial"/>
          <w:b/>
          <w:i/>
          <w:color w:val="0000FF"/>
        </w:rPr>
      </w:pPr>
      <w:r w:rsidRPr="00866A10">
        <w:rPr>
          <w:rFonts w:ascii="Aptos" w:eastAsia="Times New Roman" w:hAnsi="Aptos" w:cs="Arial"/>
          <w:b/>
        </w:rPr>
        <w:t>L.</w:t>
      </w:r>
      <w:r w:rsidRPr="00866A10">
        <w:rPr>
          <w:rFonts w:ascii="Aptos" w:eastAsia="Times New Roman" w:hAnsi="Aptos" w:cs="Arial"/>
          <w:b/>
        </w:rPr>
        <w:tab/>
        <w:t xml:space="preserve">Asset Retirement Obligations </w:t>
      </w:r>
      <w:r w:rsidRPr="00866A10">
        <w:rPr>
          <w:rFonts w:ascii="Aptos" w:eastAsia="Times New Roman" w:hAnsi="Aptos" w:cs="Arial"/>
        </w:rPr>
        <w:t xml:space="preserve">- </w:t>
      </w:r>
      <w:r w:rsidRPr="00866A10">
        <w:rPr>
          <w:rFonts w:ascii="Aptos" w:eastAsia="Times New Roman" w:hAnsi="Aptos" w:cs="Arial"/>
          <w:b/>
          <w:i/>
          <w:color w:val="0000FF"/>
        </w:rPr>
        <w:t>[See GASB 83 para. 27-29 for specific disclosure requirements. An example is provided as follows.]</w:t>
      </w:r>
      <w:r w:rsidRPr="00866A10">
        <w:rPr>
          <w:rFonts w:ascii="Aptos" w:eastAsia="Times New Roman" w:hAnsi="Aptos" w:cs="Arial"/>
        </w:rPr>
        <w:t xml:space="preserve"> The University has recognized asset retirement obligations for </w:t>
      </w:r>
      <w:r w:rsidRPr="00866A10">
        <w:rPr>
          <w:rFonts w:ascii="Aptos" w:eastAsia="Times New Roman" w:hAnsi="Aptos" w:cs="Arial"/>
          <w:b/>
          <w:color w:val="0000FF"/>
        </w:rPr>
        <w:t>[describe the nature and source of obligation(s). Should include information about the associated capital asset]</w:t>
      </w:r>
      <w:r w:rsidRPr="00866A10">
        <w:rPr>
          <w:rFonts w:ascii="Aptos" w:eastAsia="Times New Roman" w:hAnsi="Aptos" w:cs="Arial"/>
        </w:rPr>
        <w:t xml:space="preserve">. The amount of the estimated liability is $________. This estimate was calculated </w:t>
      </w:r>
      <w:r w:rsidRPr="00866A10">
        <w:rPr>
          <w:rFonts w:ascii="Aptos" w:eastAsia="Times New Roman" w:hAnsi="Aptos" w:cs="Arial"/>
          <w:b/>
          <w:color w:val="0000FF"/>
        </w:rPr>
        <w:t>[describe the methods and assumptions used to measure the liability]</w:t>
      </w:r>
      <w:r w:rsidRPr="00866A10">
        <w:rPr>
          <w:rFonts w:ascii="Aptos" w:eastAsia="Times New Roman" w:hAnsi="Aptos" w:cs="Arial"/>
        </w:rPr>
        <w:t xml:space="preserve">. The estimated remaining useful life for </w:t>
      </w:r>
      <w:r w:rsidRPr="00866A10">
        <w:rPr>
          <w:rFonts w:ascii="Aptos" w:eastAsia="Times New Roman" w:hAnsi="Aptos" w:cs="Arial"/>
          <w:b/>
          <w:color w:val="0000FF"/>
        </w:rPr>
        <w:t>[associated capital asset]</w:t>
      </w:r>
      <w:r w:rsidRPr="00866A10">
        <w:rPr>
          <w:rFonts w:ascii="Aptos" w:eastAsia="Times New Roman" w:hAnsi="Aptos" w:cs="Arial"/>
        </w:rPr>
        <w:t xml:space="preserve"> is </w:t>
      </w:r>
      <w:r w:rsidRPr="00866A10">
        <w:rPr>
          <w:rFonts w:ascii="Aptos" w:eastAsia="Times New Roman" w:hAnsi="Aptos" w:cs="Arial"/>
          <w:b/>
          <w:color w:val="0000FF"/>
        </w:rPr>
        <w:t>XX</w:t>
      </w:r>
      <w:r w:rsidRPr="00866A10">
        <w:rPr>
          <w:rFonts w:ascii="Aptos" w:eastAsia="Times New Roman" w:hAnsi="Aptos" w:cs="Arial"/>
        </w:rPr>
        <w:t xml:space="preserve"> years. Funding and assurance provisions associated with this obligation are being met </w:t>
      </w:r>
      <w:proofErr w:type="gramStart"/>
      <w:r w:rsidRPr="00866A10">
        <w:rPr>
          <w:rFonts w:ascii="Aptos" w:eastAsia="Times New Roman" w:hAnsi="Aptos" w:cs="Arial"/>
        </w:rPr>
        <w:t>through the use of</w:t>
      </w:r>
      <w:proofErr w:type="gramEnd"/>
      <w:r w:rsidRPr="00866A10">
        <w:rPr>
          <w:rFonts w:ascii="Aptos" w:eastAsia="Times New Roman" w:hAnsi="Aptos" w:cs="Arial"/>
        </w:rPr>
        <w:t xml:space="preserve"> </w:t>
      </w:r>
      <w:r w:rsidRPr="00866A10">
        <w:rPr>
          <w:rFonts w:ascii="Aptos" w:eastAsia="Times New Roman" w:hAnsi="Aptos" w:cs="Arial"/>
          <w:b/>
          <w:color w:val="0000FF"/>
        </w:rPr>
        <w:t>[surety bonds, insurance policies, letters of credit, etc.]</w:t>
      </w:r>
      <w:r w:rsidRPr="00866A10">
        <w:rPr>
          <w:rFonts w:ascii="Aptos" w:eastAsia="Times New Roman" w:hAnsi="Aptos" w:cs="Arial"/>
        </w:rPr>
        <w:t xml:space="preserve">. Assets in the </w:t>
      </w:r>
      <w:r w:rsidRPr="00866A10">
        <w:rPr>
          <w:rFonts w:ascii="Aptos" w:eastAsia="Times New Roman" w:hAnsi="Aptos" w:cs="Arial"/>
        </w:rPr>
        <w:lastRenderedPageBreak/>
        <w:t xml:space="preserve">amount of $_______ are restricted for the payment of these obligations. </w:t>
      </w:r>
      <w:r w:rsidRPr="00866A10">
        <w:rPr>
          <w:rFonts w:ascii="Aptos" w:eastAsia="Times New Roman" w:hAnsi="Aptos" w:cs="Arial"/>
          <w:b/>
          <w:i/>
          <w:color w:val="0000FF"/>
        </w:rPr>
        <w:t>[Omit if not applicable. Modify as necessary.]</w:t>
      </w:r>
    </w:p>
    <w:p w14:paraId="541E5455" w14:textId="77777777" w:rsidR="000213C9" w:rsidRPr="00866A10" w:rsidRDefault="000213C9" w:rsidP="000213C9">
      <w:pPr>
        <w:spacing w:after="240" w:line="240" w:lineRule="auto"/>
        <w:ind w:left="360"/>
        <w:jc w:val="both"/>
        <w:rPr>
          <w:rFonts w:ascii="Aptos" w:eastAsia="Times New Roman" w:hAnsi="Aptos" w:cs="Arial"/>
          <w:b/>
        </w:rPr>
      </w:pPr>
      <w:r w:rsidRPr="00866A10">
        <w:rPr>
          <w:rFonts w:ascii="Aptos" w:eastAsia="Times New Roman" w:hAnsi="Aptos" w:cs="Arial"/>
        </w:rPr>
        <w:t xml:space="preserve">The University has an asset retirement obligation that could not yet be recognized because it is not reasonably estimable. This liability </w:t>
      </w:r>
      <w:r w:rsidRPr="00866A10">
        <w:rPr>
          <w:rFonts w:ascii="Aptos" w:eastAsia="Times New Roman" w:hAnsi="Aptos" w:cs="Arial"/>
          <w:b/>
          <w:color w:val="0000FF"/>
        </w:rPr>
        <w:t>[provide a general description of the nature of the obligation and reasons it is not reasonably estimable]</w:t>
      </w:r>
      <w:r w:rsidRPr="00866A10">
        <w:rPr>
          <w:rFonts w:ascii="Aptos" w:eastAsia="Times New Roman" w:hAnsi="Aptos" w:cs="Arial"/>
          <w:bCs/>
          <w:color w:val="000000" w:themeColor="text1"/>
        </w:rPr>
        <w:t>.</w:t>
      </w:r>
      <w:r w:rsidRPr="00866A10">
        <w:rPr>
          <w:rFonts w:ascii="Aptos" w:eastAsia="Times New Roman" w:hAnsi="Aptos" w:cs="Arial"/>
          <w:b/>
        </w:rPr>
        <w:t xml:space="preserve"> </w:t>
      </w:r>
      <w:r w:rsidRPr="00866A10">
        <w:rPr>
          <w:rFonts w:ascii="Aptos" w:eastAsia="Times New Roman" w:hAnsi="Aptos" w:cs="Arial"/>
          <w:b/>
          <w:i/>
          <w:color w:val="0000FF"/>
        </w:rPr>
        <w:t>[Omit if not applicable. Modify as necessary.]</w:t>
      </w:r>
    </w:p>
    <w:p w14:paraId="2A96231D" w14:textId="77777777" w:rsidR="000213C9" w:rsidRPr="00866A10" w:rsidRDefault="000213C9" w:rsidP="000213C9">
      <w:pPr>
        <w:spacing w:after="240" w:line="240" w:lineRule="auto"/>
        <w:ind w:left="360"/>
        <w:jc w:val="both"/>
        <w:rPr>
          <w:rFonts w:ascii="Aptos" w:eastAsia="Times New Roman" w:hAnsi="Aptos" w:cs="Arial"/>
        </w:rPr>
      </w:pPr>
      <w:r w:rsidRPr="00866A10">
        <w:rPr>
          <w:rFonts w:ascii="Aptos" w:eastAsia="Times New Roman" w:hAnsi="Aptos" w:cs="Arial"/>
        </w:rPr>
        <w:t xml:space="preserve">The University has a minority share of an asset retirement obligation related to </w:t>
      </w:r>
      <w:r w:rsidRPr="00866A10">
        <w:rPr>
          <w:rFonts w:ascii="Aptos" w:eastAsia="Times New Roman" w:hAnsi="Aptos" w:cs="Arial"/>
          <w:b/>
          <w:color w:val="0000FF"/>
        </w:rPr>
        <w:t>[disclose asset and joint agreement. See GASB 83, paragraph 29 for required elements]</w:t>
      </w:r>
      <w:r w:rsidRPr="00866A10">
        <w:rPr>
          <w:rFonts w:ascii="Aptos" w:eastAsia="Times New Roman" w:hAnsi="Aptos" w:cs="Arial"/>
        </w:rPr>
        <w:t xml:space="preserve">. </w:t>
      </w:r>
      <w:r w:rsidRPr="00866A10">
        <w:rPr>
          <w:rFonts w:ascii="Aptos" w:eastAsia="Times New Roman" w:hAnsi="Aptos" w:cs="Arial"/>
          <w:b/>
          <w:i/>
          <w:color w:val="0000FF"/>
        </w:rPr>
        <w:t>[Omit if not applicable. Modify as necessary.]</w:t>
      </w:r>
    </w:p>
    <w:p w14:paraId="5CCDC808" w14:textId="77777777" w:rsidR="000213C9" w:rsidRPr="00866A10" w:rsidRDefault="000213C9" w:rsidP="000213C9">
      <w:pPr>
        <w:spacing w:after="240" w:line="240" w:lineRule="auto"/>
        <w:jc w:val="both"/>
        <w:rPr>
          <w:rFonts w:ascii="Aptos" w:eastAsia="Times New Roman" w:hAnsi="Aptos" w:cs="Arial"/>
          <w:b/>
          <w:bCs/>
          <w:i/>
          <w:color w:val="0000FF"/>
        </w:rPr>
      </w:pPr>
      <w:r w:rsidRPr="00866A10">
        <w:rPr>
          <w:rFonts w:ascii="Aptos" w:eastAsia="Times New Roman" w:hAnsi="Aptos" w:cs="Arial"/>
          <w:b/>
          <w:bCs/>
          <w:color w:val="000000"/>
        </w:rPr>
        <w:t>Component Unit</w:t>
      </w:r>
      <w:r w:rsidRPr="00866A10">
        <w:rPr>
          <w:rFonts w:ascii="Aptos" w:eastAsia="Times New Roman" w:hAnsi="Aptos" w:cs="Arial"/>
          <w:b/>
          <w:bCs/>
          <w:color w:val="0000FF"/>
        </w:rPr>
        <w:t>(s)</w:t>
      </w:r>
      <w:r w:rsidRPr="00866A10">
        <w:rPr>
          <w:rFonts w:ascii="Aptos" w:eastAsia="Times New Roman" w:hAnsi="Aptos" w:cs="Arial"/>
          <w:b/>
          <w:bCs/>
          <w:color w:val="000000"/>
        </w:rPr>
        <w:t xml:space="preserve"> </w:t>
      </w:r>
      <w:r w:rsidRPr="00866A10">
        <w:rPr>
          <w:rFonts w:ascii="Aptos" w:eastAsia="Times New Roman" w:hAnsi="Aptos" w:cs="Arial"/>
        </w:rPr>
        <w:t>-</w:t>
      </w:r>
      <w:r w:rsidRPr="00866A10">
        <w:rPr>
          <w:rFonts w:ascii="Aptos" w:eastAsia="Times New Roman" w:hAnsi="Aptos" w:cs="Arial"/>
          <w:b/>
          <w:bCs/>
          <w:color w:val="0000FF"/>
        </w:rPr>
        <w:t xml:space="preserve"> </w:t>
      </w:r>
      <w:r w:rsidRPr="00866A10">
        <w:rPr>
          <w:rFonts w:ascii="Aptos" w:eastAsia="Times New Roman" w:hAnsi="Aptos" w:cs="Arial"/>
          <w:b/>
          <w:bCs/>
          <w:i/>
          <w:color w:val="0000FF"/>
        </w:rPr>
        <w:t>[If the University has discretely presented component units with material long</w:t>
      </w:r>
      <w:r w:rsidRPr="00866A10">
        <w:rPr>
          <w:rFonts w:ascii="Aptos" w:eastAsia="Times New Roman" w:hAnsi="Aptos" w:cs="Arial"/>
          <w:b/>
          <w:bCs/>
          <w:i/>
          <w:color w:val="0000FF"/>
        </w:rPr>
        <w:noBreakHyphen/>
        <w:t>term liabilities, see component unit Audit report for applicable disclosures.]</w:t>
      </w:r>
    </w:p>
    <w:bookmarkEnd w:id="419"/>
    <w:p w14:paraId="5D7FB318"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12</w:t>
      </w:r>
      <w:r w:rsidRPr="00866A10">
        <w:rPr>
          <w:rFonts w:ascii="Aptos" w:hAnsi="Aptos"/>
          <w:smallCaps w:val="0"/>
          <w:szCs w:val="22"/>
        </w:rPr>
        <w:tab/>
        <w:t>-</w:t>
      </w:r>
      <w:r w:rsidRPr="00866A10">
        <w:rPr>
          <w:rFonts w:ascii="Aptos" w:hAnsi="Aptos"/>
          <w:smallCaps w:val="0"/>
          <w:szCs w:val="22"/>
        </w:rPr>
        <w:tab/>
        <w:t>Derivative Instruments</w:t>
      </w:r>
    </w:p>
    <w:p w14:paraId="070697E8" w14:textId="77777777" w:rsidR="000213C9" w:rsidRPr="00866A10" w:rsidRDefault="000213C9" w:rsidP="000213C9">
      <w:pPr>
        <w:spacing w:after="240" w:line="240" w:lineRule="auto"/>
        <w:jc w:val="both"/>
        <w:rPr>
          <w:rFonts w:ascii="Aptos" w:eastAsia="Times New Roman" w:hAnsi="Aptos" w:cs="Arial"/>
          <w:b/>
          <w:bCs/>
          <w:i/>
          <w:iCs/>
          <w:color w:val="0000FF"/>
        </w:rPr>
      </w:pPr>
      <w:r w:rsidRPr="00866A10">
        <w:rPr>
          <w:rFonts w:ascii="Aptos" w:eastAsia="Times New Roman" w:hAnsi="Aptos" w:cs="Arial"/>
          <w:b/>
          <w:bCs/>
          <w:i/>
          <w:iCs/>
          <w:color w:val="0000FF"/>
        </w:rPr>
        <w:t>[See GASB 53 for disclosure requirements, and illustration 12 for further information.]</w:t>
      </w:r>
    </w:p>
    <w:p w14:paraId="22FE603F" w14:textId="77777777" w:rsidR="000213C9" w:rsidRPr="00866A10" w:rsidRDefault="000213C9" w:rsidP="000213C9">
      <w:pPr>
        <w:spacing w:after="240" w:line="240" w:lineRule="auto"/>
        <w:jc w:val="both"/>
        <w:rPr>
          <w:rFonts w:ascii="Aptos" w:eastAsia="Times New Roman" w:hAnsi="Aptos" w:cs="Arial"/>
          <w:b/>
          <w:bCs/>
          <w:i/>
          <w:iCs/>
          <w:color w:val="0000FF"/>
        </w:rPr>
      </w:pPr>
      <w:r w:rsidRPr="00866A10">
        <w:rPr>
          <w:rFonts w:ascii="Aptos" w:eastAsia="Times New Roman" w:hAnsi="Aptos" w:cs="Arial"/>
          <w:b/>
          <w:bCs/>
          <w:i/>
          <w:iCs/>
          <w:color w:val="0000FF"/>
        </w:rPr>
        <w:t>[Disclosures for Derivative Instruments provided below assume that the only derivatives held by the University are investment derivatives (including ineffective interest rate swaps) and hedge derivatives. If the University has other types of derivative instruments, see GASB 53 for disclosure requirements.]</w:t>
      </w:r>
    </w:p>
    <w:p w14:paraId="13BF16DF" w14:textId="097B5074" w:rsidR="000213C9" w:rsidRPr="00866A10" w:rsidRDefault="000213C9" w:rsidP="000213C9">
      <w:pPr>
        <w:spacing w:after="240" w:line="240" w:lineRule="auto"/>
        <w:jc w:val="both"/>
        <w:rPr>
          <w:rFonts w:ascii="Aptos" w:eastAsia="Times New Roman" w:hAnsi="Aptos" w:cs="Arial"/>
          <w:b/>
          <w:bCs/>
          <w:i/>
          <w:iCs/>
          <w:color w:val="0000FF"/>
        </w:rPr>
      </w:pPr>
      <w:r w:rsidRPr="00866A10">
        <w:rPr>
          <w:rFonts w:ascii="Aptos" w:eastAsia="Times New Roman" w:hAnsi="Aptos" w:cs="Arial"/>
          <w:bCs/>
          <w:iCs/>
          <w:color w:val="000000"/>
        </w:rPr>
        <w:t xml:space="preserve">Derivative instruments held </w:t>
      </w:r>
      <w:proofErr w:type="gramStart"/>
      <w:r w:rsidRPr="00866A10">
        <w:rPr>
          <w:rFonts w:ascii="Aptos" w:eastAsia="Times New Roman" w:hAnsi="Aptos" w:cs="Arial"/>
          <w:bCs/>
          <w:iCs/>
          <w:color w:val="000000"/>
        </w:rPr>
        <w:t>at</w:t>
      </w:r>
      <w:proofErr w:type="gramEnd"/>
      <w:r w:rsidRPr="00866A10">
        <w:rPr>
          <w:rFonts w:ascii="Aptos" w:eastAsia="Times New Roman" w:hAnsi="Aptos" w:cs="Arial"/>
          <w:bCs/>
          <w:iCs/>
          <w:color w:val="000000"/>
        </w:rPr>
        <w:t xml:space="preserve"> </w:t>
      </w:r>
      <w:r w:rsidR="00983E4F" w:rsidRPr="00866A10">
        <w:rPr>
          <w:rFonts w:ascii="Aptos" w:eastAsia="Times New Roman" w:hAnsi="Aptos" w:cs="Arial"/>
          <w:bCs/>
          <w:iCs/>
          <w:color w:val="000000"/>
        </w:rPr>
        <w:t>June 30, 2025</w:t>
      </w:r>
      <w:r w:rsidRPr="00866A10">
        <w:rPr>
          <w:rFonts w:ascii="Aptos" w:eastAsia="Times New Roman" w:hAnsi="Aptos" w:cs="Arial"/>
          <w:bCs/>
          <w:iCs/>
          <w:color w:val="000000"/>
        </w:rPr>
        <w:t xml:space="preserve"> are as follows:</w:t>
      </w:r>
    </w:p>
    <w:bookmarkStart w:id="571" w:name="_MON_1338877002"/>
    <w:bookmarkStart w:id="572" w:name="_MON_1338877326"/>
    <w:bookmarkStart w:id="573" w:name="_MON_1338880349"/>
    <w:bookmarkStart w:id="574" w:name="_MON_1338882589"/>
    <w:bookmarkStart w:id="575" w:name="_MON_1338882605"/>
    <w:bookmarkStart w:id="576" w:name="_MON_1340008209"/>
    <w:bookmarkStart w:id="577" w:name="_MON_1340008446"/>
    <w:bookmarkStart w:id="578" w:name="_MON_1340008531"/>
    <w:bookmarkStart w:id="579" w:name="_MON_1340008539"/>
    <w:bookmarkStart w:id="580" w:name="_MON_1340008565"/>
    <w:bookmarkStart w:id="581" w:name="_MON_1340008767"/>
    <w:bookmarkStart w:id="582" w:name="_MON_1340008785"/>
    <w:bookmarkStart w:id="583" w:name="_MON_1340085978"/>
    <w:bookmarkStart w:id="584" w:name="_MON_1340095989"/>
    <w:bookmarkStart w:id="585" w:name="_MON_1340098210"/>
    <w:bookmarkStart w:id="586" w:name="_MON_1345447854"/>
    <w:bookmarkStart w:id="587" w:name="_MON_1359282548"/>
    <w:bookmarkStart w:id="588" w:name="_MON_1359282558"/>
    <w:bookmarkStart w:id="589" w:name="_MON_1359282586"/>
    <w:bookmarkStart w:id="590" w:name="_MON_1370682125"/>
    <w:bookmarkStart w:id="591" w:name="_MON_1370682204"/>
    <w:bookmarkStart w:id="592" w:name="_MON_1370682306"/>
    <w:bookmarkStart w:id="593" w:name="_MON_1370682341"/>
    <w:bookmarkStart w:id="594" w:name="_MON_1375274154"/>
    <w:bookmarkStart w:id="595" w:name="_1402724457"/>
    <w:bookmarkStart w:id="596" w:name="_1333353501"/>
    <w:bookmarkStart w:id="597" w:name="_1333353636"/>
    <w:bookmarkStart w:id="598" w:name="_1401712397"/>
    <w:bookmarkStart w:id="599" w:name="_1333354001"/>
    <w:bookmarkStart w:id="600" w:name="_MON_1333354128"/>
    <w:bookmarkStart w:id="601" w:name="_MON_1333354150"/>
    <w:bookmarkStart w:id="602" w:name="_MON_1333354159"/>
    <w:bookmarkStart w:id="603" w:name="_MON_1333354177"/>
    <w:bookmarkStart w:id="604" w:name="_MON_1333355510"/>
    <w:bookmarkStart w:id="605" w:name="_MON_1333355560"/>
    <w:bookmarkStart w:id="606" w:name="_MON_1336995628"/>
    <w:bookmarkStart w:id="607" w:name="_MON_1336995737"/>
    <w:bookmarkStart w:id="608" w:name="_MON_1336996688"/>
    <w:bookmarkStart w:id="609" w:name="_MON_1558548054"/>
    <w:bookmarkStart w:id="610" w:name="_MON_1336997147"/>
    <w:bookmarkStart w:id="611" w:name="_MON_1333354245"/>
    <w:bookmarkStart w:id="612" w:name="_MON_1336540763"/>
    <w:bookmarkStart w:id="613" w:name="_MON_1336997171"/>
    <w:bookmarkStart w:id="614" w:name="_MON_1336997994"/>
    <w:bookmarkStart w:id="615" w:name="_MON_1338714090"/>
    <w:bookmarkStart w:id="616" w:name="_MON_1338714200"/>
    <w:bookmarkStart w:id="617" w:name="_MON_1338714258"/>
    <w:bookmarkStart w:id="618" w:name="_MON_1338714282"/>
    <w:bookmarkStart w:id="619" w:name="_MON_1338714334"/>
    <w:bookmarkStart w:id="620" w:name="_MON_1338714355"/>
    <w:bookmarkStart w:id="621" w:name="_MON_133887572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Start w:id="622" w:name="_MON_1338876901"/>
    <w:bookmarkEnd w:id="622"/>
    <w:p w14:paraId="24DD3584" w14:textId="5C4FB7A0" w:rsidR="000213C9" w:rsidRPr="00866A10" w:rsidRDefault="007B5E19" w:rsidP="000213C9">
      <w:pPr>
        <w:spacing w:after="240" w:line="240" w:lineRule="auto"/>
        <w:jc w:val="center"/>
        <w:rPr>
          <w:rFonts w:ascii="Aptos" w:eastAsia="Times New Roman" w:hAnsi="Aptos" w:cs="Times New Roman"/>
        </w:rPr>
      </w:pPr>
      <w:r w:rsidRPr="00866A10">
        <w:rPr>
          <w:rFonts w:ascii="Aptos" w:eastAsia="Times New Roman" w:hAnsi="Aptos" w:cs="Arial"/>
        </w:rPr>
        <w:object w:dxaOrig="11883" w:dyaOrig="3804" w14:anchorId="73834845">
          <v:shape id="_x0000_i1055" type="#_x0000_t75" style="width:487.2pt;height:168.6pt" o:ole="">
            <v:imagedata r:id="rId80" o:title=""/>
          </v:shape>
          <o:OLEObject Type="Embed" ProgID="Excel.Sheet.12" ShapeID="_x0000_i1055" DrawAspect="Content" ObjectID="_1811661376" r:id="rId81"/>
        </w:object>
      </w:r>
    </w:p>
    <w:p w14:paraId="555ACDE3" w14:textId="4696528B" w:rsidR="000213C9" w:rsidRPr="00866A10" w:rsidRDefault="000213C9" w:rsidP="000213C9">
      <w:pPr>
        <w:spacing w:before="240" w:after="240" w:line="240" w:lineRule="auto"/>
        <w:jc w:val="both"/>
        <w:rPr>
          <w:rFonts w:ascii="Aptos" w:eastAsia="Times New Roman" w:hAnsi="Aptos" w:cs="Arial"/>
          <w:bCs/>
        </w:rPr>
      </w:pPr>
      <w:proofErr w:type="gramStart"/>
      <w:r w:rsidRPr="00866A10">
        <w:rPr>
          <w:rFonts w:ascii="Aptos" w:eastAsia="Times New Roman" w:hAnsi="Aptos" w:cs="Arial"/>
          <w:bCs/>
        </w:rPr>
        <w:t>At</w:t>
      </w:r>
      <w:proofErr w:type="gramEnd"/>
      <w:r w:rsidRPr="00866A10">
        <w:rPr>
          <w:rFonts w:ascii="Aptos" w:eastAsia="Times New Roman" w:hAnsi="Aptos" w:cs="Arial"/>
          <w:bCs/>
        </w:rPr>
        <w:t xml:space="preserve"> </w:t>
      </w:r>
      <w:r w:rsidR="00983E4F" w:rsidRPr="00866A10">
        <w:rPr>
          <w:rFonts w:ascii="Aptos" w:eastAsia="Times New Roman" w:hAnsi="Aptos" w:cs="Arial"/>
          <w:bCs/>
        </w:rPr>
        <w:t>June 30, 2025</w:t>
      </w:r>
      <w:r w:rsidRPr="00866A10">
        <w:rPr>
          <w:rFonts w:ascii="Aptos" w:eastAsia="Times New Roman" w:hAnsi="Aptos" w:cs="Arial"/>
          <w:bCs/>
        </w:rPr>
        <w:t xml:space="preserve">, the University determined that the </w:t>
      </w:r>
      <w:r w:rsidRPr="00866A10">
        <w:rPr>
          <w:rFonts w:ascii="Aptos" w:eastAsia="Times New Roman" w:hAnsi="Aptos" w:cs="Arial"/>
          <w:b/>
          <w:bCs/>
          <w:color w:val="0000FF"/>
        </w:rPr>
        <w:t xml:space="preserve">[type of derivative </w:t>
      </w:r>
      <w:r w:rsidRPr="00866A10">
        <w:rPr>
          <w:rFonts w:ascii="Aptos" w:eastAsia="Times New Roman" w:hAnsi="Aptos" w:cs="Arial"/>
          <w:b/>
          <w:bCs/>
          <w:i/>
          <w:color w:val="0000FF"/>
        </w:rPr>
        <w:t>(i.e. pay-fixed interest rate swap for the 20X8 bonds)</w:t>
      </w:r>
      <w:r w:rsidRPr="00866A10">
        <w:rPr>
          <w:rFonts w:ascii="Aptos" w:eastAsia="Times New Roman" w:hAnsi="Aptos" w:cs="Arial"/>
          <w:b/>
          <w:bCs/>
          <w:color w:val="0000FF"/>
        </w:rPr>
        <w:t>]</w:t>
      </w:r>
      <w:r w:rsidRPr="00866A10">
        <w:rPr>
          <w:rFonts w:ascii="Aptos" w:eastAsia="Times New Roman" w:hAnsi="Aptos" w:cs="Arial"/>
          <w:bCs/>
        </w:rPr>
        <w:t xml:space="preserve"> no longer met the criteria for effectiveness; therefore, it is reported as an investment derivative instrument. Accordingly, the accumulated changes in the value of the </w:t>
      </w:r>
      <w:r w:rsidRPr="00866A10">
        <w:rPr>
          <w:rFonts w:ascii="Aptos" w:eastAsia="Times New Roman" w:hAnsi="Aptos" w:cs="Arial"/>
          <w:b/>
          <w:bCs/>
          <w:color w:val="0000FF"/>
        </w:rPr>
        <w:t xml:space="preserve">[type of derivative </w:t>
      </w:r>
      <w:r w:rsidRPr="00866A10">
        <w:rPr>
          <w:rFonts w:ascii="Aptos" w:eastAsia="Times New Roman" w:hAnsi="Aptos" w:cs="Arial"/>
          <w:b/>
          <w:bCs/>
          <w:i/>
          <w:color w:val="0000FF"/>
        </w:rPr>
        <w:t>(i.e. swap)</w:t>
      </w:r>
      <w:r w:rsidRPr="00866A10">
        <w:rPr>
          <w:rFonts w:ascii="Aptos" w:eastAsia="Times New Roman" w:hAnsi="Aptos" w:cs="Arial"/>
          <w:b/>
          <w:bCs/>
          <w:color w:val="0000FF"/>
        </w:rPr>
        <w:t>]</w:t>
      </w:r>
      <w:r w:rsidRPr="00866A10">
        <w:rPr>
          <w:rFonts w:ascii="Aptos" w:eastAsia="Times New Roman" w:hAnsi="Aptos" w:cs="Arial"/>
          <w:bCs/>
        </w:rPr>
        <w:t xml:space="preserve"> of $___ as of </w:t>
      </w:r>
      <w:r w:rsidR="00983E4F" w:rsidRPr="00866A10">
        <w:rPr>
          <w:rFonts w:ascii="Aptos" w:eastAsia="Times New Roman" w:hAnsi="Aptos" w:cs="Arial"/>
          <w:bCs/>
        </w:rPr>
        <w:t xml:space="preserve">June 30, </w:t>
      </w:r>
      <w:proofErr w:type="gramStart"/>
      <w:r w:rsidR="00983E4F" w:rsidRPr="00866A10">
        <w:rPr>
          <w:rFonts w:ascii="Aptos" w:eastAsia="Times New Roman" w:hAnsi="Aptos" w:cs="Arial"/>
          <w:bCs/>
        </w:rPr>
        <w:t>2025</w:t>
      </w:r>
      <w:proofErr w:type="gramEnd"/>
      <w:r w:rsidRPr="00866A10">
        <w:rPr>
          <w:rFonts w:ascii="Aptos" w:eastAsia="Times New Roman" w:hAnsi="Aptos" w:cs="Arial"/>
          <w:bCs/>
        </w:rPr>
        <w:t xml:space="preserve"> and the change in value of the </w:t>
      </w:r>
      <w:r w:rsidRPr="00866A10">
        <w:rPr>
          <w:rFonts w:ascii="Aptos" w:eastAsia="Times New Roman" w:hAnsi="Aptos" w:cs="Arial"/>
          <w:b/>
          <w:bCs/>
          <w:color w:val="0000FF"/>
        </w:rPr>
        <w:t xml:space="preserve">[type of derivative </w:t>
      </w:r>
      <w:r w:rsidRPr="00866A10">
        <w:rPr>
          <w:rFonts w:ascii="Aptos" w:eastAsia="Times New Roman" w:hAnsi="Aptos" w:cs="Arial"/>
          <w:b/>
          <w:bCs/>
          <w:i/>
          <w:color w:val="0000FF"/>
        </w:rPr>
        <w:t>(i.e. swap)</w:t>
      </w:r>
      <w:r w:rsidRPr="00866A10">
        <w:rPr>
          <w:rFonts w:ascii="Aptos" w:eastAsia="Times New Roman" w:hAnsi="Aptos" w:cs="Arial"/>
          <w:b/>
          <w:bCs/>
          <w:color w:val="0000FF"/>
        </w:rPr>
        <w:t>]</w:t>
      </w:r>
      <w:r w:rsidRPr="00866A10">
        <w:rPr>
          <w:rFonts w:ascii="Aptos" w:eastAsia="Times New Roman" w:hAnsi="Aptos" w:cs="Arial"/>
          <w:bCs/>
        </w:rPr>
        <w:t xml:space="preserve"> of $____ during fiscal year </w:t>
      </w:r>
      <w:r w:rsidR="001B2577" w:rsidRPr="00866A10">
        <w:rPr>
          <w:rFonts w:ascii="Aptos" w:eastAsia="Times New Roman" w:hAnsi="Aptos" w:cs="Arial"/>
          <w:bCs/>
          <w:iCs/>
          <w:color w:val="000000"/>
        </w:rPr>
        <w:t>2024</w:t>
      </w:r>
      <w:r w:rsidRPr="00866A10">
        <w:rPr>
          <w:rFonts w:ascii="Aptos" w:eastAsia="Times New Roman" w:hAnsi="Aptos" w:cs="Arial"/>
          <w:bCs/>
        </w:rPr>
        <w:t xml:space="preserve"> are netted. The net amount of $____ is included in investment income for the year ended </w:t>
      </w:r>
      <w:r w:rsidR="00983E4F" w:rsidRPr="00866A10">
        <w:rPr>
          <w:rFonts w:ascii="Aptos" w:eastAsia="Times New Roman" w:hAnsi="Aptos" w:cs="Arial"/>
          <w:bCs/>
        </w:rPr>
        <w:t>June 30, 2025</w:t>
      </w:r>
      <w:r w:rsidRPr="00866A10">
        <w:rPr>
          <w:rFonts w:ascii="Aptos" w:eastAsia="Times New Roman" w:hAnsi="Aptos" w:cs="Arial"/>
          <w:bCs/>
        </w:rPr>
        <w:t>.</w:t>
      </w:r>
    </w:p>
    <w:p w14:paraId="17995B81" w14:textId="0B0229AF" w:rsidR="000213C9" w:rsidRPr="00866A10" w:rsidRDefault="000213C9" w:rsidP="000213C9">
      <w:pPr>
        <w:spacing w:after="240" w:line="240" w:lineRule="auto"/>
        <w:jc w:val="both"/>
        <w:rPr>
          <w:rFonts w:ascii="Aptos" w:eastAsia="Times New Roman" w:hAnsi="Aptos" w:cs="Arial"/>
          <w:b/>
          <w:bCs/>
          <w:i/>
          <w:color w:val="0000FF"/>
        </w:rPr>
      </w:pPr>
      <w:r w:rsidRPr="00866A10">
        <w:rPr>
          <w:rFonts w:ascii="Aptos" w:eastAsia="Times New Roman" w:hAnsi="Aptos" w:cs="Arial"/>
          <w:bCs/>
        </w:rPr>
        <w:t xml:space="preserve">Hedging derivative instruments held </w:t>
      </w:r>
      <w:proofErr w:type="gramStart"/>
      <w:r w:rsidRPr="00866A10">
        <w:rPr>
          <w:rFonts w:ascii="Aptos" w:eastAsia="Times New Roman" w:hAnsi="Aptos" w:cs="Arial"/>
          <w:bCs/>
        </w:rPr>
        <w:t>at</w:t>
      </w:r>
      <w:proofErr w:type="gramEnd"/>
      <w:r w:rsidRPr="00866A10">
        <w:rPr>
          <w:rFonts w:ascii="Aptos" w:eastAsia="Times New Roman" w:hAnsi="Aptos" w:cs="Arial"/>
          <w:bCs/>
        </w:rPr>
        <w:t xml:space="preserve"> </w:t>
      </w:r>
      <w:r w:rsidR="00983E4F" w:rsidRPr="00866A10">
        <w:rPr>
          <w:rFonts w:ascii="Aptos" w:eastAsia="Times New Roman" w:hAnsi="Aptos" w:cs="Arial"/>
          <w:bCs/>
        </w:rPr>
        <w:t>June 30, 2025</w:t>
      </w:r>
      <w:r w:rsidRPr="00866A10">
        <w:rPr>
          <w:rFonts w:ascii="Aptos" w:eastAsia="Times New Roman" w:hAnsi="Aptos" w:cs="Arial"/>
          <w:bCs/>
        </w:rPr>
        <w:t xml:space="preserve"> are as follows:</w:t>
      </w:r>
      <w:r w:rsidRPr="00866A10">
        <w:rPr>
          <w:rFonts w:ascii="Aptos" w:eastAsia="Times New Roman" w:hAnsi="Aptos" w:cs="Arial"/>
          <w:b/>
          <w:bCs/>
          <w:i/>
          <w:color w:val="0000FF"/>
        </w:rPr>
        <w:t xml:space="preserve"> </w:t>
      </w:r>
    </w:p>
    <w:p w14:paraId="715815C3" w14:textId="77777777" w:rsidR="000213C9" w:rsidRPr="00866A10" w:rsidRDefault="000213C9" w:rsidP="000213C9">
      <w:pPr>
        <w:spacing w:after="240" w:line="240" w:lineRule="auto"/>
        <w:jc w:val="both"/>
        <w:rPr>
          <w:rFonts w:ascii="Aptos" w:eastAsia="Times New Roman" w:hAnsi="Aptos" w:cs="Arial"/>
          <w:bCs/>
          <w:color w:val="0000FF"/>
        </w:rPr>
      </w:pPr>
      <w:r w:rsidRPr="00866A10">
        <w:rPr>
          <w:rFonts w:ascii="Aptos" w:eastAsia="Times New Roman" w:hAnsi="Aptos" w:cs="Arial"/>
          <w:b/>
          <w:bCs/>
          <w:i/>
          <w:color w:val="0000FF"/>
        </w:rPr>
        <w:lastRenderedPageBreak/>
        <w:t>[Note to Preparer: The Terms column below should include all disclosures required by GASB 53, paragraph 72(b), (c), and (e) (if applicable). Please see GASB 53 to ensure all relevant disclosures are included.]</w:t>
      </w:r>
    </w:p>
    <w:bookmarkStart w:id="623" w:name="_1340008640"/>
    <w:bookmarkStart w:id="624" w:name="_1340086048"/>
    <w:bookmarkStart w:id="625" w:name="_1340086115"/>
    <w:bookmarkStart w:id="626" w:name="_1340008598"/>
    <w:bookmarkStart w:id="627" w:name="_1340096304"/>
    <w:bookmarkStart w:id="628" w:name="_MON_1336998451"/>
    <w:bookmarkStart w:id="629" w:name="_MON_1336998461"/>
    <w:bookmarkStart w:id="630" w:name="_MON_1337060847"/>
    <w:bookmarkStart w:id="631" w:name="_MON_1338714433"/>
    <w:bookmarkStart w:id="632" w:name="_MON_1338876987"/>
    <w:bookmarkStart w:id="633" w:name="_MON_1338877013"/>
    <w:bookmarkStart w:id="634" w:name="_MON_1338877040"/>
    <w:bookmarkStart w:id="635" w:name="_MON_1338877075"/>
    <w:bookmarkStart w:id="636" w:name="_MON_1338877367"/>
    <w:bookmarkStart w:id="637" w:name="_MON_1338877494"/>
    <w:bookmarkStart w:id="638" w:name="_MON_1338877504"/>
    <w:bookmarkStart w:id="639" w:name="_MON_1340096320"/>
    <w:bookmarkStart w:id="640" w:name="_MON_1340097105"/>
    <w:bookmarkStart w:id="641" w:name="_MON_1359282515"/>
    <w:bookmarkStart w:id="642" w:name="_MON_1370682240"/>
    <w:bookmarkStart w:id="643" w:name="_MON_1375274236"/>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Start w:id="644" w:name="_MON_1336998325"/>
    <w:bookmarkEnd w:id="644"/>
    <w:p w14:paraId="5B47D8FE" w14:textId="4C52FBFD" w:rsidR="000213C9" w:rsidRPr="00866A10" w:rsidRDefault="007B5E19" w:rsidP="000213C9">
      <w:pPr>
        <w:spacing w:after="240" w:line="240" w:lineRule="auto"/>
        <w:jc w:val="center"/>
        <w:rPr>
          <w:rFonts w:ascii="Aptos" w:eastAsia="Times New Roman" w:hAnsi="Aptos" w:cs="Times New Roman"/>
        </w:rPr>
      </w:pPr>
      <w:r w:rsidRPr="00866A10">
        <w:rPr>
          <w:rFonts w:ascii="Aptos" w:eastAsia="Times New Roman" w:hAnsi="Aptos" w:cs="Times New Roman"/>
        </w:rPr>
        <w:object w:dxaOrig="10034" w:dyaOrig="1043" w14:anchorId="0E787F32">
          <v:shape id="_x0000_i1056" type="#_x0000_t75" style="width:436.2pt;height:43.8pt" o:ole="">
            <v:imagedata r:id="rId82" o:title=""/>
            <o:lock v:ext="edit" aspectratio="f"/>
          </v:shape>
          <o:OLEObject Type="Embed" ProgID="Excel.Sheet.12" ShapeID="_x0000_i1056" DrawAspect="Content" ObjectID="_1811661377" r:id="rId83"/>
        </w:object>
      </w:r>
    </w:p>
    <w:p w14:paraId="6E5C6B8D" w14:textId="77777777" w:rsidR="000213C9" w:rsidRPr="00866A10" w:rsidRDefault="000213C9" w:rsidP="000213C9">
      <w:pPr>
        <w:spacing w:after="240" w:line="240" w:lineRule="auto"/>
        <w:jc w:val="both"/>
        <w:rPr>
          <w:rFonts w:ascii="Aptos" w:eastAsia="Times New Roman" w:hAnsi="Aptos" w:cs="Arial"/>
          <w:b/>
          <w:bCs/>
        </w:rPr>
      </w:pPr>
      <w:r w:rsidRPr="00866A10">
        <w:rPr>
          <w:rFonts w:ascii="Aptos" w:eastAsia="Times New Roman" w:hAnsi="Aptos" w:cs="Arial"/>
          <w:b/>
          <w:bCs/>
        </w:rPr>
        <w:t>Hedging Derivative Risks</w:t>
      </w:r>
    </w:p>
    <w:p w14:paraId="6A96F3E9" w14:textId="15159A5A"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i/>
        </w:rPr>
        <w:t>Credit Risk</w:t>
      </w:r>
      <w:r w:rsidRPr="00866A10">
        <w:rPr>
          <w:rFonts w:ascii="Aptos" w:eastAsia="Times New Roman" w:hAnsi="Aptos" w:cs="Arial"/>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w:t>
      </w:r>
      <w:r w:rsidRPr="00866A10">
        <w:rPr>
          <w:rFonts w:ascii="Aptos" w:eastAsia="Times New Roman" w:hAnsi="Aptos" w:cs="Arial"/>
          <w:bCs/>
        </w:rPr>
        <w:t>hedging</w:t>
      </w:r>
      <w:r w:rsidRPr="00866A10">
        <w:rPr>
          <w:rFonts w:ascii="Aptos" w:eastAsia="Times New Roman" w:hAnsi="Aptos" w:cs="Arial"/>
        </w:rPr>
        <w:t xml:space="preserve"> derivatives reported as assets expose the University to credit risk as follows:</w:t>
      </w:r>
    </w:p>
    <w:p w14:paraId="3C181CDE" w14:textId="77777777" w:rsidR="000213C9" w:rsidRPr="00866A10" w:rsidRDefault="000213C9" w:rsidP="000213C9">
      <w:pPr>
        <w:spacing w:after="240" w:line="240" w:lineRule="auto"/>
        <w:jc w:val="both"/>
        <w:rPr>
          <w:rFonts w:ascii="Aptos" w:eastAsia="Times New Roman" w:hAnsi="Aptos" w:cs="Arial"/>
          <w:b/>
          <w:bCs/>
          <w:i/>
          <w:iCs/>
          <w:color w:val="0000FF"/>
        </w:rPr>
      </w:pPr>
      <w:r w:rsidRPr="00866A10">
        <w:rPr>
          <w:rFonts w:ascii="Aptos" w:eastAsia="Times New Roman" w:hAnsi="Aptos" w:cs="Arial"/>
          <w:b/>
          <w:bCs/>
          <w:i/>
          <w:iCs/>
          <w:color w:val="0000FF"/>
        </w:rPr>
        <w:t>[Note to Preparer: Only derivatives with a positive value (asset) should be included in the following table. If the University has a derivative with a negative value (liability) with the same counterparty, include these as a Netting Arrangement Liability (i.e. a Netting Arrangement Liability should only be included for a counterparty with a derivative asset to offset). The Netting Arrangement Liability should be listed once per counterparty.]</w:t>
      </w:r>
    </w:p>
    <w:bookmarkStart w:id="645" w:name="_1370682521"/>
    <w:bookmarkStart w:id="646" w:name="_1401009270"/>
    <w:bookmarkStart w:id="647" w:name="_1401712513"/>
    <w:bookmarkStart w:id="648" w:name="_1368594977"/>
    <w:bookmarkStart w:id="649" w:name="_1402724549"/>
    <w:bookmarkEnd w:id="645"/>
    <w:bookmarkEnd w:id="646"/>
    <w:bookmarkEnd w:id="647"/>
    <w:bookmarkEnd w:id="648"/>
    <w:bookmarkEnd w:id="649"/>
    <w:bookmarkStart w:id="650" w:name="_MON_1368594744"/>
    <w:bookmarkEnd w:id="650"/>
    <w:p w14:paraId="041847B8" w14:textId="6A7BB541" w:rsidR="000213C9" w:rsidRPr="00866A10" w:rsidRDefault="007B5E19" w:rsidP="000213C9">
      <w:pPr>
        <w:spacing w:after="240" w:line="240" w:lineRule="auto"/>
        <w:jc w:val="center"/>
        <w:rPr>
          <w:rFonts w:ascii="Aptos" w:eastAsia="Times New Roman" w:hAnsi="Aptos" w:cs="Times New Roman"/>
        </w:rPr>
      </w:pPr>
      <w:r w:rsidRPr="00866A10">
        <w:rPr>
          <w:rFonts w:ascii="Aptos" w:eastAsia="Times New Roman" w:hAnsi="Aptos" w:cs="Times New Roman"/>
        </w:rPr>
        <w:object w:dxaOrig="10860" w:dyaOrig="3995" w14:anchorId="3FB46C05">
          <v:shape id="_x0000_i1057" type="#_x0000_t75" style="width:457.8pt;height:176.4pt" o:ole="">
            <v:imagedata r:id="rId84" o:title=""/>
          </v:shape>
          <o:OLEObject Type="Embed" ProgID="Excel.Sheet.12" ShapeID="_x0000_i1057" DrawAspect="Content" ObjectID="_1811661378" r:id="rId85"/>
        </w:object>
      </w:r>
    </w:p>
    <w:p w14:paraId="328413DE"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The University does not have a formal policy regarding requiring collateral or other security to </w:t>
      </w:r>
      <w:r w:rsidRPr="00866A10">
        <w:rPr>
          <w:rFonts w:ascii="Aptos" w:eastAsia="Times New Roman" w:hAnsi="Aptos" w:cs="Arial"/>
          <w:color w:val="000000"/>
        </w:rPr>
        <w:t xml:space="preserve">support </w:t>
      </w:r>
      <w:r w:rsidRPr="00866A10">
        <w:rPr>
          <w:rFonts w:ascii="Aptos" w:eastAsia="Times New Roman" w:hAnsi="Aptos" w:cs="Arial"/>
          <w:bCs/>
          <w:color w:val="000000"/>
        </w:rPr>
        <w:t>hedging</w:t>
      </w:r>
      <w:r w:rsidRPr="00866A10">
        <w:rPr>
          <w:rFonts w:ascii="Aptos" w:eastAsia="Times New Roman" w:hAnsi="Aptos" w:cs="Arial"/>
          <w:color w:val="000000"/>
        </w:rPr>
        <w:t xml:space="preserve"> derivative</w:t>
      </w:r>
      <w:r w:rsidRPr="00866A10">
        <w:rPr>
          <w:rFonts w:ascii="Aptos" w:eastAsia="Times New Roman" w:hAnsi="Aptos" w:cs="Arial"/>
        </w:rPr>
        <w:t xml:space="preserve"> instruments subject to credit risk. </w:t>
      </w:r>
      <w:r w:rsidRPr="00866A10">
        <w:rPr>
          <w:rFonts w:ascii="Aptos" w:eastAsia="Times New Roman" w:hAnsi="Aptos" w:cs="Arial"/>
          <w:b/>
          <w:i/>
          <w:color w:val="0000FF"/>
        </w:rPr>
        <w:t xml:space="preserve">[If formal policy exists, replace the previous sentence with a summary description and the aggregate amount of the collateral or other security that reduced credit risk exposure, and information about the University’s access to that collateral or other security.] </w:t>
      </w:r>
      <w:r w:rsidRPr="00866A10">
        <w:rPr>
          <w:rFonts w:ascii="Aptos" w:eastAsia="Times New Roman" w:hAnsi="Aptos" w:cs="Arial"/>
        </w:rPr>
        <w:t xml:space="preserve">The University does not have a formal policy regarding </w:t>
      </w:r>
      <w:proofErr w:type="gramStart"/>
      <w:r w:rsidRPr="00866A10">
        <w:rPr>
          <w:rFonts w:ascii="Aptos" w:eastAsia="Times New Roman" w:hAnsi="Aptos" w:cs="Arial"/>
        </w:rPr>
        <w:t>entering into</w:t>
      </w:r>
      <w:proofErr w:type="gramEnd"/>
      <w:r w:rsidRPr="00866A10">
        <w:rPr>
          <w:rFonts w:ascii="Aptos" w:eastAsia="Times New Roman" w:hAnsi="Aptos" w:cs="Arial"/>
        </w:rPr>
        <w:t xml:space="preserve"> master netting arrangements. </w:t>
      </w:r>
      <w:r w:rsidRPr="00866A10">
        <w:rPr>
          <w:rFonts w:ascii="Aptos" w:eastAsia="Times New Roman" w:hAnsi="Aptos" w:cs="Arial"/>
          <w:b/>
          <w:i/>
          <w:color w:val="0000FF"/>
        </w:rPr>
        <w:t xml:space="preserve">[Previous sentence assumes the University has </w:t>
      </w:r>
      <w:proofErr w:type="gramStart"/>
      <w:r w:rsidRPr="00866A10">
        <w:rPr>
          <w:rFonts w:ascii="Aptos" w:eastAsia="Times New Roman" w:hAnsi="Aptos" w:cs="Arial"/>
          <w:b/>
          <w:i/>
          <w:color w:val="0000FF"/>
        </w:rPr>
        <w:t>entered into</w:t>
      </w:r>
      <w:proofErr w:type="gramEnd"/>
      <w:r w:rsidRPr="00866A10">
        <w:rPr>
          <w:rFonts w:ascii="Aptos" w:eastAsia="Times New Roman" w:hAnsi="Aptos" w:cs="Arial"/>
          <w:b/>
          <w:i/>
          <w:color w:val="0000FF"/>
        </w:rPr>
        <w:t xml:space="preserve"> more than one derivative instrument transaction with a counterparty and has no formal policy. If the University has not </w:t>
      </w:r>
      <w:proofErr w:type="gramStart"/>
      <w:r w:rsidRPr="00866A10">
        <w:rPr>
          <w:rFonts w:ascii="Aptos" w:eastAsia="Times New Roman" w:hAnsi="Aptos" w:cs="Arial"/>
          <w:b/>
          <w:i/>
          <w:color w:val="0000FF"/>
        </w:rPr>
        <w:t>entered into</w:t>
      </w:r>
      <w:proofErr w:type="gramEnd"/>
      <w:r w:rsidRPr="00866A10">
        <w:rPr>
          <w:rFonts w:ascii="Aptos" w:eastAsia="Times New Roman" w:hAnsi="Aptos" w:cs="Arial"/>
          <w:b/>
          <w:i/>
          <w:color w:val="0000FF"/>
        </w:rPr>
        <w:t xml:space="preserve"> more than one derivative instrument transaction with a counterparty, omit the previous sentence. If the University has and a formal policy exists, replace the previous sentence with a summary description and provide the aggregate amount of liabilities included in those arrangements in the previous table.]</w:t>
      </w:r>
      <w:r w:rsidRPr="00866A10">
        <w:rPr>
          <w:rFonts w:ascii="Aptos" w:eastAsia="Times New Roman" w:hAnsi="Aptos" w:cs="Arial"/>
        </w:rPr>
        <w:t xml:space="preserve"> </w:t>
      </w:r>
    </w:p>
    <w:p w14:paraId="0FFB0411" w14:textId="77777777" w:rsidR="000213C9" w:rsidRPr="00866A10" w:rsidRDefault="000213C9" w:rsidP="000213C9">
      <w:pPr>
        <w:spacing w:after="240" w:line="240" w:lineRule="auto"/>
        <w:jc w:val="both"/>
        <w:rPr>
          <w:rFonts w:ascii="Aptos" w:eastAsia="Times New Roman" w:hAnsi="Aptos" w:cs="Arial"/>
          <w:b/>
          <w:bCs/>
          <w:i/>
          <w:iCs/>
          <w:color w:val="0000FF"/>
        </w:rPr>
      </w:pPr>
      <w:r w:rsidRPr="00866A10">
        <w:rPr>
          <w:rFonts w:ascii="Aptos" w:eastAsia="Times New Roman" w:hAnsi="Aptos" w:cs="Arial"/>
          <w:i/>
        </w:rPr>
        <w:t>Interest Rate Risk</w:t>
      </w:r>
      <w:r w:rsidRPr="00866A10">
        <w:rPr>
          <w:rFonts w:ascii="Aptos" w:eastAsia="Times New Roman" w:hAnsi="Aptos" w:cs="Arial"/>
        </w:rPr>
        <w:t xml:space="preserve">: The University is exposed to interest rate risk on its </w:t>
      </w:r>
      <w:r w:rsidRPr="00866A10">
        <w:rPr>
          <w:rFonts w:ascii="Aptos" w:eastAsia="Times New Roman" w:hAnsi="Aptos" w:cs="Arial"/>
          <w:b/>
          <w:color w:val="0000FF"/>
        </w:rPr>
        <w:t xml:space="preserve">[type of hedging derivative </w:t>
      </w:r>
      <w:r w:rsidRPr="00866A10">
        <w:rPr>
          <w:rFonts w:ascii="Aptos" w:eastAsia="Times New Roman" w:hAnsi="Aptos" w:cs="Arial"/>
          <w:b/>
          <w:i/>
          <w:color w:val="0000FF"/>
        </w:rPr>
        <w:t>(i.e. interest rate swaps)</w:t>
      </w:r>
      <w:r w:rsidRPr="00866A10">
        <w:rPr>
          <w:rFonts w:ascii="Aptos" w:eastAsia="Times New Roman" w:hAnsi="Aptos" w:cs="Arial"/>
          <w:b/>
          <w:color w:val="0000FF"/>
        </w:rPr>
        <w:t>]</w:t>
      </w:r>
      <w:r w:rsidRPr="00866A10">
        <w:rPr>
          <w:rFonts w:ascii="Aptos" w:eastAsia="Times New Roman" w:hAnsi="Aptos" w:cs="Arial"/>
        </w:rPr>
        <w:t xml:space="preserve">. The values of these instruments are highly sensitive to interest rate </w:t>
      </w:r>
      <w:r w:rsidRPr="00866A10">
        <w:rPr>
          <w:rFonts w:ascii="Aptos" w:eastAsia="Times New Roman" w:hAnsi="Aptos" w:cs="Arial"/>
        </w:rPr>
        <w:lastRenderedPageBreak/>
        <w:t xml:space="preserve">changes. </w:t>
      </w:r>
      <w:r w:rsidRPr="00866A10">
        <w:rPr>
          <w:rFonts w:ascii="Aptos" w:eastAsia="Times New Roman" w:hAnsi="Aptos" w:cs="Arial"/>
          <w:b/>
          <w:bCs/>
          <w:i/>
          <w:iCs/>
          <w:color w:val="0000FF"/>
        </w:rPr>
        <w:t>[Describe how the hedging derivative investment is exposed by either stating when it matures (i.e., less than a year, 1-5, 6-10, or more than 10) or how it is affected by interest rates. See GASB 53 for disclosure requirements (paragraph 76) and illustrative disclosures.]</w:t>
      </w:r>
    </w:p>
    <w:p w14:paraId="2BD7C08A" w14:textId="77777777" w:rsidR="000213C9" w:rsidRPr="00866A10" w:rsidRDefault="000213C9" w:rsidP="000213C9">
      <w:pPr>
        <w:spacing w:after="240" w:line="240" w:lineRule="auto"/>
        <w:jc w:val="both"/>
        <w:rPr>
          <w:rFonts w:ascii="Aptos" w:eastAsia="Times New Roman" w:hAnsi="Aptos" w:cs="Arial"/>
          <w:bCs/>
          <w:iCs/>
        </w:rPr>
      </w:pPr>
      <w:r w:rsidRPr="00866A10">
        <w:rPr>
          <w:rFonts w:ascii="Aptos" w:eastAsia="Times New Roman" w:hAnsi="Aptos" w:cs="Arial"/>
          <w:bCs/>
          <w:i/>
          <w:iCs/>
        </w:rPr>
        <w:t>Basis Risk</w:t>
      </w:r>
      <w:r w:rsidRPr="00866A10">
        <w:rPr>
          <w:rFonts w:ascii="Aptos" w:eastAsia="Times New Roman" w:hAnsi="Aptos" w:cs="Arial"/>
          <w:bCs/>
          <w:iCs/>
        </w:rPr>
        <w:t xml:space="preserve">: The University is exposed to basis risk because </w:t>
      </w:r>
      <w:r w:rsidRPr="00866A10">
        <w:rPr>
          <w:rFonts w:ascii="Aptos" w:eastAsia="Times New Roman" w:hAnsi="Aptos" w:cs="Arial"/>
          <w:b/>
          <w:bCs/>
          <w:iCs/>
          <w:color w:val="0000FF"/>
        </w:rPr>
        <w:t>[name of hedging derivative]</w:t>
      </w:r>
      <w:r w:rsidRPr="00866A10">
        <w:rPr>
          <w:rFonts w:ascii="Aptos" w:eastAsia="Times New Roman" w:hAnsi="Aptos" w:cs="Arial"/>
          <w:bCs/>
          <w:iCs/>
        </w:rPr>
        <w:t xml:space="preserve"> is </w:t>
      </w:r>
      <w:r w:rsidRPr="00866A10">
        <w:rPr>
          <w:rFonts w:ascii="Aptos" w:eastAsia="Times New Roman" w:hAnsi="Aptos" w:cs="Arial"/>
          <w:b/>
          <w:bCs/>
          <w:iCs/>
          <w:color w:val="0000FF"/>
        </w:rPr>
        <w:t>[describe how the instrument exposes the University to basis risk. Be sure to include the hedging derivative instrument’s terms and payment terms of the hedged item that creates the basis risk]</w:t>
      </w:r>
      <w:r w:rsidRPr="00866A10">
        <w:rPr>
          <w:rFonts w:ascii="Aptos" w:eastAsia="Times New Roman" w:hAnsi="Aptos" w:cs="Arial"/>
          <w:bCs/>
          <w:iCs/>
        </w:rPr>
        <w:t xml:space="preserve">. </w:t>
      </w:r>
      <w:r w:rsidRPr="00866A10">
        <w:rPr>
          <w:rFonts w:ascii="Aptos" w:eastAsia="Times New Roman" w:hAnsi="Aptos" w:cs="Arial"/>
          <w:b/>
          <w:bCs/>
          <w:i/>
          <w:iCs/>
          <w:color w:val="0000FF"/>
        </w:rPr>
        <w:t>[Omit if not applicable.]</w:t>
      </w:r>
    </w:p>
    <w:p w14:paraId="0F024919" w14:textId="77777777" w:rsidR="000213C9" w:rsidRPr="00866A10" w:rsidRDefault="000213C9" w:rsidP="000213C9">
      <w:pPr>
        <w:spacing w:after="240" w:line="240" w:lineRule="auto"/>
        <w:jc w:val="both"/>
        <w:rPr>
          <w:rFonts w:ascii="Aptos" w:eastAsia="Times New Roman" w:hAnsi="Aptos" w:cs="Arial"/>
          <w:bCs/>
          <w:iCs/>
        </w:rPr>
      </w:pPr>
      <w:r w:rsidRPr="00866A10">
        <w:rPr>
          <w:rFonts w:ascii="Aptos" w:eastAsia="Times New Roman" w:hAnsi="Aptos" w:cs="Arial"/>
          <w:bCs/>
          <w:i/>
          <w:iCs/>
        </w:rPr>
        <w:t>Termination Risk</w:t>
      </w:r>
      <w:r w:rsidRPr="00866A10">
        <w:rPr>
          <w:rFonts w:ascii="Aptos" w:eastAsia="Times New Roman" w:hAnsi="Aptos" w:cs="Arial"/>
          <w:bCs/>
          <w:iCs/>
        </w:rPr>
        <w:t xml:space="preserve">: The University is exposed to termination risk because </w:t>
      </w:r>
      <w:r w:rsidRPr="00866A10">
        <w:rPr>
          <w:rFonts w:ascii="Aptos" w:eastAsia="Times New Roman" w:hAnsi="Aptos" w:cs="Arial"/>
          <w:b/>
          <w:bCs/>
          <w:iCs/>
          <w:color w:val="0000FF"/>
        </w:rPr>
        <w:t>[name of hedging derivative]</w:t>
      </w:r>
      <w:r w:rsidRPr="00866A10">
        <w:rPr>
          <w:rFonts w:ascii="Aptos" w:eastAsia="Times New Roman" w:hAnsi="Aptos" w:cs="Arial"/>
          <w:bCs/>
          <w:iCs/>
        </w:rPr>
        <w:t xml:space="preserve"> is </w:t>
      </w:r>
      <w:r w:rsidRPr="00866A10">
        <w:rPr>
          <w:rFonts w:ascii="Aptos" w:eastAsia="Times New Roman" w:hAnsi="Aptos" w:cs="Arial"/>
          <w:b/>
          <w:bCs/>
          <w:iCs/>
          <w:color w:val="0000FF"/>
        </w:rPr>
        <w:t>[describe how the instrument exposes the University to termination risk. Be sure to include 1) Any termination events that have occurred, 2) Dates that the hedging derivative instrument may be terminated, and 3) Out-of-the-ordinary termination events contained in contractual documents]</w:t>
      </w:r>
      <w:r w:rsidRPr="00866A10">
        <w:rPr>
          <w:rFonts w:ascii="Aptos" w:eastAsia="Times New Roman" w:hAnsi="Aptos" w:cs="Arial"/>
          <w:bCs/>
          <w:iCs/>
        </w:rPr>
        <w:t xml:space="preserve">. </w:t>
      </w:r>
      <w:r w:rsidRPr="00866A10">
        <w:rPr>
          <w:rFonts w:ascii="Aptos" w:eastAsia="Times New Roman" w:hAnsi="Aptos" w:cs="Arial"/>
          <w:b/>
          <w:bCs/>
          <w:i/>
          <w:iCs/>
          <w:color w:val="0000FF"/>
        </w:rPr>
        <w:t>[Omit if not applicable.]</w:t>
      </w:r>
    </w:p>
    <w:p w14:paraId="65BB0B30" w14:textId="77777777" w:rsidR="000213C9" w:rsidRPr="00866A10" w:rsidRDefault="000213C9" w:rsidP="000213C9">
      <w:pPr>
        <w:spacing w:after="240" w:line="240" w:lineRule="auto"/>
        <w:jc w:val="both"/>
        <w:rPr>
          <w:rFonts w:ascii="Aptos" w:eastAsia="Times New Roman" w:hAnsi="Aptos" w:cs="Arial"/>
          <w:bCs/>
          <w:iCs/>
        </w:rPr>
      </w:pPr>
      <w:r w:rsidRPr="00866A10">
        <w:rPr>
          <w:rFonts w:ascii="Aptos" w:eastAsia="Times New Roman" w:hAnsi="Aptos" w:cs="Arial"/>
          <w:bCs/>
          <w:i/>
          <w:iCs/>
        </w:rPr>
        <w:t>Rollover Risk</w:t>
      </w:r>
      <w:r w:rsidRPr="00866A10">
        <w:rPr>
          <w:rFonts w:ascii="Aptos" w:eastAsia="Times New Roman" w:hAnsi="Aptos" w:cs="Arial"/>
          <w:bCs/>
          <w:iCs/>
        </w:rPr>
        <w:t xml:space="preserve">: The University is exposed to rollover risk because </w:t>
      </w:r>
      <w:r w:rsidRPr="00866A10">
        <w:rPr>
          <w:rFonts w:ascii="Aptos" w:eastAsia="Times New Roman" w:hAnsi="Aptos" w:cs="Arial"/>
          <w:b/>
          <w:bCs/>
          <w:iCs/>
          <w:color w:val="0000FF"/>
        </w:rPr>
        <w:t>[name of hedging derivative]</w:t>
      </w:r>
      <w:r w:rsidRPr="00866A10">
        <w:rPr>
          <w:rFonts w:ascii="Aptos" w:eastAsia="Times New Roman" w:hAnsi="Aptos" w:cs="Arial"/>
          <w:bCs/>
          <w:iCs/>
        </w:rPr>
        <w:t xml:space="preserve"> is </w:t>
      </w:r>
      <w:r w:rsidRPr="00866A10">
        <w:rPr>
          <w:rFonts w:ascii="Aptos" w:eastAsia="Times New Roman" w:hAnsi="Aptos" w:cs="Arial"/>
          <w:b/>
          <w:bCs/>
          <w:iCs/>
          <w:color w:val="0000FF"/>
        </w:rPr>
        <w:t>[describe how the instrument exposes the University to rollover risk. Be sure to include the maturity of the hedging derivative instrument and the maturity of the hedged item]</w:t>
      </w:r>
      <w:r w:rsidRPr="00866A10">
        <w:rPr>
          <w:rFonts w:ascii="Aptos" w:eastAsia="Times New Roman" w:hAnsi="Aptos" w:cs="Arial"/>
          <w:bCs/>
          <w:iCs/>
        </w:rPr>
        <w:t xml:space="preserve">. </w:t>
      </w:r>
      <w:r w:rsidRPr="00866A10">
        <w:rPr>
          <w:rFonts w:ascii="Aptos" w:eastAsia="Times New Roman" w:hAnsi="Aptos" w:cs="Arial"/>
          <w:b/>
          <w:bCs/>
          <w:i/>
          <w:iCs/>
          <w:color w:val="0000FF"/>
        </w:rPr>
        <w:t>[Omit if not applicable.]</w:t>
      </w:r>
    </w:p>
    <w:p w14:paraId="53A918BD" w14:textId="77777777" w:rsidR="000213C9" w:rsidRPr="00866A10" w:rsidRDefault="000213C9" w:rsidP="000213C9">
      <w:pPr>
        <w:spacing w:after="240" w:line="240" w:lineRule="auto"/>
        <w:jc w:val="both"/>
        <w:rPr>
          <w:rFonts w:ascii="Aptos" w:eastAsia="Times New Roman" w:hAnsi="Aptos" w:cs="Arial"/>
          <w:bCs/>
          <w:i/>
          <w:iCs/>
        </w:rPr>
      </w:pPr>
      <w:r w:rsidRPr="00866A10">
        <w:rPr>
          <w:rFonts w:ascii="Aptos" w:eastAsia="Times New Roman" w:hAnsi="Aptos" w:cs="Arial"/>
          <w:bCs/>
          <w:i/>
          <w:iCs/>
        </w:rPr>
        <w:t>Market-Access Risk</w:t>
      </w:r>
      <w:r w:rsidRPr="00866A10">
        <w:rPr>
          <w:rFonts w:ascii="Aptos" w:eastAsia="Times New Roman" w:hAnsi="Aptos" w:cs="Arial"/>
          <w:bCs/>
          <w:iCs/>
        </w:rPr>
        <w:t xml:space="preserve">: The University is exposed to market-access risk because </w:t>
      </w:r>
      <w:r w:rsidRPr="00866A10">
        <w:rPr>
          <w:rFonts w:ascii="Aptos" w:eastAsia="Times New Roman" w:hAnsi="Aptos" w:cs="Arial"/>
          <w:b/>
          <w:bCs/>
          <w:iCs/>
          <w:color w:val="0000FF"/>
        </w:rPr>
        <w:t>[name of hedging derivative]</w:t>
      </w:r>
      <w:r w:rsidRPr="00866A10">
        <w:rPr>
          <w:rFonts w:ascii="Aptos" w:eastAsia="Times New Roman" w:hAnsi="Aptos" w:cs="Arial"/>
          <w:bCs/>
          <w:iCs/>
        </w:rPr>
        <w:t xml:space="preserve"> is </w:t>
      </w:r>
      <w:r w:rsidRPr="00866A10">
        <w:rPr>
          <w:rFonts w:ascii="Aptos" w:eastAsia="Times New Roman" w:hAnsi="Aptos" w:cs="Arial"/>
          <w:b/>
          <w:bCs/>
          <w:iCs/>
          <w:color w:val="0000FF"/>
        </w:rPr>
        <w:t>[describe how the instrument exposes the University to market-access risk]</w:t>
      </w:r>
      <w:r w:rsidRPr="00866A10">
        <w:rPr>
          <w:rFonts w:ascii="Aptos" w:eastAsia="Times New Roman" w:hAnsi="Aptos" w:cs="Arial"/>
          <w:bCs/>
          <w:iCs/>
        </w:rPr>
        <w:t xml:space="preserve">. </w:t>
      </w:r>
      <w:r w:rsidRPr="00866A10">
        <w:rPr>
          <w:rFonts w:ascii="Aptos" w:eastAsia="Times New Roman" w:hAnsi="Aptos" w:cs="Arial"/>
          <w:b/>
          <w:bCs/>
          <w:i/>
          <w:iCs/>
          <w:color w:val="0000FF"/>
        </w:rPr>
        <w:t>[Omit if not applicable.]</w:t>
      </w:r>
    </w:p>
    <w:p w14:paraId="1926DE82"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i/>
          <w:iCs/>
        </w:rPr>
        <w:t>Foreign Currency Risk</w:t>
      </w:r>
      <w:r w:rsidRPr="00866A10">
        <w:rPr>
          <w:rFonts w:ascii="Aptos" w:eastAsia="Times New Roman" w:hAnsi="Aptos" w:cs="Arial"/>
          <w:iCs/>
        </w:rPr>
        <w:t xml:space="preserve">: </w:t>
      </w:r>
      <w:r w:rsidRPr="00866A10">
        <w:rPr>
          <w:rFonts w:ascii="Aptos" w:eastAsia="Times New Roman" w:hAnsi="Aptos" w:cs="Arial"/>
          <w:b/>
          <w:bCs/>
          <w:i/>
          <w:iCs/>
          <w:color w:val="0000FF"/>
        </w:rPr>
        <w:t xml:space="preserve">[See GASB 53 paragraph 73 (g).] </w:t>
      </w:r>
      <w:r w:rsidRPr="00866A10">
        <w:rPr>
          <w:rFonts w:ascii="Aptos" w:eastAsia="Times New Roman" w:hAnsi="Aptos" w:cs="Arial"/>
          <w:bCs/>
        </w:rPr>
        <w:t xml:space="preserve">The University is exposed to foreign currency risk as </w:t>
      </w:r>
      <w:r w:rsidRPr="00866A10">
        <w:rPr>
          <w:rFonts w:ascii="Aptos" w:eastAsia="Times New Roman" w:hAnsi="Aptos" w:cs="Arial"/>
          <w:b/>
          <w:bCs/>
          <w:color w:val="0000FF"/>
        </w:rPr>
        <w:t>[name of hedging derivative]</w:t>
      </w:r>
      <w:r w:rsidRPr="00866A10">
        <w:rPr>
          <w:rFonts w:ascii="Aptos" w:eastAsia="Times New Roman" w:hAnsi="Aptos" w:cs="Arial"/>
          <w:bCs/>
        </w:rPr>
        <w:t xml:space="preserve"> is denominated in </w:t>
      </w:r>
      <w:r w:rsidRPr="00866A10">
        <w:rPr>
          <w:rFonts w:ascii="Aptos" w:eastAsia="Times New Roman" w:hAnsi="Aptos" w:cs="Arial"/>
          <w:b/>
          <w:bCs/>
          <w:color w:val="0000FF"/>
        </w:rPr>
        <w:t>[type of currency]</w:t>
      </w:r>
      <w:r w:rsidRPr="00866A10">
        <w:rPr>
          <w:rFonts w:ascii="Aptos" w:eastAsia="Times New Roman" w:hAnsi="Aptos" w:cs="Arial"/>
          <w:bCs/>
        </w:rPr>
        <w:t xml:space="preserve">. </w:t>
      </w:r>
      <w:r w:rsidRPr="00866A10">
        <w:rPr>
          <w:rFonts w:ascii="Aptos" w:eastAsia="Times New Roman" w:hAnsi="Aptos" w:cs="Arial"/>
          <w:b/>
          <w:i/>
          <w:iCs/>
          <w:color w:val="0000FF"/>
        </w:rPr>
        <w:t>[Omit if not applicable.]</w:t>
      </w:r>
    </w:p>
    <w:p w14:paraId="0332DE86" w14:textId="77777777" w:rsidR="000213C9" w:rsidRPr="00866A10" w:rsidRDefault="000213C9" w:rsidP="000213C9">
      <w:pPr>
        <w:spacing w:after="240" w:line="240" w:lineRule="auto"/>
        <w:jc w:val="both"/>
        <w:rPr>
          <w:rFonts w:ascii="Aptos" w:eastAsia="Times New Roman" w:hAnsi="Aptos" w:cs="Arial"/>
          <w:b/>
          <w:bCs/>
          <w:i/>
          <w:iCs/>
          <w:color w:val="0000FF"/>
        </w:rPr>
      </w:pPr>
      <w:r w:rsidRPr="00866A10">
        <w:rPr>
          <w:rFonts w:ascii="Aptos" w:eastAsia="Times New Roman" w:hAnsi="Aptos" w:cs="Arial"/>
          <w:b/>
          <w:bCs/>
          <w:i/>
          <w:iCs/>
          <w:color w:val="0000FF"/>
        </w:rPr>
        <w:t>[Note to Preparer: If the University used a method to evaluate the effectiveness of the hedging derivative other than a method specified in GASB 53, additional disclosures are required. See GASB 53 paragraph 75 for disclosure requirements.]</w:t>
      </w:r>
    </w:p>
    <w:p w14:paraId="518F5E1F" w14:textId="77777777" w:rsidR="000213C9" w:rsidRPr="00866A10" w:rsidRDefault="000213C9" w:rsidP="000213C9">
      <w:pPr>
        <w:spacing w:after="240" w:line="240" w:lineRule="auto"/>
        <w:jc w:val="both"/>
        <w:rPr>
          <w:rFonts w:ascii="Aptos" w:eastAsia="Times New Roman" w:hAnsi="Aptos" w:cs="Arial"/>
          <w:b/>
          <w:bCs/>
          <w:shd w:val="clear" w:color="auto" w:fill="FFFF00"/>
        </w:rPr>
      </w:pPr>
      <w:r w:rsidRPr="00866A10">
        <w:rPr>
          <w:rFonts w:ascii="Aptos" w:eastAsia="Times New Roman" w:hAnsi="Aptos" w:cs="Arial"/>
          <w:b/>
          <w:bCs/>
        </w:rPr>
        <w:t>Investment Derivative Risks</w:t>
      </w:r>
    </w:p>
    <w:p w14:paraId="041AA1E3" w14:textId="3F52ED2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i/>
        </w:rPr>
        <w:t>Credit Risk</w:t>
      </w:r>
      <w:r w:rsidRPr="00866A10">
        <w:rPr>
          <w:rFonts w:ascii="Aptos" w:eastAsia="Times New Roman" w:hAnsi="Aptos" w:cs="Arial"/>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investment </w:t>
      </w:r>
      <w:r w:rsidRPr="00866A10">
        <w:rPr>
          <w:rFonts w:ascii="Aptos" w:eastAsia="Times New Roman" w:hAnsi="Aptos" w:cs="Arial"/>
          <w:iCs/>
        </w:rPr>
        <w:t>derivatives reported as assets expose the University to credit risk as follows:</w:t>
      </w:r>
    </w:p>
    <w:p w14:paraId="0CC124AF"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 xml:space="preserve">[Note to Preparer: Only derivatives with a positive value (asset) should be included in the following table. If the University has a derivative with a negative value (liability) with the same counterparty, include these as a Netting Arrangement Liability (i.e. a Netting Arrangement Liability should only be included for a counterparty with a derivative asset to offset). The Netting Arrangement Liability should be listed once per counterparty.] </w:t>
      </w:r>
    </w:p>
    <w:bookmarkStart w:id="651" w:name="_1401009312"/>
    <w:bookmarkStart w:id="652" w:name="_1401712547"/>
    <w:bookmarkStart w:id="653" w:name="_1368594638"/>
    <w:bookmarkStart w:id="654" w:name="_1614663101"/>
    <w:bookmarkStart w:id="655" w:name="_1368594957"/>
    <w:bookmarkEnd w:id="651"/>
    <w:bookmarkEnd w:id="652"/>
    <w:bookmarkEnd w:id="653"/>
    <w:bookmarkEnd w:id="654"/>
    <w:bookmarkEnd w:id="655"/>
    <w:bookmarkStart w:id="656" w:name="_MON_1810117767"/>
    <w:bookmarkEnd w:id="656"/>
    <w:p w14:paraId="4690EB8D" w14:textId="696E2F09" w:rsidR="007B5E19" w:rsidRDefault="007B5E19" w:rsidP="000213C9">
      <w:pPr>
        <w:spacing w:after="240" w:line="240" w:lineRule="auto"/>
        <w:jc w:val="both"/>
        <w:rPr>
          <w:rFonts w:ascii="Aptos" w:eastAsia="Times New Roman" w:hAnsi="Aptos" w:cs="Arial"/>
        </w:rPr>
      </w:pPr>
      <w:r w:rsidRPr="00866A10">
        <w:rPr>
          <w:rFonts w:ascii="Aptos" w:eastAsia="Times New Roman" w:hAnsi="Aptos" w:cs="Times New Roman"/>
        </w:rPr>
        <w:object w:dxaOrig="10845" w:dyaOrig="4200" w14:anchorId="4C1D75B4">
          <v:shape id="_x0000_i1058" type="#_x0000_t75" style="width:456.6pt;height:185.4pt" o:ole="">
            <v:imagedata r:id="rId86" o:title=""/>
          </v:shape>
          <o:OLEObject Type="Embed" ProgID="Excel.Sheet.12" ShapeID="_x0000_i1058" DrawAspect="Content" ObjectID="_1811661379" r:id="rId87"/>
        </w:object>
      </w:r>
    </w:p>
    <w:p w14:paraId="38BC48D3" w14:textId="48A10EB6"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The University does not have a formal policy regarding requiring collateral or other security to su</w:t>
      </w:r>
      <w:r w:rsidRPr="00866A10">
        <w:rPr>
          <w:rFonts w:ascii="Aptos" w:eastAsia="Times New Roman" w:hAnsi="Aptos" w:cs="Arial"/>
          <w:color w:val="000000"/>
        </w:rPr>
        <w:t>pport investment de</w:t>
      </w:r>
      <w:r w:rsidRPr="00866A10">
        <w:rPr>
          <w:rFonts w:ascii="Aptos" w:eastAsia="Times New Roman" w:hAnsi="Aptos" w:cs="Arial"/>
        </w:rPr>
        <w:t xml:space="preserve">rivative instruments subject to credit risk. </w:t>
      </w:r>
      <w:r w:rsidRPr="00866A10">
        <w:rPr>
          <w:rFonts w:ascii="Aptos" w:eastAsia="Times New Roman" w:hAnsi="Aptos" w:cs="Arial"/>
          <w:b/>
          <w:i/>
          <w:color w:val="0000FF"/>
        </w:rPr>
        <w:t xml:space="preserve">[If formal policy exists, replace the previous sentence with a summary description and the aggregate amount of the collateral or other security that reduced credit risk exposure, and information about the University’s access to that collateral or other security.] </w:t>
      </w:r>
      <w:r w:rsidRPr="00866A10">
        <w:rPr>
          <w:rFonts w:ascii="Aptos" w:eastAsia="Times New Roman" w:hAnsi="Aptos" w:cs="Arial"/>
        </w:rPr>
        <w:t xml:space="preserve">The University does not have a formal policy regarding </w:t>
      </w:r>
      <w:proofErr w:type="gramStart"/>
      <w:r w:rsidRPr="00866A10">
        <w:rPr>
          <w:rFonts w:ascii="Aptos" w:eastAsia="Times New Roman" w:hAnsi="Aptos" w:cs="Arial"/>
        </w:rPr>
        <w:t>entering into</w:t>
      </w:r>
      <w:proofErr w:type="gramEnd"/>
      <w:r w:rsidRPr="00866A10">
        <w:rPr>
          <w:rFonts w:ascii="Aptos" w:eastAsia="Times New Roman" w:hAnsi="Aptos" w:cs="Arial"/>
        </w:rPr>
        <w:t xml:space="preserve"> master netting arrangements. </w:t>
      </w:r>
      <w:r w:rsidRPr="00866A10">
        <w:rPr>
          <w:rFonts w:ascii="Aptos" w:eastAsia="Times New Roman" w:hAnsi="Aptos" w:cs="Arial"/>
          <w:b/>
          <w:i/>
          <w:color w:val="0000FF"/>
        </w:rPr>
        <w:t xml:space="preserve">[Previous sentence assumes the University has </w:t>
      </w:r>
      <w:proofErr w:type="gramStart"/>
      <w:r w:rsidRPr="00866A10">
        <w:rPr>
          <w:rFonts w:ascii="Aptos" w:eastAsia="Times New Roman" w:hAnsi="Aptos" w:cs="Arial"/>
          <w:b/>
          <w:i/>
          <w:color w:val="0000FF"/>
        </w:rPr>
        <w:t>entered into</w:t>
      </w:r>
      <w:proofErr w:type="gramEnd"/>
      <w:r w:rsidRPr="00866A10">
        <w:rPr>
          <w:rFonts w:ascii="Aptos" w:eastAsia="Times New Roman" w:hAnsi="Aptos" w:cs="Arial"/>
          <w:b/>
          <w:i/>
          <w:color w:val="0000FF"/>
        </w:rPr>
        <w:t xml:space="preserve"> more than one derivative instrument transaction with a counterparty and has no formal policy. If the University has not </w:t>
      </w:r>
      <w:proofErr w:type="gramStart"/>
      <w:r w:rsidRPr="00866A10">
        <w:rPr>
          <w:rFonts w:ascii="Aptos" w:eastAsia="Times New Roman" w:hAnsi="Aptos" w:cs="Arial"/>
          <w:b/>
          <w:i/>
          <w:color w:val="0000FF"/>
        </w:rPr>
        <w:t>entered into</w:t>
      </w:r>
      <w:proofErr w:type="gramEnd"/>
      <w:r w:rsidRPr="00866A10">
        <w:rPr>
          <w:rFonts w:ascii="Aptos" w:eastAsia="Times New Roman" w:hAnsi="Aptos" w:cs="Arial"/>
          <w:b/>
          <w:i/>
          <w:color w:val="0000FF"/>
        </w:rPr>
        <w:t xml:space="preserve"> more than one derivative instrument transaction with a counterparty, omit the previous sentence. If the University has and a formal policy exists, replace the previous sentence with a summary description and provide the aggregate amount of liabilities included in those arrangements in the previous table.]</w:t>
      </w:r>
      <w:r w:rsidRPr="00866A10">
        <w:rPr>
          <w:rFonts w:ascii="Aptos" w:eastAsia="Times New Roman" w:hAnsi="Aptos" w:cs="Arial"/>
        </w:rPr>
        <w:t xml:space="preserve"> </w:t>
      </w:r>
    </w:p>
    <w:p w14:paraId="2A42904F" w14:textId="77777777" w:rsidR="000213C9" w:rsidRPr="00866A10" w:rsidRDefault="000213C9" w:rsidP="000213C9">
      <w:pPr>
        <w:spacing w:after="240" w:line="240" w:lineRule="auto"/>
        <w:jc w:val="both"/>
        <w:rPr>
          <w:rFonts w:ascii="Aptos" w:eastAsia="Times New Roman" w:hAnsi="Aptos" w:cs="Arial"/>
          <w:b/>
          <w:bCs/>
          <w:i/>
          <w:iCs/>
          <w:shd w:val="clear" w:color="auto" w:fill="FFFF00"/>
        </w:rPr>
      </w:pPr>
      <w:r w:rsidRPr="00866A10">
        <w:rPr>
          <w:rFonts w:ascii="Aptos" w:eastAsia="Times New Roman" w:hAnsi="Aptos" w:cs="Arial"/>
          <w:i/>
        </w:rPr>
        <w:t>Interest Rate Risk</w:t>
      </w:r>
      <w:r w:rsidRPr="00866A10">
        <w:rPr>
          <w:rFonts w:ascii="Aptos" w:eastAsia="Times New Roman" w:hAnsi="Aptos" w:cs="Arial"/>
        </w:rPr>
        <w:t xml:space="preserve">: The University is exposed to interest rate risk on its </w:t>
      </w:r>
      <w:r w:rsidRPr="00866A10">
        <w:rPr>
          <w:rFonts w:ascii="Aptos" w:eastAsia="Times New Roman" w:hAnsi="Aptos" w:cs="Arial"/>
          <w:b/>
          <w:color w:val="0000FF"/>
        </w:rPr>
        <w:t>[type of investment derivative]</w:t>
      </w:r>
      <w:r w:rsidRPr="00866A10">
        <w:rPr>
          <w:rFonts w:ascii="Aptos" w:eastAsia="Times New Roman" w:hAnsi="Aptos" w:cs="Arial"/>
        </w:rPr>
        <w:t xml:space="preserve">. The values of these instruments are highly sensitive to interest rate changes. </w:t>
      </w:r>
      <w:r w:rsidRPr="00866A10">
        <w:rPr>
          <w:rFonts w:ascii="Aptos" w:eastAsia="Times New Roman" w:hAnsi="Aptos" w:cs="Arial"/>
          <w:b/>
          <w:bCs/>
          <w:i/>
          <w:iCs/>
          <w:color w:val="0000FF"/>
        </w:rPr>
        <w:t>[Describe how the investment derivative investment is exposed by either stating when it matures (i.e., less than a year, 1-5, 6-10, or more than 10) or how it is affected by interest rates. See GASB 53 for disclosure requirements (paragraph 76) and illustrative disclosures.]</w:t>
      </w:r>
    </w:p>
    <w:p w14:paraId="56A6EF61" w14:textId="77777777" w:rsidR="000213C9" w:rsidRPr="00866A10" w:rsidRDefault="000213C9" w:rsidP="000213C9">
      <w:pPr>
        <w:spacing w:after="240" w:line="240" w:lineRule="auto"/>
        <w:jc w:val="both"/>
        <w:rPr>
          <w:rFonts w:ascii="Aptos" w:eastAsia="Times New Roman" w:hAnsi="Aptos" w:cs="Arial"/>
          <w:b/>
          <w:i/>
          <w:iCs/>
          <w:color w:val="0000FF"/>
        </w:rPr>
      </w:pPr>
      <w:r w:rsidRPr="00866A10">
        <w:rPr>
          <w:rFonts w:ascii="Aptos" w:eastAsia="Times New Roman" w:hAnsi="Aptos" w:cs="Arial"/>
          <w:i/>
          <w:iCs/>
        </w:rPr>
        <w:t>Foreign Currency Risk</w:t>
      </w:r>
      <w:r w:rsidRPr="00866A10">
        <w:rPr>
          <w:rFonts w:ascii="Aptos" w:eastAsia="Times New Roman" w:hAnsi="Aptos" w:cs="Arial"/>
          <w:iCs/>
        </w:rPr>
        <w:t xml:space="preserve">: </w:t>
      </w:r>
      <w:r w:rsidRPr="00866A10">
        <w:rPr>
          <w:rFonts w:ascii="Aptos" w:eastAsia="Times New Roman" w:hAnsi="Aptos" w:cs="Arial"/>
          <w:b/>
          <w:bCs/>
          <w:i/>
          <w:iCs/>
          <w:color w:val="0000FF"/>
        </w:rPr>
        <w:t>[See GASB 53 paragraph 73 (g).]</w:t>
      </w:r>
      <w:r w:rsidRPr="00866A10">
        <w:rPr>
          <w:rFonts w:ascii="Aptos" w:eastAsia="Times New Roman" w:hAnsi="Aptos" w:cs="Arial"/>
          <w:b/>
          <w:bCs/>
          <w:i/>
          <w:iCs/>
        </w:rPr>
        <w:t xml:space="preserve"> </w:t>
      </w:r>
      <w:r w:rsidRPr="00866A10">
        <w:rPr>
          <w:rFonts w:ascii="Aptos" w:eastAsia="Times New Roman" w:hAnsi="Aptos" w:cs="Arial"/>
          <w:bCs/>
        </w:rPr>
        <w:t xml:space="preserve">The University is exposed to foreign currency risk as </w:t>
      </w:r>
      <w:r w:rsidRPr="00866A10">
        <w:rPr>
          <w:rFonts w:ascii="Aptos" w:eastAsia="Times New Roman" w:hAnsi="Aptos" w:cs="Arial"/>
          <w:b/>
          <w:bCs/>
          <w:color w:val="0000FF"/>
        </w:rPr>
        <w:t>[name of investment derivative]</w:t>
      </w:r>
      <w:r w:rsidRPr="00866A10">
        <w:rPr>
          <w:rFonts w:ascii="Aptos" w:eastAsia="Times New Roman" w:hAnsi="Aptos" w:cs="Arial"/>
          <w:bCs/>
        </w:rPr>
        <w:t xml:space="preserve"> is denominated in </w:t>
      </w:r>
      <w:r w:rsidRPr="00866A10">
        <w:rPr>
          <w:rFonts w:ascii="Aptos" w:eastAsia="Times New Roman" w:hAnsi="Aptos" w:cs="Arial"/>
          <w:b/>
          <w:bCs/>
          <w:color w:val="0000FF"/>
        </w:rPr>
        <w:t>[type of currency]</w:t>
      </w:r>
      <w:r w:rsidRPr="00866A10">
        <w:rPr>
          <w:rFonts w:ascii="Aptos" w:eastAsia="Times New Roman" w:hAnsi="Aptos" w:cs="Arial"/>
          <w:bCs/>
        </w:rPr>
        <w:t xml:space="preserve">. </w:t>
      </w:r>
      <w:r w:rsidRPr="00866A10">
        <w:rPr>
          <w:rFonts w:ascii="Aptos" w:eastAsia="Times New Roman" w:hAnsi="Aptos" w:cs="Arial"/>
          <w:b/>
          <w:i/>
          <w:iCs/>
          <w:color w:val="0000FF"/>
        </w:rPr>
        <w:t>[Omit if not applicable.]</w:t>
      </w:r>
    </w:p>
    <w:p w14:paraId="5D3A3D6B" w14:textId="79EBF20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13</w:t>
      </w:r>
      <w:r w:rsidRPr="00866A10">
        <w:rPr>
          <w:rFonts w:ascii="Aptos" w:hAnsi="Aptos"/>
          <w:smallCaps w:val="0"/>
          <w:szCs w:val="22"/>
        </w:rPr>
        <w:tab/>
        <w:t>-</w:t>
      </w:r>
      <w:r w:rsidRPr="00866A10">
        <w:rPr>
          <w:rFonts w:ascii="Aptos" w:hAnsi="Aptos"/>
          <w:smallCaps w:val="0"/>
          <w:szCs w:val="22"/>
        </w:rPr>
        <w:tab/>
        <w:t>Leases</w:t>
      </w:r>
      <w:r w:rsidR="00436217" w:rsidRPr="00866A10">
        <w:rPr>
          <w:rFonts w:ascii="Aptos" w:hAnsi="Aptos"/>
          <w:smallCaps w:val="0"/>
          <w:szCs w:val="22"/>
        </w:rPr>
        <w:t xml:space="preserve"> and S</w:t>
      </w:r>
      <w:r w:rsidR="004572DE" w:rsidRPr="00866A10">
        <w:rPr>
          <w:rFonts w:ascii="Aptos" w:hAnsi="Aptos"/>
          <w:smallCaps w:val="0"/>
          <w:szCs w:val="22"/>
        </w:rPr>
        <w:t>ubscription</w:t>
      </w:r>
      <w:r w:rsidR="00436217" w:rsidRPr="00866A10">
        <w:rPr>
          <w:rFonts w:ascii="Aptos" w:hAnsi="Aptos"/>
          <w:smallCaps w:val="0"/>
          <w:szCs w:val="22"/>
        </w:rPr>
        <w:t>-Based Information Technology Arrangements</w:t>
      </w:r>
    </w:p>
    <w:p w14:paraId="638E3F79" w14:textId="77777777" w:rsidR="00436217" w:rsidRPr="00866A10" w:rsidRDefault="00436217" w:rsidP="00436217">
      <w:pPr>
        <w:numPr>
          <w:ilvl w:val="0"/>
          <w:numId w:val="30"/>
        </w:numPr>
        <w:tabs>
          <w:tab w:val="left" w:pos="1560"/>
        </w:tabs>
        <w:spacing w:after="240" w:line="240" w:lineRule="auto"/>
        <w:ind w:left="360"/>
        <w:jc w:val="both"/>
        <w:rPr>
          <w:rFonts w:ascii="Aptos" w:eastAsia="Times New Roman" w:hAnsi="Aptos" w:cs="Arial"/>
        </w:rPr>
      </w:pPr>
      <w:r w:rsidRPr="00866A10">
        <w:rPr>
          <w:rFonts w:ascii="Aptos" w:eastAsia="Times New Roman" w:hAnsi="Aptos" w:cs="Arial"/>
          <w:b/>
        </w:rPr>
        <w:t>Lessor Arrangements</w:t>
      </w:r>
      <w:r w:rsidRPr="00866A10">
        <w:rPr>
          <w:rFonts w:ascii="Aptos" w:eastAsia="Times New Roman" w:hAnsi="Aptos" w:cs="Arial"/>
        </w:rPr>
        <w:t xml:space="preserve"> - The University leases </w:t>
      </w:r>
      <w:r w:rsidRPr="00866A10">
        <w:rPr>
          <w:rFonts w:ascii="Aptos" w:eastAsia="Times New Roman" w:hAnsi="Aptos" w:cs="Arial"/>
          <w:b/>
          <w:color w:val="0000FF"/>
        </w:rPr>
        <w:t>[office space and equipment to both external and related parties]</w:t>
      </w:r>
      <w:r w:rsidRPr="00866A10">
        <w:rPr>
          <w:rFonts w:ascii="Aptos" w:eastAsia="Times New Roman" w:hAnsi="Aptos" w:cs="Arial"/>
        </w:rPr>
        <w:t>. The leases expire at various dates, and some have renewal options. Lease receivables and related deferred inflows of resources are recorded based on the present value of expected receipts over the term of the respective leases. The expected receipts are discounted using the interest rate stated per the lease contract, or the University’s estimated incremental borrowing rate if there is no stated contractual interest rate.</w:t>
      </w:r>
    </w:p>
    <w:p w14:paraId="6325E6D0" w14:textId="77777777" w:rsidR="00436217" w:rsidRPr="00866A10" w:rsidRDefault="00436217" w:rsidP="00436217">
      <w:pPr>
        <w:tabs>
          <w:tab w:val="left" w:pos="1560"/>
        </w:tabs>
        <w:spacing w:after="240" w:line="240" w:lineRule="auto"/>
        <w:ind w:left="360"/>
        <w:jc w:val="both"/>
        <w:rPr>
          <w:rFonts w:ascii="Aptos" w:eastAsia="Times New Roman" w:hAnsi="Aptos" w:cs="Arial"/>
        </w:rPr>
      </w:pPr>
      <w:r w:rsidRPr="00866A10">
        <w:rPr>
          <w:rFonts w:ascii="Aptos" w:eastAsia="Times New Roman" w:hAnsi="Aptos" w:cs="Arial"/>
          <w:b/>
          <w:i/>
          <w:color w:val="0000FF"/>
        </w:rPr>
        <w:lastRenderedPageBreak/>
        <w:t xml:space="preserve">[Note to preparer: See GASB Statement No. 87, paragraph 37 and 57 for disclosure requirements. An example is provided as follows:] </w:t>
      </w:r>
      <w:r w:rsidRPr="00866A10">
        <w:rPr>
          <w:rFonts w:ascii="Aptos" w:eastAsia="Times New Roman" w:hAnsi="Aptos" w:cs="Arial"/>
        </w:rPr>
        <w:t>Measurement of the lease receivable excluded the following variable payment amounts: the increase or decrease in payments after the initial measurement of the lease receivable that depend on changes in an index or rate (such as the Consumer Price Index)</w:t>
      </w:r>
      <w:r w:rsidRPr="00866A10">
        <w:rPr>
          <w:rFonts w:ascii="Aptos" w:eastAsia="Times New Roman" w:hAnsi="Aptos" w:cs="Arial"/>
          <w:color w:val="000000" w:themeColor="text1"/>
        </w:rPr>
        <w:t>.</w:t>
      </w:r>
      <w:r w:rsidRPr="00866A10">
        <w:rPr>
          <w:rFonts w:ascii="Aptos" w:eastAsia="Times New Roman" w:hAnsi="Aptos" w:cs="Arial"/>
        </w:rPr>
        <w:t xml:space="preserve"> </w:t>
      </w:r>
      <w:r w:rsidRPr="00866A10">
        <w:rPr>
          <w:rFonts w:ascii="Aptos" w:eastAsia="Times New Roman" w:hAnsi="Aptos" w:cs="Arial"/>
          <w:color w:val="0000FF"/>
        </w:rPr>
        <w:t>[The University recognized revenues of $_____ during the fiscal year for these changes in variable payments not previously included in the measurement of the lease receivable. The University also recognized revenues of $_____ for residual value guarantees and $_____ for termination payments not previously included in the measurement of the lease receivable.] or [During the year the University did not recognize any variable payment amounts.]</w:t>
      </w:r>
    </w:p>
    <w:p w14:paraId="40149BF2" w14:textId="77777777" w:rsidR="00436217" w:rsidRPr="00866A10" w:rsidRDefault="00436217" w:rsidP="00436217">
      <w:pPr>
        <w:tabs>
          <w:tab w:val="left" w:pos="1560"/>
        </w:tabs>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[Note to preparer:</w:t>
      </w:r>
      <w:r w:rsidRPr="00866A10">
        <w:rPr>
          <w:rFonts w:ascii="Aptos" w:eastAsia="Times New Roman" w:hAnsi="Aptos" w:cs="Arial"/>
        </w:rPr>
        <w:t xml:space="preserve"> </w:t>
      </w:r>
      <w:r w:rsidRPr="00866A10">
        <w:rPr>
          <w:rFonts w:ascii="Aptos" w:eastAsia="Times New Roman" w:hAnsi="Aptos" w:cs="Arial"/>
          <w:b/>
          <w:i/>
          <w:color w:val="0000FF"/>
        </w:rPr>
        <w:t>Additional disclosures are required if the University, as lessor, has issued debt for which the principal and interest payments are secured by the lease payments and the lessee has options to terminate the lease or abate payments. See GASB 87 paragraph 57d.]</w:t>
      </w:r>
    </w:p>
    <w:p w14:paraId="71AF5958" w14:textId="77777777" w:rsidR="00436217" w:rsidRPr="00866A10" w:rsidRDefault="00436217" w:rsidP="00436217">
      <w:pPr>
        <w:tabs>
          <w:tab w:val="left" w:pos="1560"/>
        </w:tabs>
        <w:spacing w:after="240" w:line="240" w:lineRule="auto"/>
        <w:ind w:left="360"/>
        <w:jc w:val="both"/>
        <w:rPr>
          <w:rFonts w:ascii="Aptos" w:eastAsia="Times New Roman" w:hAnsi="Aptos" w:cs="Arial"/>
        </w:rPr>
      </w:pPr>
      <w:r w:rsidRPr="00866A10">
        <w:rPr>
          <w:rFonts w:ascii="Aptos" w:eastAsia="Times New Roman" w:hAnsi="Aptos" w:cs="Arial"/>
          <w:b/>
          <w:i/>
          <w:color w:val="0000FF"/>
        </w:rPr>
        <w:t>[Note to preparer: Additional disclosures may be required for lease of investment assets, certain regulated leases, sublease transaction, sale-lease back transactions, and lease-leaseback transactions. See GASB 87 paragraphs 58-60.]</w:t>
      </w:r>
    </w:p>
    <w:p w14:paraId="6F037B47" w14:textId="7D0DC9BD" w:rsidR="00436217" w:rsidRPr="00866A10" w:rsidRDefault="00436217" w:rsidP="00436217">
      <w:pPr>
        <w:tabs>
          <w:tab w:val="left" w:pos="1560"/>
        </w:tabs>
        <w:spacing w:after="240" w:line="240" w:lineRule="auto"/>
        <w:ind w:left="360"/>
        <w:jc w:val="both"/>
        <w:rPr>
          <w:rFonts w:ascii="Aptos" w:eastAsia="Times New Roman" w:hAnsi="Aptos" w:cs="Arial"/>
        </w:rPr>
      </w:pPr>
      <w:r w:rsidRPr="00866A10">
        <w:rPr>
          <w:rFonts w:ascii="Aptos" w:eastAsia="Times New Roman" w:hAnsi="Aptos" w:cs="Arial"/>
        </w:rPr>
        <w:t xml:space="preserve">During the year ended </w:t>
      </w:r>
      <w:r w:rsidR="00983E4F" w:rsidRPr="00866A10">
        <w:rPr>
          <w:rFonts w:ascii="Aptos" w:eastAsia="Times New Roman" w:hAnsi="Aptos" w:cs="Arial"/>
        </w:rPr>
        <w:t>June 30, 2025</w:t>
      </w:r>
      <w:r w:rsidRPr="00866A10">
        <w:rPr>
          <w:rFonts w:ascii="Aptos" w:eastAsia="Times New Roman" w:hAnsi="Aptos" w:cs="Arial"/>
        </w:rPr>
        <w:t>, the University recognized operating revenues related to lessor arrangements totaling $</w:t>
      </w:r>
      <w:proofErr w:type="gramStart"/>
      <w:r w:rsidRPr="00866A10">
        <w:rPr>
          <w:rFonts w:ascii="Aptos" w:eastAsia="Times New Roman" w:hAnsi="Aptos" w:cs="Arial"/>
          <w:b/>
          <w:color w:val="0000FF"/>
        </w:rPr>
        <w:t>XX,XXX</w:t>
      </w:r>
      <w:proofErr w:type="gramEnd"/>
      <w:r w:rsidRPr="00866A10">
        <w:rPr>
          <w:rFonts w:ascii="Aptos" w:eastAsia="Times New Roman" w:hAnsi="Aptos" w:cs="Arial"/>
        </w:rPr>
        <w:t>, and nonoperating lease interest income totaling $</w:t>
      </w:r>
      <w:r w:rsidRPr="00866A10">
        <w:rPr>
          <w:rFonts w:ascii="Aptos" w:eastAsia="Times New Roman" w:hAnsi="Aptos" w:cs="Arial"/>
          <w:b/>
          <w:color w:val="0000FF"/>
        </w:rPr>
        <w:t>XX,XXX</w:t>
      </w:r>
      <w:r w:rsidRPr="00866A10">
        <w:rPr>
          <w:rFonts w:ascii="Aptos" w:eastAsia="Times New Roman" w:hAnsi="Aptos" w:cs="Arial"/>
        </w:rPr>
        <w:t xml:space="preserve">. </w:t>
      </w:r>
    </w:p>
    <w:p w14:paraId="739D4BCD" w14:textId="6DA62146" w:rsidR="00436217" w:rsidRPr="00866A10" w:rsidRDefault="00436217" w:rsidP="00436217">
      <w:pPr>
        <w:spacing w:after="240" w:line="240" w:lineRule="auto"/>
        <w:ind w:left="360"/>
        <w:jc w:val="both"/>
        <w:rPr>
          <w:rFonts w:ascii="Aptos" w:eastAsia="Calibri" w:hAnsi="Aptos" w:cs="Arial"/>
        </w:rPr>
      </w:pPr>
      <w:r w:rsidRPr="00866A10">
        <w:rPr>
          <w:rFonts w:ascii="Aptos" w:eastAsia="Calibri" w:hAnsi="Aptos" w:cs="Arial"/>
        </w:rPr>
        <w:t xml:space="preserve">The University’s lessor arrangements </w:t>
      </w:r>
      <w:proofErr w:type="gramStart"/>
      <w:r w:rsidRPr="00866A10">
        <w:rPr>
          <w:rFonts w:ascii="Aptos" w:eastAsia="Calibri" w:hAnsi="Aptos" w:cs="Arial"/>
        </w:rPr>
        <w:t>at</w:t>
      </w:r>
      <w:proofErr w:type="gramEnd"/>
      <w:r w:rsidRPr="00866A10">
        <w:rPr>
          <w:rFonts w:ascii="Aptos" w:eastAsia="Calibri" w:hAnsi="Aptos" w:cs="Arial"/>
        </w:rPr>
        <w:t xml:space="preserve"> </w:t>
      </w:r>
      <w:r w:rsidR="00983E4F" w:rsidRPr="00866A10">
        <w:rPr>
          <w:rFonts w:ascii="Aptos" w:eastAsia="Calibri" w:hAnsi="Aptos" w:cs="Arial"/>
        </w:rPr>
        <w:t>June 30, 2025</w:t>
      </w:r>
      <w:r w:rsidRPr="00866A10">
        <w:rPr>
          <w:rFonts w:ascii="Aptos" w:eastAsia="Calibri" w:hAnsi="Aptos" w:cs="Arial"/>
        </w:rPr>
        <w:t>, are summarized below (excluding short-term leases):</w:t>
      </w:r>
    </w:p>
    <w:p w14:paraId="7471DECC" w14:textId="09D445AC" w:rsidR="00436217" w:rsidRPr="00866A10" w:rsidRDefault="007B5E19" w:rsidP="00436217">
      <w:pPr>
        <w:spacing w:after="240" w:line="240" w:lineRule="auto"/>
        <w:ind w:left="360"/>
        <w:rPr>
          <w:rFonts w:ascii="Aptos" w:eastAsia="Calibri" w:hAnsi="Aptos" w:cs="Times New Roman"/>
        </w:rPr>
      </w:pPr>
      <w:r>
        <w:rPr>
          <w:rFonts w:ascii="Aptos" w:eastAsia="Calibri" w:hAnsi="Aptos" w:cs="Times New Roman"/>
        </w:rPr>
        <w:object w:dxaOrig="9315" w:dyaOrig="2520" w14:anchorId="7029ACBA">
          <v:shape id="_x0000_i1059" type="#_x0000_t75" style="width:465.6pt;height:126.6pt" o:ole="">
            <v:imagedata r:id="rId88" o:title=""/>
          </v:shape>
          <o:OLEObject Type="Embed" ProgID="Excel.Sheet.12" ShapeID="_x0000_i1059" DrawAspect="Content" ObjectID="_1811661380" r:id="rId89"/>
        </w:object>
      </w:r>
    </w:p>
    <w:p w14:paraId="4F7D2488" w14:textId="324289C7" w:rsidR="00436217" w:rsidRPr="00866A10" w:rsidRDefault="00436217" w:rsidP="00436217">
      <w:pPr>
        <w:numPr>
          <w:ilvl w:val="0"/>
          <w:numId w:val="30"/>
        </w:numPr>
        <w:spacing w:after="240" w:line="240" w:lineRule="auto"/>
        <w:ind w:left="360"/>
        <w:jc w:val="both"/>
        <w:rPr>
          <w:rFonts w:ascii="Aptos" w:eastAsia="Times New Roman" w:hAnsi="Aptos" w:cs="Arial"/>
        </w:rPr>
      </w:pPr>
      <w:r w:rsidRPr="00866A10">
        <w:rPr>
          <w:rFonts w:ascii="Aptos" w:eastAsia="Times New Roman" w:hAnsi="Aptos" w:cs="Arial"/>
          <w:b/>
        </w:rPr>
        <w:t>Lessee Arrangements</w:t>
      </w:r>
      <w:r w:rsidRPr="00866A10">
        <w:rPr>
          <w:rFonts w:ascii="Aptos" w:eastAsia="Times New Roman" w:hAnsi="Aptos" w:cs="Arial"/>
        </w:rPr>
        <w:t xml:space="preserve"> - The University has lease agreements </w:t>
      </w:r>
      <w:r w:rsidRPr="00866A10">
        <w:rPr>
          <w:rFonts w:ascii="Aptos" w:eastAsia="Times New Roman" w:hAnsi="Aptos" w:cs="Arial"/>
          <w:b/>
          <w:color w:val="0000FF"/>
        </w:rPr>
        <w:t>[for the right to use office space and equipment from both external and related parties]</w:t>
      </w:r>
      <w:r w:rsidRPr="00866A10">
        <w:rPr>
          <w:rFonts w:ascii="Aptos" w:eastAsia="Times New Roman" w:hAnsi="Aptos" w:cs="Arial"/>
        </w:rPr>
        <w:t xml:space="preserve">. The leases expire at various dates, and some have renewal options. Lease liabilities and right-to-use leased assets </w:t>
      </w:r>
      <w:r w:rsidR="00F13ED9" w:rsidRPr="00866A10">
        <w:rPr>
          <w:rFonts w:ascii="Aptos" w:eastAsia="Times New Roman" w:hAnsi="Aptos" w:cs="Arial"/>
        </w:rPr>
        <w:t>are recorded at the present value of payments expected to be made during the lease term, plus any upfront payments and ancillary charges paid to place the underlying right-to-use asset into service</w:t>
      </w:r>
      <w:r w:rsidRPr="00866A10">
        <w:rPr>
          <w:rFonts w:ascii="Aptos" w:eastAsia="Times New Roman" w:hAnsi="Aptos" w:cs="Arial"/>
        </w:rPr>
        <w:t xml:space="preserve">. </w:t>
      </w:r>
      <w:r w:rsidRPr="00866A10">
        <w:rPr>
          <w:rFonts w:ascii="Aptos" w:eastAsia="Calibri" w:hAnsi="Aptos" w:cs="Arial"/>
        </w:rPr>
        <w:t>The expected payments are discounted using the interest rate stated per the lease contract, or the University’s estimated incremental borrowing rate if there is no stated contractual interest rate.</w:t>
      </w:r>
    </w:p>
    <w:p w14:paraId="0EEF48F4" w14:textId="77777777" w:rsidR="00436217" w:rsidRPr="00866A10" w:rsidRDefault="00436217" w:rsidP="00436217">
      <w:pPr>
        <w:spacing w:after="240" w:line="240" w:lineRule="auto"/>
        <w:ind w:left="360"/>
        <w:jc w:val="both"/>
        <w:rPr>
          <w:rFonts w:ascii="Aptos" w:eastAsia="Times New Roman" w:hAnsi="Aptos" w:cs="Arial"/>
          <w:b/>
        </w:rPr>
      </w:pPr>
      <w:r w:rsidRPr="00866A10">
        <w:rPr>
          <w:rFonts w:ascii="Aptos" w:eastAsia="Times New Roman" w:hAnsi="Aptos" w:cs="Arial"/>
          <w:b/>
          <w:i/>
          <w:color w:val="0000FF"/>
        </w:rPr>
        <w:t>[Note to preparer: See GASB Statement No. 87, paragraph 37 and 57 for disclosure requirements. An example is provided as follows:]</w:t>
      </w:r>
      <w:r w:rsidRPr="00866A10">
        <w:rPr>
          <w:rFonts w:ascii="Aptos" w:eastAsia="Times New Roman" w:hAnsi="Aptos" w:cs="Arial"/>
          <w:color w:val="0000FF"/>
        </w:rPr>
        <w:t xml:space="preserve"> </w:t>
      </w:r>
      <w:r w:rsidRPr="00866A10">
        <w:rPr>
          <w:rFonts w:ascii="Aptos" w:eastAsia="Times New Roman" w:hAnsi="Aptos" w:cs="Arial"/>
        </w:rPr>
        <w:t xml:space="preserve">Measurement of the lease liability </w:t>
      </w:r>
      <w:r w:rsidRPr="00866A10">
        <w:rPr>
          <w:rFonts w:ascii="Aptos" w:eastAsia="Times New Roman" w:hAnsi="Aptos" w:cs="Arial"/>
        </w:rPr>
        <w:lastRenderedPageBreak/>
        <w:t xml:space="preserve">excluded the following variable payment amounts: 1) the increase or decrease in payments after the initial measurement of the lease liability that depend on changes in an index or rate (such as the Consumer Price Index) and 2) payments based on future performance or usage of the underlying assets. </w:t>
      </w:r>
      <w:r w:rsidRPr="00866A10">
        <w:rPr>
          <w:rFonts w:ascii="Aptos" w:eastAsia="Times New Roman" w:hAnsi="Aptos" w:cs="Arial"/>
          <w:color w:val="0000FF"/>
        </w:rPr>
        <w:t xml:space="preserve">[During the fiscal year, the University recognized expenses of $______ for these changes in variable payments not previously included in the measurement of the lease liability. The University also recognized expenses of $_____ for residual value guarantees and $_____ for termination payments not previously included in the measurement of the lease liability.] or [During the year the University did not recognize any variable payment amounts.] </w:t>
      </w:r>
    </w:p>
    <w:p w14:paraId="0CCE806D" w14:textId="77777777" w:rsidR="00436217" w:rsidRPr="00866A10" w:rsidRDefault="00436217" w:rsidP="00436217">
      <w:pPr>
        <w:spacing w:after="240" w:line="240" w:lineRule="auto"/>
        <w:ind w:left="360"/>
        <w:jc w:val="both"/>
        <w:rPr>
          <w:rFonts w:ascii="Aptos" w:eastAsia="Times New Roman" w:hAnsi="Aptos" w:cs="Arial"/>
        </w:rPr>
      </w:pPr>
      <w:r w:rsidRPr="00866A10">
        <w:rPr>
          <w:rFonts w:ascii="Aptos" w:eastAsia="Times New Roman" w:hAnsi="Aptos" w:cs="Arial"/>
        </w:rPr>
        <w:t xml:space="preserve">The University had commitments under leases before the lease term as follows: a </w:t>
      </w:r>
      <w:proofErr w:type="spellStart"/>
      <w:r w:rsidRPr="00866A10">
        <w:rPr>
          <w:rFonts w:ascii="Aptos" w:eastAsia="Times New Roman" w:hAnsi="Aptos" w:cs="Arial"/>
          <w:b/>
          <w:bCs/>
          <w:color w:val="0000FF"/>
        </w:rPr>
        <w:t>xxxx</w:t>
      </w:r>
      <w:proofErr w:type="spellEnd"/>
      <w:r w:rsidRPr="00866A10">
        <w:rPr>
          <w:rFonts w:ascii="Aptos" w:eastAsia="Times New Roman" w:hAnsi="Aptos" w:cs="Arial"/>
        </w:rPr>
        <w:t>-year lease agreement for the right-to-use _____ (</w:t>
      </w:r>
      <w:r w:rsidRPr="00866A10">
        <w:rPr>
          <w:rFonts w:ascii="Aptos" w:eastAsia="Times New Roman" w:hAnsi="Aptos" w:cs="Arial"/>
          <w:b/>
          <w:bCs/>
          <w:color w:val="0000FF"/>
        </w:rPr>
        <w:t>describe leased asset</w:t>
      </w:r>
      <w:r w:rsidRPr="00866A10">
        <w:rPr>
          <w:rFonts w:ascii="Aptos" w:eastAsia="Times New Roman" w:hAnsi="Aptos" w:cs="Arial"/>
        </w:rPr>
        <w:t>) beginning ____ (</w:t>
      </w:r>
      <w:r w:rsidRPr="00866A10">
        <w:rPr>
          <w:rFonts w:ascii="Aptos" w:eastAsia="Times New Roman" w:hAnsi="Aptos" w:cs="Arial"/>
          <w:b/>
          <w:bCs/>
          <w:color w:val="0000FF"/>
        </w:rPr>
        <w:t>insert commencement date</w:t>
      </w:r>
      <w:r w:rsidRPr="00866A10">
        <w:rPr>
          <w:rFonts w:ascii="Aptos" w:eastAsia="Times New Roman" w:hAnsi="Aptos" w:cs="Arial"/>
        </w:rPr>
        <w:t xml:space="preserve">) with total payments over the period of $_____. </w:t>
      </w:r>
      <w:r w:rsidRPr="00866A10">
        <w:rPr>
          <w:rFonts w:ascii="Aptos" w:eastAsia="Times New Roman" w:hAnsi="Aptos" w:cs="Arial"/>
          <w:color w:val="0000FF"/>
        </w:rPr>
        <w:t>[</w:t>
      </w:r>
      <w:r w:rsidRPr="00866A10">
        <w:rPr>
          <w:rFonts w:ascii="Aptos" w:eastAsia="Times New Roman" w:hAnsi="Aptos" w:cs="Arial"/>
          <w:b/>
          <w:bCs/>
          <w:i/>
          <w:iCs/>
          <w:color w:val="0000FF"/>
        </w:rPr>
        <w:t>remove if none</w:t>
      </w:r>
      <w:r w:rsidRPr="00866A10">
        <w:rPr>
          <w:rFonts w:ascii="Aptos" w:eastAsia="Times New Roman" w:hAnsi="Aptos" w:cs="Arial"/>
          <w:color w:val="0000FF"/>
        </w:rPr>
        <w:t>]</w:t>
      </w:r>
    </w:p>
    <w:p w14:paraId="69218985" w14:textId="77777777" w:rsidR="00436217" w:rsidRPr="00866A10" w:rsidRDefault="00436217" w:rsidP="00436217">
      <w:pPr>
        <w:tabs>
          <w:tab w:val="left" w:pos="1560"/>
        </w:tabs>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[Note to preparer: If a leased asset is impaired (described in paragraph 9 of Statement 42) additional disclosures are required. See GASB 87 paragraph 34 and 37h for additional information.]</w:t>
      </w:r>
    </w:p>
    <w:p w14:paraId="46A5AECC" w14:textId="77777777" w:rsidR="00436217" w:rsidRPr="00866A10" w:rsidRDefault="00436217" w:rsidP="00436217">
      <w:pPr>
        <w:tabs>
          <w:tab w:val="left" w:pos="1560"/>
        </w:tabs>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[Note to preparer: The amount of collateral pledged as a security for a lease should be disclosed unless that collateral is solely the asset underlying the lease. See GASB 87 paragraph 39.]</w:t>
      </w:r>
    </w:p>
    <w:p w14:paraId="5D2FAF22" w14:textId="77777777" w:rsidR="00436217" w:rsidRPr="00866A10" w:rsidRDefault="00436217" w:rsidP="00436217">
      <w:pPr>
        <w:tabs>
          <w:tab w:val="left" w:pos="1560"/>
        </w:tabs>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[Note to preparer: GASB 87 requires additional disclosures for sublease transactions, sale-leaseback transactions, and lease-leaseback transactions. See GASB 87 paragraph 38 for further information.]</w:t>
      </w:r>
    </w:p>
    <w:p w14:paraId="095EA231" w14:textId="4A002215" w:rsidR="00436217" w:rsidRPr="00866A10" w:rsidRDefault="00436217" w:rsidP="00436217">
      <w:pPr>
        <w:spacing w:after="240" w:line="240" w:lineRule="auto"/>
        <w:ind w:left="360"/>
        <w:jc w:val="both"/>
        <w:rPr>
          <w:rFonts w:ascii="Aptos" w:eastAsia="Calibri" w:hAnsi="Aptos" w:cs="Arial"/>
        </w:rPr>
      </w:pPr>
      <w:r w:rsidRPr="00866A10">
        <w:rPr>
          <w:rFonts w:ascii="Aptos" w:eastAsia="Calibri" w:hAnsi="Aptos" w:cs="Arial"/>
        </w:rPr>
        <w:t xml:space="preserve">The University’s lessee arrangements </w:t>
      </w:r>
      <w:proofErr w:type="gramStart"/>
      <w:r w:rsidRPr="00866A10">
        <w:rPr>
          <w:rFonts w:ascii="Aptos" w:eastAsia="Calibri" w:hAnsi="Aptos" w:cs="Arial"/>
        </w:rPr>
        <w:t>at</w:t>
      </w:r>
      <w:proofErr w:type="gramEnd"/>
      <w:r w:rsidRPr="00866A10">
        <w:rPr>
          <w:rFonts w:ascii="Aptos" w:eastAsia="Calibri" w:hAnsi="Aptos" w:cs="Arial"/>
        </w:rPr>
        <w:t xml:space="preserve"> </w:t>
      </w:r>
      <w:r w:rsidR="00983E4F" w:rsidRPr="00866A10">
        <w:rPr>
          <w:rFonts w:ascii="Aptos" w:eastAsia="Calibri" w:hAnsi="Aptos" w:cs="Arial"/>
        </w:rPr>
        <w:t>June 30, 2025</w:t>
      </w:r>
      <w:r w:rsidRPr="00866A10">
        <w:rPr>
          <w:rFonts w:ascii="Aptos" w:eastAsia="Calibri" w:hAnsi="Aptos" w:cs="Arial"/>
        </w:rPr>
        <w:t>, are summarized below (excluding short-term leases):</w:t>
      </w:r>
    </w:p>
    <w:p w14:paraId="0E80E86D" w14:textId="51FA80B8" w:rsidR="00436217" w:rsidRPr="00866A10" w:rsidRDefault="007B5E19" w:rsidP="00635E47">
      <w:pPr>
        <w:spacing w:after="240" w:line="240" w:lineRule="auto"/>
        <w:ind w:left="-180"/>
        <w:jc w:val="both"/>
        <w:rPr>
          <w:rFonts w:ascii="Aptos" w:eastAsia="Calibri" w:hAnsi="Aptos" w:cs="Times New Roman"/>
        </w:rPr>
      </w:pPr>
      <w:r>
        <w:rPr>
          <w:rFonts w:ascii="Aptos" w:eastAsia="Calibri" w:hAnsi="Aptos" w:cs="Times New Roman"/>
        </w:rPr>
        <w:object w:dxaOrig="9285" w:dyaOrig="2445" w14:anchorId="1888C501">
          <v:shape id="_x0000_i1060" type="#_x0000_t75" style="width:463.2pt;height:122.4pt" o:ole="">
            <v:imagedata r:id="rId90" o:title=""/>
          </v:shape>
          <o:OLEObject Type="Embed" ProgID="Excel.Sheet.12" ShapeID="_x0000_i1060" DrawAspect="Content" ObjectID="_1811661381" r:id="rId91"/>
        </w:object>
      </w:r>
    </w:p>
    <w:p w14:paraId="0261610A" w14:textId="77777777" w:rsidR="00436217" w:rsidRPr="00866A10" w:rsidRDefault="00436217" w:rsidP="00436217">
      <w:pPr>
        <w:numPr>
          <w:ilvl w:val="0"/>
          <w:numId w:val="30"/>
        </w:numPr>
        <w:spacing w:after="240" w:line="240" w:lineRule="auto"/>
        <w:ind w:left="360"/>
        <w:jc w:val="both"/>
        <w:rPr>
          <w:rFonts w:ascii="Aptos" w:eastAsia="Times New Roman" w:hAnsi="Aptos" w:cs="Arial"/>
        </w:rPr>
      </w:pPr>
      <w:r w:rsidRPr="00866A10">
        <w:rPr>
          <w:rFonts w:ascii="Aptos" w:eastAsia="Times New Roman" w:hAnsi="Aptos" w:cs="Arial"/>
          <w:b/>
        </w:rPr>
        <w:t xml:space="preserve">Subscription-Based Information Technology Arrangements (SBITAs) </w:t>
      </w:r>
      <w:r w:rsidRPr="00866A10">
        <w:rPr>
          <w:rFonts w:ascii="Aptos" w:eastAsia="Times New Roman" w:hAnsi="Aptos" w:cs="Arial"/>
        </w:rPr>
        <w:t xml:space="preserve">- The University enters SBITAs for </w:t>
      </w:r>
      <w:r w:rsidRPr="00866A10">
        <w:rPr>
          <w:rFonts w:ascii="Aptos" w:eastAsia="Times New Roman" w:hAnsi="Aptos" w:cs="Arial"/>
          <w:b/>
          <w:color w:val="0000FF"/>
        </w:rPr>
        <w:t>[the right to use information technology software and cloud computing arrangement (network) assets from both external and related parties]</w:t>
      </w:r>
      <w:r w:rsidRPr="00866A10">
        <w:rPr>
          <w:rFonts w:ascii="Aptos" w:eastAsia="Times New Roman" w:hAnsi="Aptos" w:cs="Arial"/>
        </w:rPr>
        <w:t xml:space="preserve">. The SBITAs expire at various dates, and some have renewal options. Subscription liabilities and the related right-to-use subscription assets are recorded based on the present value of expected payments over the term of the respective SBITA. </w:t>
      </w:r>
      <w:r w:rsidRPr="00866A10">
        <w:rPr>
          <w:rFonts w:ascii="Aptos" w:eastAsia="Calibri" w:hAnsi="Aptos" w:cs="Arial"/>
        </w:rPr>
        <w:t>The expected payments are discounted using the interest rate stated per the SBITA contract, or the University’s estimated incremental borrowing rate if there is no stated contractual interest rate.</w:t>
      </w:r>
      <w:r w:rsidRPr="00866A10">
        <w:rPr>
          <w:rFonts w:ascii="Aptos" w:eastAsia="Times New Roman" w:hAnsi="Aptos" w:cs="Arial"/>
        </w:rPr>
        <w:t xml:space="preserve"> </w:t>
      </w:r>
    </w:p>
    <w:p w14:paraId="0B4BDB6D" w14:textId="77777777" w:rsidR="00436217" w:rsidRPr="00866A10" w:rsidRDefault="00436217" w:rsidP="00436217">
      <w:pPr>
        <w:spacing w:after="240" w:line="240" w:lineRule="auto"/>
        <w:ind w:left="360"/>
        <w:jc w:val="both"/>
        <w:rPr>
          <w:rFonts w:ascii="Aptos" w:eastAsia="Times New Roman" w:hAnsi="Aptos" w:cs="Arial"/>
          <w:color w:val="0000FF"/>
        </w:rPr>
      </w:pPr>
      <w:r w:rsidRPr="00866A10">
        <w:rPr>
          <w:rFonts w:ascii="Aptos" w:eastAsia="Times New Roman" w:hAnsi="Aptos" w:cs="Arial"/>
          <w:b/>
          <w:i/>
          <w:color w:val="0000FF"/>
        </w:rPr>
        <w:lastRenderedPageBreak/>
        <w:t>[Note to preparer: See GASB Statement No. 96, paragraph 17 and 60 for disclosure requirements. An example is provided as follows:]</w:t>
      </w:r>
      <w:r w:rsidRPr="00866A10">
        <w:rPr>
          <w:rFonts w:ascii="Aptos" w:eastAsia="Times New Roman" w:hAnsi="Aptos" w:cs="Arial"/>
          <w:color w:val="0000FF"/>
        </w:rPr>
        <w:t xml:space="preserve"> </w:t>
      </w:r>
      <w:r w:rsidRPr="00866A10">
        <w:rPr>
          <w:rFonts w:ascii="Aptos" w:eastAsia="Times New Roman" w:hAnsi="Aptos" w:cs="Arial"/>
        </w:rPr>
        <w:t xml:space="preserve">Measurement of the subscription liability excluded the following variable payment amounts: 1) the increase or decrease in payments after the initial measurement of the subscription liability that depend on changes in an index or rate (such as the Consumer Price Index) and 2) payments based on future performance or usage of the underlying assets. </w:t>
      </w:r>
      <w:r w:rsidRPr="00866A10">
        <w:rPr>
          <w:rFonts w:ascii="Aptos" w:eastAsia="Times New Roman" w:hAnsi="Aptos" w:cs="Arial"/>
          <w:color w:val="0000FF"/>
        </w:rPr>
        <w:t xml:space="preserve">[During the fiscal year, the University recognized expenses of $______ for these changes in variable payments not previously included in the measurement of the subscription liability. The University also recognized expenses of $_____ for termination payments not previously included in the measurement of the subscription liability.] or [During the year the University did not recognize any variable payment amounts.] </w:t>
      </w:r>
    </w:p>
    <w:p w14:paraId="29DB5682" w14:textId="77777777" w:rsidR="00436217" w:rsidRPr="00866A10" w:rsidRDefault="00436217" w:rsidP="00436217">
      <w:pPr>
        <w:spacing w:after="240" w:line="240" w:lineRule="auto"/>
        <w:ind w:left="360"/>
        <w:jc w:val="both"/>
        <w:rPr>
          <w:rFonts w:ascii="Aptos" w:eastAsia="Times New Roman" w:hAnsi="Aptos" w:cs="Arial"/>
        </w:rPr>
      </w:pPr>
      <w:r w:rsidRPr="00866A10">
        <w:rPr>
          <w:rFonts w:ascii="Aptos" w:eastAsia="Times New Roman" w:hAnsi="Aptos" w:cs="Arial"/>
        </w:rPr>
        <w:t xml:space="preserve">The University had commitments under SBITAs before the SBITA term as follows: a </w:t>
      </w:r>
      <w:proofErr w:type="spellStart"/>
      <w:r w:rsidRPr="00866A10">
        <w:rPr>
          <w:rFonts w:ascii="Aptos" w:eastAsia="Times New Roman" w:hAnsi="Aptos" w:cs="Arial"/>
          <w:b/>
          <w:color w:val="0000FF"/>
        </w:rPr>
        <w:t>xxxx</w:t>
      </w:r>
      <w:proofErr w:type="spellEnd"/>
      <w:r w:rsidRPr="00866A10">
        <w:rPr>
          <w:rFonts w:ascii="Aptos" w:eastAsia="Times New Roman" w:hAnsi="Aptos" w:cs="Arial"/>
        </w:rPr>
        <w:t>-year SBITA for the right-to-use _____ (</w:t>
      </w:r>
      <w:r w:rsidRPr="00866A10">
        <w:rPr>
          <w:rFonts w:ascii="Aptos" w:eastAsia="Times New Roman" w:hAnsi="Aptos" w:cs="Arial"/>
          <w:b/>
          <w:color w:val="0000FF"/>
        </w:rPr>
        <w:t>describe subscription asset</w:t>
      </w:r>
      <w:r w:rsidRPr="00866A10">
        <w:rPr>
          <w:rFonts w:ascii="Aptos" w:eastAsia="Times New Roman" w:hAnsi="Aptos" w:cs="Arial"/>
        </w:rPr>
        <w:t>) beginning ____ (</w:t>
      </w:r>
      <w:r w:rsidRPr="00866A10">
        <w:rPr>
          <w:rFonts w:ascii="Aptos" w:eastAsia="Times New Roman" w:hAnsi="Aptos" w:cs="Arial"/>
          <w:b/>
          <w:color w:val="0000FF"/>
        </w:rPr>
        <w:t>insert commencement date</w:t>
      </w:r>
      <w:r w:rsidRPr="00866A10">
        <w:rPr>
          <w:rFonts w:ascii="Aptos" w:eastAsia="Times New Roman" w:hAnsi="Aptos" w:cs="Arial"/>
        </w:rPr>
        <w:t xml:space="preserve">) with total payments over the period of $_____. </w:t>
      </w:r>
      <w:r w:rsidRPr="00866A10">
        <w:rPr>
          <w:rFonts w:ascii="Aptos" w:eastAsia="Times New Roman" w:hAnsi="Aptos" w:cs="Arial"/>
          <w:b/>
          <w:color w:val="0000FF"/>
        </w:rPr>
        <w:t>[remove if none, see GASB 96 paragraph 26, 35 and 60]</w:t>
      </w:r>
    </w:p>
    <w:p w14:paraId="5E927B3D" w14:textId="77777777" w:rsidR="00436217" w:rsidRPr="00866A10" w:rsidRDefault="00436217" w:rsidP="00436217">
      <w:pPr>
        <w:tabs>
          <w:tab w:val="left" w:pos="1560"/>
        </w:tabs>
        <w:spacing w:after="240" w:line="240" w:lineRule="auto"/>
        <w:ind w:left="360"/>
        <w:jc w:val="both"/>
        <w:rPr>
          <w:rFonts w:ascii="Aptos" w:eastAsia="Times New Roman" w:hAnsi="Aptos" w:cs="Arial"/>
          <w:b/>
          <w:i/>
          <w:color w:val="0000FF"/>
        </w:rPr>
      </w:pPr>
      <w:r w:rsidRPr="00866A10">
        <w:rPr>
          <w:rFonts w:ascii="Aptos" w:eastAsia="Times New Roman" w:hAnsi="Aptos" w:cs="Arial"/>
          <w:b/>
          <w:i/>
          <w:color w:val="0000FF"/>
        </w:rPr>
        <w:t>[Note to preparer: If a SBITA asset is impaired (described in paragraph 9 of Statement 42) additional disclosures are required. See GASB 96 paragraphs 41 and 60]</w:t>
      </w:r>
    </w:p>
    <w:p w14:paraId="348EADF9" w14:textId="5FCF4FD8" w:rsidR="00436217" w:rsidRPr="00866A10" w:rsidRDefault="00436217" w:rsidP="00436217">
      <w:pPr>
        <w:spacing w:after="240" w:line="240" w:lineRule="auto"/>
        <w:ind w:left="360"/>
        <w:jc w:val="both"/>
        <w:rPr>
          <w:rFonts w:ascii="Aptos" w:eastAsia="Calibri" w:hAnsi="Aptos" w:cs="Arial"/>
        </w:rPr>
      </w:pPr>
      <w:r w:rsidRPr="00866A10">
        <w:rPr>
          <w:rFonts w:ascii="Aptos" w:eastAsia="Calibri" w:hAnsi="Aptos" w:cs="Arial"/>
        </w:rPr>
        <w:t xml:space="preserve">The University’s SBITAs </w:t>
      </w:r>
      <w:proofErr w:type="gramStart"/>
      <w:r w:rsidRPr="00866A10">
        <w:rPr>
          <w:rFonts w:ascii="Aptos" w:eastAsia="Calibri" w:hAnsi="Aptos" w:cs="Arial"/>
        </w:rPr>
        <w:t>at</w:t>
      </w:r>
      <w:proofErr w:type="gramEnd"/>
      <w:r w:rsidRPr="00866A10">
        <w:rPr>
          <w:rFonts w:ascii="Aptos" w:eastAsia="Calibri" w:hAnsi="Aptos" w:cs="Arial"/>
        </w:rPr>
        <w:t xml:space="preserve"> </w:t>
      </w:r>
      <w:r w:rsidR="00983E4F" w:rsidRPr="00866A10">
        <w:rPr>
          <w:rFonts w:ascii="Aptos" w:eastAsia="Calibri" w:hAnsi="Aptos" w:cs="Arial"/>
        </w:rPr>
        <w:t>June 30, 2025</w:t>
      </w:r>
      <w:r w:rsidRPr="00866A10">
        <w:rPr>
          <w:rFonts w:ascii="Aptos" w:eastAsia="Calibri" w:hAnsi="Aptos" w:cs="Arial"/>
        </w:rPr>
        <w:t>, are summarized below (excluding short-term SBITAs):</w:t>
      </w:r>
    </w:p>
    <w:p w14:paraId="60B508FD" w14:textId="4F68D18E" w:rsidR="00436217" w:rsidRPr="00866A10" w:rsidRDefault="007B5E19" w:rsidP="00436217">
      <w:pPr>
        <w:spacing w:after="240" w:line="240" w:lineRule="auto"/>
        <w:ind w:left="360"/>
        <w:jc w:val="both"/>
        <w:rPr>
          <w:rFonts w:ascii="Aptos" w:eastAsia="Calibri" w:hAnsi="Aptos" w:cs="Times New Roman"/>
        </w:rPr>
      </w:pPr>
      <w:r>
        <w:rPr>
          <w:rFonts w:ascii="Aptos" w:eastAsia="Calibri" w:hAnsi="Aptos" w:cs="Times New Roman"/>
        </w:rPr>
        <w:object w:dxaOrig="9900" w:dyaOrig="1455" w14:anchorId="5A148755">
          <v:shape id="_x0000_i1061" type="#_x0000_t75" style="width:452.4pt;height:66pt" o:ole="">
            <v:imagedata r:id="rId92" o:title=""/>
          </v:shape>
          <o:OLEObject Type="Embed" ProgID="Excel.Sheet.12" ShapeID="_x0000_i1061" DrawAspect="Content" ObjectID="_1811661382" r:id="rId93"/>
        </w:object>
      </w:r>
    </w:p>
    <w:p w14:paraId="1C26C274" w14:textId="6A77ECA7" w:rsidR="00436217" w:rsidRPr="00866A10" w:rsidRDefault="00436217" w:rsidP="00436217">
      <w:pPr>
        <w:numPr>
          <w:ilvl w:val="0"/>
          <w:numId w:val="30"/>
        </w:numPr>
        <w:spacing w:after="240" w:line="240" w:lineRule="auto"/>
        <w:ind w:left="360"/>
        <w:contextualSpacing/>
        <w:jc w:val="both"/>
        <w:rPr>
          <w:rFonts w:ascii="Aptos" w:eastAsia="Calibri" w:hAnsi="Aptos" w:cs="Times New Roman"/>
        </w:rPr>
      </w:pPr>
      <w:r w:rsidRPr="00866A10">
        <w:rPr>
          <w:rFonts w:ascii="Aptos" w:eastAsia="Times New Roman" w:hAnsi="Aptos" w:cs="Arial"/>
          <w:b/>
        </w:rPr>
        <w:t>Annual Requirements</w:t>
      </w:r>
      <w:r w:rsidRPr="00866A10">
        <w:rPr>
          <w:rFonts w:ascii="Aptos" w:eastAsia="Times New Roman" w:hAnsi="Aptos" w:cs="Arial"/>
        </w:rPr>
        <w:t xml:space="preserve"> - The annual requirements to pay principal and interest on leases and SBITAs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are as follows:</w:t>
      </w:r>
    </w:p>
    <w:p w14:paraId="2CCE91A8" w14:textId="7F7C7213" w:rsidR="000213C9" w:rsidRPr="00866A10" w:rsidRDefault="007B5E19" w:rsidP="00436217">
      <w:pPr>
        <w:pStyle w:val="NOTES1A"/>
        <w:ind w:left="360" w:firstLine="0"/>
        <w:jc w:val="center"/>
        <w:rPr>
          <w:rFonts w:ascii="Aptos" w:hAnsi="Aptos" w:cs="Arial"/>
          <w:b/>
          <w:i/>
          <w:color w:val="0000FF"/>
          <w:sz w:val="22"/>
          <w:szCs w:val="22"/>
        </w:rPr>
      </w:pPr>
      <w:r>
        <w:rPr>
          <w:rFonts w:ascii="Aptos" w:eastAsia="Calibri" w:hAnsi="Aptos" w:cstheme="minorBidi"/>
          <w:sz w:val="22"/>
          <w:szCs w:val="22"/>
        </w:rPr>
        <w:object w:dxaOrig="7815" w:dyaOrig="3585" w14:anchorId="31114B24">
          <v:shape id="_x0000_i1062" type="#_x0000_t75" style="width:390pt;height:179.4pt" o:ole="">
            <v:imagedata r:id="rId94" o:title=""/>
          </v:shape>
          <o:OLEObject Type="Embed" ProgID="Excel.Sheet.12" ShapeID="_x0000_i1062" DrawAspect="Content" ObjectID="_1811661383" r:id="rId95"/>
        </w:object>
      </w:r>
    </w:p>
    <w:p w14:paraId="0BB6A9FC"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bookmarkStart w:id="657" w:name="_Hlk39740120"/>
      <w:r w:rsidRPr="00866A10">
        <w:rPr>
          <w:rFonts w:ascii="Aptos" w:hAnsi="Aptos"/>
          <w:smallCaps w:val="0"/>
          <w:szCs w:val="22"/>
        </w:rPr>
        <w:lastRenderedPageBreak/>
        <w:t>Note 14</w:t>
      </w:r>
      <w:r w:rsidRPr="00866A10">
        <w:rPr>
          <w:rFonts w:ascii="Aptos" w:hAnsi="Aptos"/>
          <w:smallCaps w:val="0"/>
          <w:szCs w:val="22"/>
        </w:rPr>
        <w:tab/>
        <w:t>-</w:t>
      </w:r>
      <w:r w:rsidRPr="00866A10">
        <w:rPr>
          <w:rFonts w:ascii="Aptos" w:hAnsi="Aptos"/>
          <w:smallCaps w:val="0"/>
          <w:szCs w:val="22"/>
        </w:rPr>
        <w:tab/>
        <w:t>Net Position</w:t>
      </w:r>
    </w:p>
    <w:p w14:paraId="79A3D4C0"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[Per GASB 63 paragraph 14, describe any transactions that resulted in the recognition of a deferred outflow of resources or deferred inflow of resources in which a component of net position has been significantly affected. Common examples from the recognition of net pension liability and net OPEB liability have been provided below. Other possible items include Service Concession Arrangements and Asset Retirement Obligations.]</w:t>
      </w:r>
    </w:p>
    <w:p w14:paraId="1D25D066" w14:textId="77777777" w:rsidR="000213C9" w:rsidRPr="00866A10" w:rsidRDefault="000213C9" w:rsidP="000213C9">
      <w:pPr>
        <w:spacing w:after="240" w:line="240" w:lineRule="auto"/>
        <w:jc w:val="both"/>
        <w:rPr>
          <w:rFonts w:ascii="Aptos" w:eastAsia="Times New Roman" w:hAnsi="Aptos" w:cs="Arial"/>
        </w:rPr>
      </w:pPr>
      <w:bookmarkStart w:id="658" w:name="_MON_1585121165"/>
      <w:bookmarkEnd w:id="658"/>
      <w:r w:rsidRPr="00866A10">
        <w:rPr>
          <w:rFonts w:ascii="Aptos" w:eastAsia="Times New Roman" w:hAnsi="Aptos" w:cs="Arial"/>
        </w:rPr>
        <w:t xml:space="preserve">Unrestricted net position has been significantly affected by transactions resulting from the recognition of deferred outflows of resources, deferred inflows of resources, and related </w:t>
      </w:r>
      <w:r w:rsidRPr="00866A10">
        <w:rPr>
          <w:rFonts w:ascii="Aptos" w:eastAsia="Times New Roman" w:hAnsi="Aptos" w:cs="Arial"/>
        </w:rPr>
        <w:br/>
        <w:t>long-term liabilities, as shown in the following table:</w:t>
      </w:r>
    </w:p>
    <w:bookmarkStart w:id="659" w:name="_MON_1586091738"/>
    <w:bookmarkEnd w:id="659"/>
    <w:p w14:paraId="4EB89C44" w14:textId="4632442A" w:rsidR="000213C9" w:rsidRPr="00866A10" w:rsidRDefault="007B5E19" w:rsidP="000213C9">
      <w:pPr>
        <w:spacing w:after="240" w:line="240" w:lineRule="auto"/>
        <w:jc w:val="center"/>
        <w:rPr>
          <w:rFonts w:ascii="Aptos" w:hAnsi="Aptos"/>
        </w:rPr>
      </w:pPr>
      <w:r>
        <w:rPr>
          <w:rFonts w:ascii="Aptos" w:eastAsia="Times New Roman" w:hAnsi="Aptos" w:cs="Arial"/>
        </w:rPr>
        <w:object w:dxaOrig="8820" w:dyaOrig="2850" w14:anchorId="420147F4">
          <v:shape id="_x0000_i1063" type="#_x0000_t75" style="width:441.6pt;height:142.2pt" o:ole="">
            <v:imagedata r:id="rId96" o:title=""/>
          </v:shape>
          <o:OLEObject Type="Embed" ProgID="Excel.Sheet.12" ShapeID="_x0000_i1063" DrawAspect="Content" ObjectID="_1811661384" r:id="rId97"/>
        </w:object>
      </w:r>
    </w:p>
    <w:p w14:paraId="1B4FB3EC"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 xml:space="preserve">See Notes </w:t>
      </w:r>
      <w:r w:rsidRPr="00866A10">
        <w:rPr>
          <w:rFonts w:ascii="Aptos" w:eastAsia="Times New Roman" w:hAnsi="Aptos" w:cs="Arial"/>
          <w:b/>
          <w:color w:val="0000FF"/>
        </w:rPr>
        <w:t>XX</w:t>
      </w:r>
      <w:r w:rsidRPr="00866A10">
        <w:rPr>
          <w:rFonts w:ascii="Aptos" w:eastAsia="Times New Roman" w:hAnsi="Aptos" w:cs="Arial"/>
        </w:rPr>
        <w:t xml:space="preserve"> and </w:t>
      </w:r>
      <w:r w:rsidRPr="00866A10">
        <w:rPr>
          <w:rFonts w:ascii="Aptos" w:eastAsia="Times New Roman" w:hAnsi="Aptos" w:cs="Arial"/>
          <w:b/>
          <w:color w:val="0000FF"/>
        </w:rPr>
        <w:t>XX</w:t>
      </w:r>
      <w:r w:rsidRPr="00866A10">
        <w:rPr>
          <w:rFonts w:ascii="Aptos" w:eastAsia="Times New Roman" w:hAnsi="Aptos" w:cs="Arial"/>
        </w:rPr>
        <w:t xml:space="preserve"> for detailed information regarding the amortization of the deferred outflows of resources and deferred inflows of resources relating to pensions and OPEB, respectively </w:t>
      </w:r>
      <w:r w:rsidRPr="00866A10">
        <w:rPr>
          <w:rFonts w:ascii="Aptos" w:eastAsia="Times New Roman" w:hAnsi="Aptos" w:cs="Arial"/>
          <w:b/>
          <w:i/>
          <w:color w:val="0000FF"/>
        </w:rPr>
        <w:t>[modify to reference pension and OPEB disclosures]</w:t>
      </w:r>
      <w:r w:rsidRPr="00866A10">
        <w:rPr>
          <w:rFonts w:ascii="Aptos" w:eastAsia="Times New Roman" w:hAnsi="Aptos" w:cs="Arial"/>
        </w:rPr>
        <w:t>.</w:t>
      </w:r>
    </w:p>
    <w:bookmarkEnd w:id="657"/>
    <w:p w14:paraId="5BB628B1"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15</w:t>
      </w:r>
      <w:r w:rsidRPr="00866A10">
        <w:rPr>
          <w:rFonts w:ascii="Aptos" w:hAnsi="Aptos"/>
          <w:smallCaps w:val="0"/>
          <w:szCs w:val="22"/>
        </w:rPr>
        <w:tab/>
        <w:t>-</w:t>
      </w:r>
      <w:r w:rsidRPr="00866A10">
        <w:rPr>
          <w:rFonts w:ascii="Aptos" w:hAnsi="Aptos"/>
          <w:smallCaps w:val="0"/>
          <w:szCs w:val="22"/>
        </w:rPr>
        <w:tab/>
        <w:t>Revenues</w:t>
      </w:r>
    </w:p>
    <w:p w14:paraId="764404D6"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rPr>
        <w:t>A summary of discounts and allowances by revenue classification is presented as follows:</w:t>
      </w:r>
    </w:p>
    <w:bookmarkStart w:id="660" w:name="_MON_1361340495"/>
    <w:bookmarkStart w:id="661" w:name="_1361774775"/>
    <w:bookmarkStart w:id="662" w:name="_1361774867"/>
    <w:bookmarkStart w:id="663" w:name="_1370683122"/>
    <w:bookmarkStart w:id="664" w:name="_1361341012"/>
    <w:bookmarkStart w:id="665" w:name="_1401712759"/>
    <w:bookmarkStart w:id="666" w:name="_MON_1401712789"/>
    <w:bookmarkStart w:id="667" w:name="_MON_1401712810"/>
    <w:bookmarkStart w:id="668" w:name="_MON_1402755494"/>
    <w:bookmarkStart w:id="669" w:name="_MON_1421560689"/>
    <w:bookmarkStart w:id="670" w:name="_MON_1421560857"/>
    <w:bookmarkStart w:id="671" w:name="_MON_1421560879"/>
    <w:bookmarkStart w:id="672" w:name="_MON_1421560916"/>
    <w:bookmarkStart w:id="673" w:name="_MON_1119166696"/>
    <w:bookmarkStart w:id="674" w:name="_MON_1188275422"/>
    <w:bookmarkStart w:id="675" w:name="_MON_1188275445"/>
    <w:bookmarkStart w:id="676" w:name="_MON_1188275502"/>
    <w:bookmarkStart w:id="677" w:name="_MON_1188275562"/>
    <w:bookmarkStart w:id="678" w:name="_MON_1188287735"/>
    <w:bookmarkStart w:id="679" w:name="_MON_1220945873"/>
    <w:bookmarkStart w:id="680" w:name="_MON_1220945987"/>
    <w:bookmarkStart w:id="681" w:name="_MON_1220945999"/>
    <w:bookmarkStart w:id="682" w:name="_MON_1220946051"/>
    <w:bookmarkStart w:id="683" w:name="_MON_1220946061"/>
    <w:bookmarkStart w:id="684" w:name="_MON_1276942293"/>
    <w:bookmarkStart w:id="685" w:name="_MON_1276942419"/>
    <w:bookmarkStart w:id="686" w:name="_MON_1276942432"/>
    <w:bookmarkStart w:id="687" w:name="_MON_1276942443"/>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Start w:id="688" w:name="_MON_1283840792"/>
    <w:bookmarkEnd w:id="688"/>
    <w:p w14:paraId="2A7A6D38" w14:textId="01A478A8" w:rsidR="000213C9" w:rsidRPr="00866A10" w:rsidRDefault="007B5E19" w:rsidP="000213C9">
      <w:pPr>
        <w:spacing w:after="240" w:line="240" w:lineRule="auto"/>
        <w:jc w:val="center"/>
        <w:rPr>
          <w:rFonts w:ascii="Aptos" w:eastAsia="Times New Roman" w:hAnsi="Aptos" w:cs="Times New Roman"/>
        </w:rPr>
      </w:pPr>
      <w:r w:rsidRPr="00866A10">
        <w:rPr>
          <w:rFonts w:ascii="Aptos" w:eastAsia="Times New Roman" w:hAnsi="Aptos" w:cs="Times New Roman"/>
        </w:rPr>
        <w:object w:dxaOrig="13141" w:dyaOrig="7699" w14:anchorId="2D904BB8">
          <v:shape id="_x0000_i1064" type="#_x0000_t75" style="width:493.2pt;height:295.8pt" o:ole="">
            <v:imagedata r:id="rId98" o:title=""/>
          </v:shape>
          <o:OLEObject Type="Embed" ProgID="Excel.Sheet.12" ShapeID="_x0000_i1064" DrawAspect="Content" ObjectID="_1811661385" r:id="rId99"/>
        </w:object>
      </w:r>
    </w:p>
    <w:p w14:paraId="35BCD157" w14:textId="77777777" w:rsidR="000213C9" w:rsidRPr="00866A10" w:rsidRDefault="000213C9" w:rsidP="000213C9">
      <w:pPr>
        <w:spacing w:line="240" w:lineRule="auto"/>
        <w:jc w:val="both"/>
        <w:rPr>
          <w:rFonts w:ascii="Aptos" w:hAnsi="Aptos" w:cs="Arial"/>
          <w:b/>
          <w:i/>
          <w:color w:val="0000FF"/>
        </w:rPr>
      </w:pPr>
      <w:r w:rsidRPr="00866A10">
        <w:rPr>
          <w:rFonts w:ascii="Aptos" w:hAnsi="Aptos" w:cs="Arial"/>
          <w:b/>
          <w:i/>
          <w:color w:val="0000FF"/>
        </w:rPr>
        <w:t xml:space="preserve">[Note to Preparer: GASB Codification Section 2200.191 requires revenues to be reported by major source. The level of disaggregation of sales and services is up to the discretion of the University based on the activity of each source of revenue. If the University does </w:t>
      </w:r>
      <w:r w:rsidRPr="00866A10">
        <w:rPr>
          <w:rFonts w:ascii="Aptos" w:hAnsi="Aptos" w:cs="Arial"/>
          <w:b/>
          <w:i/>
          <w:color w:val="0000FF"/>
          <w:u w:val="single"/>
        </w:rPr>
        <w:t>not</w:t>
      </w:r>
      <w:r w:rsidRPr="00866A10">
        <w:rPr>
          <w:rFonts w:ascii="Aptos" w:hAnsi="Aptos" w:cs="Arial"/>
          <w:b/>
          <w:i/>
          <w:color w:val="0000FF"/>
        </w:rPr>
        <w:t xml:space="preserve"> have items (i.e. noncapital contributions, capital contributions, etc.) that are net of eliminations, discounts, </w:t>
      </w:r>
      <w:proofErr w:type="spellStart"/>
      <w:r w:rsidRPr="00866A10">
        <w:rPr>
          <w:rFonts w:ascii="Aptos" w:hAnsi="Aptos" w:cs="Arial"/>
          <w:b/>
          <w:i/>
          <w:color w:val="0000FF"/>
        </w:rPr>
        <w:t>uncollectibles</w:t>
      </w:r>
      <w:proofErr w:type="spellEnd"/>
      <w:r w:rsidRPr="00866A10">
        <w:rPr>
          <w:rFonts w:ascii="Aptos" w:hAnsi="Aptos" w:cs="Arial"/>
          <w:b/>
          <w:i/>
          <w:color w:val="0000FF"/>
        </w:rPr>
        <w:t>, or other adjustments, they can be removed from the table above]</w:t>
      </w:r>
    </w:p>
    <w:p w14:paraId="4F93F04E"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16</w:t>
      </w:r>
      <w:r w:rsidRPr="00866A10">
        <w:rPr>
          <w:rFonts w:ascii="Aptos" w:hAnsi="Aptos"/>
          <w:smallCaps w:val="0"/>
          <w:szCs w:val="22"/>
        </w:rPr>
        <w:tab/>
        <w:t>-</w:t>
      </w:r>
      <w:r w:rsidRPr="00866A10">
        <w:rPr>
          <w:rFonts w:ascii="Aptos" w:hAnsi="Aptos"/>
          <w:smallCaps w:val="0"/>
          <w:szCs w:val="22"/>
        </w:rPr>
        <w:tab/>
        <w:t>Operating Expenses by Function</w:t>
      </w:r>
    </w:p>
    <w:p w14:paraId="7976B7B3"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rPr>
        <w:t xml:space="preserve">The University’s operating expenses by functional classification are presented as follows: </w:t>
      </w:r>
      <w:r w:rsidRPr="00866A10">
        <w:rPr>
          <w:rFonts w:ascii="Aptos" w:eastAsia="Times New Roman" w:hAnsi="Aptos" w:cs="Arial"/>
          <w:b/>
          <w:i/>
          <w:color w:val="0000FF"/>
        </w:rPr>
        <w:t>[If capital asset impairment reported on face of statements, add column here and reflect in appropriate function.]</w:t>
      </w:r>
    </w:p>
    <w:bookmarkStart w:id="689" w:name="_1118969161"/>
    <w:bookmarkStart w:id="690" w:name="_1118969207"/>
    <w:bookmarkStart w:id="691" w:name="_1119001906"/>
    <w:bookmarkStart w:id="692" w:name="_1402210796"/>
    <w:bookmarkStart w:id="693" w:name="_1119091932"/>
    <w:bookmarkStart w:id="694" w:name="_MON_1370683180"/>
    <w:bookmarkStart w:id="695" w:name="_MON_1188275783"/>
    <w:bookmarkStart w:id="696" w:name="_MON_1188275911"/>
    <w:bookmarkStart w:id="697" w:name="_MON_1188288315"/>
    <w:bookmarkStart w:id="698" w:name="_MON_1220946097"/>
    <w:bookmarkStart w:id="699" w:name="_Hlk40087887"/>
    <w:bookmarkEnd w:id="689"/>
    <w:bookmarkEnd w:id="690"/>
    <w:bookmarkEnd w:id="691"/>
    <w:bookmarkEnd w:id="692"/>
    <w:bookmarkEnd w:id="693"/>
    <w:bookmarkEnd w:id="694"/>
    <w:bookmarkEnd w:id="695"/>
    <w:bookmarkEnd w:id="696"/>
    <w:bookmarkEnd w:id="697"/>
    <w:bookmarkEnd w:id="698"/>
    <w:bookmarkStart w:id="700" w:name="_MON_1220946121"/>
    <w:bookmarkEnd w:id="700"/>
    <w:p w14:paraId="5A724649" w14:textId="0F07BC21" w:rsidR="000213C9" w:rsidRPr="00866A10" w:rsidRDefault="007B5E19" w:rsidP="000213C9">
      <w:pPr>
        <w:spacing w:after="240" w:line="240" w:lineRule="auto"/>
        <w:jc w:val="center"/>
        <w:rPr>
          <w:rFonts w:ascii="Aptos" w:eastAsia="Times New Roman" w:hAnsi="Aptos" w:cs="Times New Roman"/>
        </w:rPr>
      </w:pPr>
      <w:r w:rsidRPr="00866A10">
        <w:rPr>
          <w:rFonts w:ascii="Aptos" w:eastAsia="Times New Roman" w:hAnsi="Aptos" w:cs="Times New Roman"/>
        </w:rPr>
        <w:object w:dxaOrig="13509" w:dyaOrig="4355" w14:anchorId="13B59C53">
          <v:shape id="_x0000_i1065" type="#_x0000_t75" style="width:495.6pt;height:174pt" o:ole="">
            <v:imagedata r:id="rId100" o:title=""/>
            <o:lock v:ext="edit" aspectratio="f"/>
          </v:shape>
          <o:OLEObject Type="Embed" ProgID="Excel.Sheet.12" ShapeID="_x0000_i1065" DrawAspect="Content" ObjectID="_1811661386" r:id="rId101"/>
        </w:object>
      </w:r>
      <w:bookmarkEnd w:id="699"/>
    </w:p>
    <w:p w14:paraId="19358FA9" w14:textId="10AA20A8"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lastRenderedPageBreak/>
        <w:t>Note 17</w:t>
      </w:r>
      <w:r w:rsidRPr="00866A10">
        <w:rPr>
          <w:rFonts w:ascii="Aptos" w:hAnsi="Aptos"/>
          <w:smallCaps w:val="0"/>
          <w:szCs w:val="22"/>
        </w:rPr>
        <w:tab/>
        <w:t>-</w:t>
      </w:r>
      <w:r w:rsidRPr="00866A10">
        <w:rPr>
          <w:rFonts w:ascii="Aptos" w:hAnsi="Aptos"/>
          <w:smallCaps w:val="0"/>
          <w:szCs w:val="22"/>
        </w:rPr>
        <w:tab/>
      </w:r>
      <w:r w:rsidR="0069284B" w:rsidRPr="0069284B">
        <w:rPr>
          <w:rFonts w:ascii="Aptos" w:hAnsi="Aptos"/>
          <w:smallCaps w:val="0"/>
          <w:szCs w:val="22"/>
          <w:highlight w:val="yellow"/>
        </w:rPr>
        <w:t>Retirement</w:t>
      </w:r>
      <w:r w:rsidR="0069284B">
        <w:rPr>
          <w:rFonts w:ascii="Aptos" w:hAnsi="Aptos"/>
          <w:smallCaps w:val="0"/>
          <w:szCs w:val="22"/>
        </w:rPr>
        <w:t xml:space="preserve"> </w:t>
      </w:r>
      <w:r w:rsidRPr="00866A10">
        <w:rPr>
          <w:rFonts w:ascii="Aptos" w:hAnsi="Aptos"/>
          <w:smallCaps w:val="0"/>
          <w:szCs w:val="22"/>
        </w:rPr>
        <w:t xml:space="preserve">Plans </w:t>
      </w:r>
    </w:p>
    <w:p w14:paraId="36D50F27" w14:textId="77777777" w:rsidR="000213C9" w:rsidRPr="00866A10" w:rsidRDefault="000213C9" w:rsidP="000213C9">
      <w:pPr>
        <w:numPr>
          <w:ilvl w:val="0"/>
          <w:numId w:val="15"/>
        </w:numPr>
        <w:spacing w:after="240" w:line="240" w:lineRule="auto"/>
        <w:ind w:left="360" w:hanging="356"/>
        <w:rPr>
          <w:rFonts w:ascii="Aptos" w:eastAsia="Calibri" w:hAnsi="Aptos" w:cs="Arial"/>
          <w:b/>
        </w:rPr>
      </w:pPr>
      <w:r w:rsidRPr="00866A10">
        <w:rPr>
          <w:rFonts w:ascii="Aptos" w:eastAsia="Calibri" w:hAnsi="Aptos" w:cs="Arial"/>
          <w:b/>
        </w:rPr>
        <w:t>Defined Benefit Plan</w:t>
      </w:r>
    </w:p>
    <w:p w14:paraId="2A23B57E" w14:textId="77777777" w:rsidR="00F70250" w:rsidRPr="00866A10" w:rsidRDefault="00557155" w:rsidP="00F70250">
      <w:pPr>
        <w:spacing w:after="240" w:line="240" w:lineRule="auto"/>
        <w:ind w:left="360"/>
        <w:jc w:val="both"/>
        <w:rPr>
          <w:rFonts w:ascii="Aptos" w:eastAsia="Calibri" w:hAnsi="Aptos" w:cs="Arial"/>
        </w:rPr>
      </w:pPr>
      <w:bookmarkStart w:id="701" w:name="_Hlk167890942"/>
      <w:r w:rsidRPr="00866A10">
        <w:rPr>
          <w:rFonts w:ascii="Aptos" w:eastAsia="Calibri" w:hAnsi="Aptos" w:cs="Arial"/>
          <w:i/>
        </w:rPr>
        <w:t>Plan Administration:</w:t>
      </w:r>
      <w:r w:rsidRPr="00866A10">
        <w:rPr>
          <w:rFonts w:ascii="Aptos" w:eastAsia="Calibri" w:hAnsi="Aptos" w:cs="Arial"/>
        </w:rPr>
        <w:t xml:space="preserve"> The </w:t>
      </w:r>
      <w:bookmarkEnd w:id="701"/>
      <w:r w:rsidR="00F70250" w:rsidRPr="00866A10">
        <w:rPr>
          <w:rFonts w:ascii="Aptos" w:eastAsia="Calibri" w:hAnsi="Aptos" w:cs="Arial"/>
        </w:rPr>
        <w:t xml:space="preserve">State of North Carolina administers the Teachers’ and State Employees’ Retirement System (TSERS) plan. This plan is a cost-sharing, multiple-employer, defined benefit pension plan established by the State to provide pension benefits for general employees and law enforcement officers (LEOs) of the State, general employees and LEOs of its component units, and employees of Local Education Agencies (LEAs) and charter schools not in the reporting entity. Membership is comprised of employees of the State (state agencies and institutions), universities, community colleges, </w:t>
      </w:r>
      <w:r w:rsidR="00F70250" w:rsidRPr="00866A10">
        <w:rPr>
          <w:rFonts w:ascii="Aptos" w:eastAsia="Calibri" w:hAnsi="Aptos" w:cs="Arial"/>
          <w:highlight w:val="yellow"/>
        </w:rPr>
        <w:t>LEAs</w:t>
      </w:r>
      <w:r w:rsidR="00F70250" w:rsidRPr="00866A10">
        <w:rPr>
          <w:rFonts w:ascii="Aptos" w:eastAsia="Calibri" w:hAnsi="Aptos" w:cs="Arial"/>
        </w:rPr>
        <w:t xml:space="preserve">, and certain proprietary component units along with charter schools that elect to join the Retirement System. </w:t>
      </w:r>
      <w:r w:rsidR="00F70250" w:rsidRPr="00866A10">
        <w:rPr>
          <w:rFonts w:ascii="Aptos" w:eastAsia="Calibri" w:hAnsi="Aptos" w:cs="Arial"/>
          <w:highlight w:val="yellow"/>
        </w:rPr>
        <w:t xml:space="preserve">Effective January 1, 2024, new employees hired by UNC Health </w:t>
      </w:r>
      <w:bookmarkStart w:id="702" w:name="_Hlk195100449"/>
      <w:r w:rsidR="00F70250" w:rsidRPr="00866A10">
        <w:rPr>
          <w:rFonts w:ascii="Aptos" w:eastAsia="Calibri" w:hAnsi="Aptos" w:cs="Arial"/>
          <w:highlight w:val="yellow"/>
        </w:rPr>
        <w:t>Care or by certain components of East Carolina University, who were not actively contributing to TSERS immediately before they were hired by those entities, are not eligible to join TSERS</w:t>
      </w:r>
      <w:bookmarkEnd w:id="702"/>
      <w:r w:rsidR="00F70250" w:rsidRPr="00866A10">
        <w:rPr>
          <w:rFonts w:ascii="Aptos" w:eastAsia="Calibri" w:hAnsi="Aptos" w:cs="Arial"/>
          <w:highlight w:val="yellow"/>
        </w:rPr>
        <w:t>.</w:t>
      </w:r>
      <w:r w:rsidR="00F70250" w:rsidRPr="00866A10">
        <w:rPr>
          <w:rFonts w:ascii="Aptos" w:eastAsia="Calibri" w:hAnsi="Aptos" w:cs="Arial"/>
        </w:rPr>
        <w:t xml:space="preserve"> Benefit provisions are established by General Statute 135-5 and may be amended only by the North Carolina General Assembly.</w:t>
      </w:r>
    </w:p>
    <w:p w14:paraId="36F6756C"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i/>
        </w:rPr>
        <w:t>Benefits Provided</w:t>
      </w:r>
      <w:r w:rsidRPr="00866A10">
        <w:rPr>
          <w:rFonts w:ascii="Aptos" w:eastAsia="Calibri" w:hAnsi="Aptos" w:cs="Arial"/>
        </w:rPr>
        <w:t xml:space="preserve">: TSERS provides retirement and survivor benefits. Retirement benefits are determined as 1.82% of the member’s average final compensation times the member’s years of creditable service. A member’s average final compensation is calculated as the average of a member’s four highest consecutive years of compensation. General employee plan members are eligible to retire with unreduced retirement benefits at age 65 with five years of membership service, at age 60 with 25 years of creditable service, or at any age with 30 years of creditable service. General employee plan members are eligible to retire with reduced retirement benefits at age 50 with 20 years of creditable service or at age 60 with five years of membership service. Survivor benefits are available to eligible beneficiaries of general members who die while in active service or within 180 days of their last day of service and who also have either completed 20 years of creditable service regardless of age or have completed five years of service and have reached age 60. Eligible beneficiaries may elect to receive a monthly Survivor’s Alternate Benefit for life in lieu of the return of the member’s contributions that is generally available to beneficiaries of deceased members. The plan does not provide for automatic post-retirement benefit increases. </w:t>
      </w:r>
    </w:p>
    <w:p w14:paraId="28037120"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i/>
        </w:rPr>
        <w:t>Contributions:</w:t>
      </w:r>
      <w:r w:rsidRPr="00866A10">
        <w:rPr>
          <w:rFonts w:ascii="Aptos" w:eastAsia="Calibri" w:hAnsi="Aptos" w:cs="Arial"/>
        </w:rPr>
        <w:t xml:space="preserve"> Contribution provisions are established by General Statute 135-8 and may be amended only by the North Carolina General Assembly. Plan members are required to contribute 6% of their annual pay. The contribution rate for employers is set each year by the North Carolina General Assembly in the Appropriations Act and may not be less than the contribution rate required of plan members. The TSERS Board of Trustees establishes a funding policy from which an accrued liability rate and a normal contribution rate are developed by the consulting actuary. The sum of those two rates developed under the funding policy is the actuarially determined contribution rate (ADC). The TSERS Board of Trustees may further adopt a contribution rate policy that is higher than the ADC known as the required employer contribution to be recommended to the North Carolina General Assembly. The University’s </w:t>
      </w:r>
      <w:proofErr w:type="gramStart"/>
      <w:r w:rsidRPr="00866A10">
        <w:rPr>
          <w:rFonts w:ascii="Aptos" w:eastAsia="Calibri" w:hAnsi="Aptos" w:cs="Arial"/>
        </w:rPr>
        <w:t>contractually-required</w:t>
      </w:r>
      <w:proofErr w:type="gramEnd"/>
      <w:r w:rsidRPr="00866A10">
        <w:rPr>
          <w:rFonts w:ascii="Aptos" w:eastAsia="Calibri" w:hAnsi="Aptos" w:cs="Arial"/>
        </w:rPr>
        <w:t xml:space="preserve"> contribution rate for the year ended June 30, </w:t>
      </w:r>
      <w:r w:rsidRPr="00866A10">
        <w:rPr>
          <w:rFonts w:ascii="Aptos" w:eastAsia="Calibri" w:hAnsi="Aptos" w:cs="Arial"/>
          <w:highlight w:val="yellow"/>
        </w:rPr>
        <w:t>2025</w:t>
      </w:r>
      <w:r w:rsidRPr="00866A10">
        <w:rPr>
          <w:rFonts w:ascii="Aptos" w:eastAsia="Calibri" w:hAnsi="Aptos" w:cs="Arial"/>
        </w:rPr>
        <w:t xml:space="preserve"> was </w:t>
      </w:r>
      <w:r w:rsidRPr="00866A10">
        <w:rPr>
          <w:rFonts w:ascii="Aptos" w:eastAsia="Calibri" w:hAnsi="Aptos" w:cs="Arial"/>
          <w:highlight w:val="yellow"/>
        </w:rPr>
        <w:t>16.79</w:t>
      </w:r>
      <w:r w:rsidRPr="00866A10">
        <w:rPr>
          <w:rFonts w:ascii="Aptos" w:eastAsia="Calibri" w:hAnsi="Aptos" w:cs="Arial"/>
        </w:rPr>
        <w:t xml:space="preserve">% of covered payroll. Plan members’ contributions to the pension plan were $_____, and the University’s contributions were $_____ for the year ended June 30, </w:t>
      </w:r>
      <w:r w:rsidRPr="00866A10">
        <w:rPr>
          <w:rFonts w:ascii="Aptos" w:eastAsia="Calibri" w:hAnsi="Aptos" w:cs="Arial"/>
          <w:highlight w:val="yellow"/>
        </w:rPr>
        <w:t>2025</w:t>
      </w:r>
      <w:r w:rsidRPr="00866A10">
        <w:rPr>
          <w:rFonts w:ascii="Aptos" w:eastAsia="Calibri" w:hAnsi="Aptos" w:cs="Arial"/>
        </w:rPr>
        <w:t>.</w:t>
      </w:r>
    </w:p>
    <w:p w14:paraId="271797A4"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rPr>
        <w:lastRenderedPageBreak/>
        <w:t xml:space="preserve">The TSERS plan’s financial information, including all information about the plan’s assets, deferred outflows of resources, liabilities, deferred inflows of resources, and fiduciary net position, is included in the State of North Carolina’s fiscal year </w:t>
      </w:r>
      <w:r w:rsidRPr="00866A10">
        <w:rPr>
          <w:rFonts w:ascii="Aptos" w:eastAsia="Calibri" w:hAnsi="Aptos" w:cs="Arial"/>
          <w:highlight w:val="yellow"/>
        </w:rPr>
        <w:t>2024</w:t>
      </w:r>
      <w:r w:rsidRPr="00866A10">
        <w:rPr>
          <w:rFonts w:ascii="Aptos" w:eastAsia="Calibri" w:hAnsi="Aptos" w:cs="Arial"/>
        </w:rPr>
        <w:t xml:space="preserve"> </w:t>
      </w:r>
      <w:r w:rsidRPr="00866A10">
        <w:rPr>
          <w:rFonts w:ascii="Aptos" w:eastAsia="Calibri" w:hAnsi="Aptos" w:cs="Arial"/>
          <w:i/>
        </w:rPr>
        <w:t>Annual Comprehensive Financial Report</w:t>
      </w:r>
      <w:r w:rsidRPr="00866A10">
        <w:rPr>
          <w:rFonts w:ascii="Aptos" w:eastAsia="Calibri" w:hAnsi="Aptos" w:cs="Arial"/>
        </w:rPr>
        <w:t xml:space="preserve">. An electronic version of this report is available on the North Carolina Office of the State Controller’s website at </w:t>
      </w:r>
      <w:hyperlink r:id="rId102" w:history="1">
        <w:r w:rsidRPr="00866A10">
          <w:rPr>
            <w:rFonts w:ascii="Aptos" w:eastAsia="Calibri" w:hAnsi="Aptos" w:cs="Arial"/>
            <w:color w:val="467886"/>
            <w:highlight w:val="yellow"/>
            <w:u w:val="single"/>
          </w:rPr>
          <w:t>https://www.ncosc.gov/</w:t>
        </w:r>
      </w:hyperlink>
      <w:r w:rsidRPr="00866A10">
        <w:rPr>
          <w:rFonts w:ascii="Aptos" w:eastAsia="Calibri" w:hAnsi="Aptos" w:cs="Arial"/>
        </w:rPr>
        <w:t xml:space="preserve"> or by calling the State Controller’s Financial Reporting Section at 919-707-0500. </w:t>
      </w:r>
    </w:p>
    <w:p w14:paraId="4F213F33"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i/>
        </w:rPr>
        <w:t>TSERS Basis of Accounting:</w:t>
      </w:r>
      <w:r w:rsidRPr="00866A10">
        <w:rPr>
          <w:rFonts w:ascii="Aptos" w:eastAsia="Calibri" w:hAnsi="Aptos" w:cs="Arial"/>
        </w:rPr>
        <w:t xml:space="preserve"> The financial statements of the TSERS plan are prepared using the accrual basis of accounting. Plan member contributions are recognized in the period in which the contributions are due. Employer contributions are recognized when due and the employer has a legal requirement to provide the contributions. Benefits and refunds are recognized when due and payable in accordance with the terms of each plan. </w:t>
      </w:r>
      <w:r w:rsidRPr="00866A10">
        <w:rPr>
          <w:rFonts w:ascii="Aptos" w:eastAsia="Times New Roman" w:hAnsi="Aptos" w:cs="Arial"/>
        </w:rPr>
        <w:t>For purposes of measuring the net pension liability, deferred outflows of resources and deferred inflows of resources related to pensions, and pension expense, information about the fiduciary net position of the TSERS plan, and additions to/deductions from the TSERS plan’s fiduciary net position have been determined on the same basis as they are reported by TSERS.</w:t>
      </w:r>
    </w:p>
    <w:p w14:paraId="49827273" w14:textId="77777777" w:rsidR="00F70250" w:rsidRPr="00866A10" w:rsidRDefault="00F70250" w:rsidP="00F70250">
      <w:pPr>
        <w:spacing w:after="240" w:line="240" w:lineRule="auto"/>
        <w:ind w:left="360"/>
        <w:jc w:val="both"/>
        <w:rPr>
          <w:rFonts w:ascii="Aptos" w:eastAsia="Calibri" w:hAnsi="Aptos" w:cs="Arial"/>
          <w:i/>
        </w:rPr>
      </w:pPr>
      <w:r w:rsidRPr="00866A10">
        <w:rPr>
          <w:rFonts w:ascii="Aptos" w:eastAsia="Calibri" w:hAnsi="Aptos" w:cs="Arial"/>
          <w:i/>
        </w:rPr>
        <w:t>Methods Used to Value TSERS Investment:</w:t>
      </w:r>
      <w:r w:rsidRPr="00866A10">
        <w:rPr>
          <w:rFonts w:ascii="Aptos" w:eastAsia="Calibri" w:hAnsi="Aptos" w:cs="Arial"/>
        </w:rPr>
        <w:t xml:space="preserve"> Pursuant to North Carolina General Statutes, the State Treasurer is the custodian and administrator of the retirement systems. The State Treasurer maintains various investment portfolios in its External Investment Pool. TSERS and other pension plans of the State of North Carolina participate in the Long-Term Investment, Fixed Income Investment, Equity Investment, Real Estate Investment, Alternative Investment, Opportunistic Fixed Income Investment, and Inflation Sensitive Investment portfolios. The Fixed Income Asset Class includes the Long-Term Investment and Fixed Income Investment portfolios. The Global Equity Asset Class includes the Equity Investment portfolio. The investment balance of each pension trust fund represents its share of the fair value of the net position of the various portfolios within the External Investment Pool. Detailed descriptions of the methods and significant assumptions regarding investments of the State Treasurer are provided in the </w:t>
      </w:r>
      <w:r w:rsidRPr="00866A10">
        <w:rPr>
          <w:rFonts w:ascii="Aptos" w:eastAsia="Calibri" w:hAnsi="Aptos" w:cs="Arial"/>
          <w:highlight w:val="yellow"/>
        </w:rPr>
        <w:t>2024</w:t>
      </w:r>
      <w:r w:rsidRPr="00866A10">
        <w:rPr>
          <w:rFonts w:ascii="Aptos" w:eastAsia="Calibri" w:hAnsi="Aptos" w:cs="Arial"/>
        </w:rPr>
        <w:t xml:space="preserve"> </w:t>
      </w:r>
      <w:r w:rsidRPr="00866A10">
        <w:rPr>
          <w:rFonts w:ascii="Aptos" w:eastAsia="Calibri" w:hAnsi="Aptos" w:cs="Arial"/>
          <w:i/>
        </w:rPr>
        <w:t>Annual Comprehensive Financial Report</w:t>
      </w:r>
      <w:r w:rsidRPr="00866A10">
        <w:rPr>
          <w:rFonts w:ascii="Aptos" w:eastAsia="Calibri" w:hAnsi="Aptos" w:cs="Arial"/>
        </w:rPr>
        <w:t>.</w:t>
      </w:r>
    </w:p>
    <w:p w14:paraId="2C6D8756" w14:textId="77777777" w:rsidR="00F70250" w:rsidRPr="00866A10" w:rsidRDefault="00F70250" w:rsidP="00F70250">
      <w:pPr>
        <w:spacing w:after="240" w:line="240" w:lineRule="auto"/>
        <w:ind w:left="360"/>
        <w:jc w:val="both"/>
        <w:rPr>
          <w:rFonts w:ascii="Aptos" w:eastAsia="Calibri" w:hAnsi="Aptos" w:cs="Times New Roman"/>
        </w:rPr>
      </w:pPr>
      <w:r w:rsidRPr="00866A10">
        <w:rPr>
          <w:rFonts w:ascii="Aptos" w:eastAsia="Calibri" w:hAnsi="Aptos" w:cs="Arial"/>
          <w:i/>
        </w:rPr>
        <w:t>Net Pension Liability:</w:t>
      </w:r>
      <w:r w:rsidRPr="00866A10">
        <w:rPr>
          <w:rFonts w:ascii="Aptos" w:eastAsia="Calibri" w:hAnsi="Aptos" w:cs="Arial"/>
        </w:rPr>
        <w:t xml:space="preserve"> </w:t>
      </w:r>
      <w:proofErr w:type="gramStart"/>
      <w:r w:rsidRPr="00866A10">
        <w:rPr>
          <w:rFonts w:ascii="Aptos" w:eastAsia="Calibri" w:hAnsi="Aptos" w:cs="Arial"/>
        </w:rPr>
        <w:t>At</w:t>
      </w:r>
      <w:proofErr w:type="gramEnd"/>
      <w:r w:rsidRPr="00866A10">
        <w:rPr>
          <w:rFonts w:ascii="Aptos" w:eastAsia="Calibri" w:hAnsi="Aptos" w:cs="Arial"/>
        </w:rPr>
        <w:t xml:space="preserve"> June 30, </w:t>
      </w:r>
      <w:r w:rsidRPr="00866A10">
        <w:rPr>
          <w:rFonts w:ascii="Aptos" w:eastAsia="Calibri" w:hAnsi="Aptos" w:cs="Arial"/>
          <w:highlight w:val="yellow"/>
        </w:rPr>
        <w:t>2025</w:t>
      </w:r>
      <w:r w:rsidRPr="00866A10">
        <w:rPr>
          <w:rFonts w:ascii="Aptos" w:eastAsia="Calibri" w:hAnsi="Aptos" w:cs="Arial"/>
        </w:rPr>
        <w:t xml:space="preserve">, the University reported a liability of $_____ for its proportionate share of the collective net pension liability. The net pension liability was measured as of June 30, </w:t>
      </w:r>
      <w:r w:rsidRPr="00866A10">
        <w:rPr>
          <w:rFonts w:ascii="Aptos" w:eastAsia="Calibri" w:hAnsi="Aptos" w:cs="Arial"/>
          <w:highlight w:val="yellow"/>
        </w:rPr>
        <w:t>2024</w:t>
      </w:r>
      <w:r w:rsidRPr="00866A10">
        <w:rPr>
          <w:rFonts w:ascii="Aptos" w:eastAsia="Calibri" w:hAnsi="Aptos" w:cs="Arial"/>
        </w:rPr>
        <w:t xml:space="preserve">. The total pension liability used to calculate the net pension liability was determined by an actuarial valuation as of December 31, </w:t>
      </w:r>
      <w:r w:rsidRPr="00866A10">
        <w:rPr>
          <w:rFonts w:ascii="Aptos" w:eastAsia="Calibri" w:hAnsi="Aptos" w:cs="Arial"/>
          <w:highlight w:val="yellow"/>
        </w:rPr>
        <w:t>2023</w:t>
      </w:r>
      <w:r w:rsidRPr="00866A10">
        <w:rPr>
          <w:rFonts w:ascii="Aptos" w:eastAsia="Calibri" w:hAnsi="Aptos" w:cs="Arial"/>
        </w:rPr>
        <w:t xml:space="preserve">, and update procedures were used to roll forward the total pension liability to June 30, </w:t>
      </w:r>
      <w:r w:rsidRPr="00866A10">
        <w:rPr>
          <w:rFonts w:ascii="Aptos" w:eastAsia="Calibri" w:hAnsi="Aptos" w:cs="Arial"/>
          <w:highlight w:val="yellow"/>
        </w:rPr>
        <w:t>2024</w:t>
      </w:r>
      <w:r w:rsidRPr="00866A10">
        <w:rPr>
          <w:rFonts w:ascii="Aptos" w:eastAsia="Calibri" w:hAnsi="Aptos" w:cs="Arial"/>
        </w:rPr>
        <w:t xml:space="preserve">. The University’s proportion of the net pension liability was based on a projection of the present value of future salaries for the University relative to the projected present value of future salaries for all participating employers, </w:t>
      </w:r>
      <w:proofErr w:type="gramStart"/>
      <w:r w:rsidRPr="00866A10">
        <w:rPr>
          <w:rFonts w:ascii="Aptos" w:eastAsia="Calibri" w:hAnsi="Aptos" w:cs="Arial"/>
        </w:rPr>
        <w:t>actuarially-determined</w:t>
      </w:r>
      <w:proofErr w:type="gramEnd"/>
      <w:r w:rsidRPr="00866A10">
        <w:rPr>
          <w:rFonts w:ascii="Aptos" w:eastAsia="Calibri" w:hAnsi="Aptos" w:cs="Arial"/>
        </w:rPr>
        <w:t xml:space="preserve">. As of June 30, </w:t>
      </w:r>
      <w:r w:rsidRPr="00866A10">
        <w:rPr>
          <w:rFonts w:ascii="Aptos" w:eastAsia="Calibri" w:hAnsi="Aptos" w:cs="Arial"/>
          <w:highlight w:val="yellow"/>
        </w:rPr>
        <w:t>2024</w:t>
      </w:r>
      <w:r w:rsidRPr="00866A10">
        <w:rPr>
          <w:rFonts w:ascii="Aptos" w:eastAsia="Calibri" w:hAnsi="Aptos" w:cs="Arial"/>
        </w:rPr>
        <w:t xml:space="preserve">, the University’s proportion was ___%, which was </w:t>
      </w:r>
      <w:r w:rsidRPr="00866A10">
        <w:rPr>
          <w:rFonts w:ascii="Aptos" w:eastAsia="Calibri" w:hAnsi="Aptos" w:cs="Arial"/>
          <w:b/>
          <w:color w:val="0000FF"/>
        </w:rPr>
        <w:t>an/a</w:t>
      </w:r>
      <w:r w:rsidRPr="00866A10">
        <w:rPr>
          <w:rFonts w:ascii="Aptos" w:eastAsia="Calibri" w:hAnsi="Aptos" w:cs="Arial"/>
        </w:rPr>
        <w:t xml:space="preserve"> </w:t>
      </w:r>
      <w:r w:rsidRPr="00866A10">
        <w:rPr>
          <w:rFonts w:ascii="Aptos" w:eastAsia="Calibri" w:hAnsi="Aptos" w:cs="Arial"/>
          <w:b/>
          <w:color w:val="0000FF"/>
        </w:rPr>
        <w:t>[increase/decrease]</w:t>
      </w:r>
      <w:r w:rsidRPr="00866A10">
        <w:rPr>
          <w:rFonts w:ascii="Aptos" w:eastAsia="Calibri" w:hAnsi="Aptos" w:cs="Arial"/>
        </w:rPr>
        <w:t xml:space="preserve"> of ___ from its proportion measured as of June 30, </w:t>
      </w:r>
      <w:r w:rsidRPr="00866A10">
        <w:rPr>
          <w:rFonts w:ascii="Aptos" w:eastAsia="Calibri" w:hAnsi="Aptos" w:cs="Arial"/>
          <w:highlight w:val="yellow"/>
        </w:rPr>
        <w:t>2023</w:t>
      </w:r>
      <w:r w:rsidRPr="00866A10">
        <w:rPr>
          <w:rFonts w:ascii="Aptos" w:eastAsia="Calibri" w:hAnsi="Aptos" w:cs="Arial"/>
        </w:rPr>
        <w:t>, which was ___%.</w:t>
      </w:r>
    </w:p>
    <w:p w14:paraId="00EDB4C1" w14:textId="77777777" w:rsidR="00F70250" w:rsidRPr="00866A10" w:rsidRDefault="00F70250" w:rsidP="00F70250">
      <w:pPr>
        <w:spacing w:after="240" w:line="240" w:lineRule="auto"/>
        <w:ind w:left="360"/>
        <w:jc w:val="both"/>
        <w:rPr>
          <w:rFonts w:ascii="Aptos" w:eastAsia="Calibri" w:hAnsi="Aptos" w:cs="Arial"/>
          <w:color w:val="000000"/>
        </w:rPr>
      </w:pPr>
      <w:r w:rsidRPr="00866A10">
        <w:rPr>
          <w:rFonts w:ascii="Aptos" w:eastAsia="Calibri" w:hAnsi="Aptos" w:cs="Arial"/>
          <w:i/>
          <w:color w:val="000000"/>
        </w:rPr>
        <w:t>Actuarial Assumptions</w:t>
      </w:r>
      <w:r w:rsidRPr="00866A10">
        <w:rPr>
          <w:rFonts w:ascii="Aptos" w:eastAsia="Calibri" w:hAnsi="Aptos" w:cs="Arial"/>
          <w:color w:val="000000"/>
        </w:rPr>
        <w:t>: The following table presents the actuarial assumptions used to determine the total pension liability for the TSERS plan at the actuarial valuation date:</w:t>
      </w:r>
    </w:p>
    <w:p w14:paraId="3A3C00AB" w14:textId="363B8AC1" w:rsidR="00F70250" w:rsidRPr="00866A10" w:rsidRDefault="007B5E19" w:rsidP="00F70250">
      <w:pPr>
        <w:spacing w:after="240" w:line="240" w:lineRule="auto"/>
        <w:ind w:left="360"/>
        <w:jc w:val="center"/>
        <w:rPr>
          <w:rFonts w:ascii="Aptos" w:eastAsia="Calibri" w:hAnsi="Aptos" w:cs="Times New Roman"/>
        </w:rPr>
      </w:pPr>
      <w:r>
        <w:rPr>
          <w:rFonts w:ascii="Aptos" w:eastAsia="Calibri" w:hAnsi="Aptos" w:cs="Arial"/>
          <w:color w:val="000000"/>
        </w:rPr>
        <w:object w:dxaOrig="6090" w:dyaOrig="1980" w14:anchorId="3CA0B31C">
          <v:shape id="_x0000_i1066" type="#_x0000_t75" style="width:291.6pt;height:99pt" o:ole="">
            <v:imagedata r:id="rId103" o:title=""/>
          </v:shape>
          <o:OLEObject Type="Embed" ProgID="Excel.Sheet.12" ShapeID="_x0000_i1066" DrawAspect="Content" ObjectID="_1811661387" r:id="rId104"/>
        </w:object>
      </w:r>
    </w:p>
    <w:p w14:paraId="2AF26E93"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rPr>
        <w:t>TSERS currently uses mortality tables that vary by age, gender, employee group (i.e.</w:t>
      </w:r>
      <w:r w:rsidRPr="00866A10">
        <w:rPr>
          <w:rFonts w:ascii="Aptos" w:eastAsia="Calibri" w:hAnsi="Aptos" w:cs="Arial"/>
          <w:highlight w:val="yellow"/>
        </w:rPr>
        <w:t>,</w:t>
      </w:r>
      <w:r w:rsidRPr="00866A10">
        <w:rPr>
          <w:rFonts w:ascii="Aptos" w:eastAsia="Calibri" w:hAnsi="Aptos" w:cs="Arial"/>
        </w:rPr>
        <w:t xml:space="preserve"> teacher, general, law enforcement officer) and health status (i.e.</w:t>
      </w:r>
      <w:r w:rsidRPr="00866A10">
        <w:rPr>
          <w:rFonts w:ascii="Aptos" w:eastAsia="Calibri" w:hAnsi="Aptos" w:cs="Arial"/>
          <w:highlight w:val="yellow"/>
        </w:rPr>
        <w:t>,</w:t>
      </w:r>
      <w:r w:rsidRPr="00866A10">
        <w:rPr>
          <w:rFonts w:ascii="Aptos" w:eastAsia="Calibri" w:hAnsi="Aptos" w:cs="Arial"/>
        </w:rPr>
        <w:t xml:space="preserve"> disabled and healthy). The current mortality rates are based on published tables and based on studies that cover significant portions of the U.S. public plan population. The mortality rates also contain a provision to reflect future mortality improvements. </w:t>
      </w:r>
    </w:p>
    <w:p w14:paraId="3188C329"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rPr>
        <w:t xml:space="preserve">The actuarial assumptions used in the December 31, </w:t>
      </w:r>
      <w:proofErr w:type="gramStart"/>
      <w:r w:rsidRPr="00866A10">
        <w:rPr>
          <w:rFonts w:ascii="Aptos" w:eastAsia="Calibri" w:hAnsi="Aptos" w:cs="Arial"/>
          <w:highlight w:val="yellow"/>
        </w:rPr>
        <w:t>2023</w:t>
      </w:r>
      <w:proofErr w:type="gramEnd"/>
      <w:r w:rsidRPr="00866A10">
        <w:rPr>
          <w:rFonts w:ascii="Aptos" w:eastAsia="Calibri" w:hAnsi="Aptos" w:cs="Arial"/>
        </w:rPr>
        <w:t xml:space="preserve"> valuation were based on </w:t>
      </w:r>
      <w:r w:rsidRPr="00866A10">
        <w:rPr>
          <w:rFonts w:ascii="Aptos" w:eastAsia="Calibri" w:hAnsi="Aptos" w:cs="Arial"/>
        </w:rPr>
        <w:br/>
        <w:t xml:space="preserve">the results of an actuarial experience review for the period January 1, 2015 through </w:t>
      </w:r>
      <w:r w:rsidRPr="00866A10">
        <w:rPr>
          <w:rFonts w:ascii="Aptos" w:eastAsia="Calibri" w:hAnsi="Aptos" w:cs="Arial"/>
        </w:rPr>
        <w:br/>
        <w:t>December 31, 2019.</w:t>
      </w:r>
    </w:p>
    <w:p w14:paraId="66B3D9DA"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rPr>
        <w:t xml:space="preserve">Future ad hoc cost-of-living adjustment amounts are not considered to be substantively automatic and are therefore not included in the measurement. The projected long-term investment returns and inflation assumptions are developed through review of current and historical capital markets data, sell-side investment research, consultant whitepapers, and historical performance of investment strategies. Fixed income </w:t>
      </w:r>
      <w:proofErr w:type="gramStart"/>
      <w:r w:rsidRPr="00866A10">
        <w:rPr>
          <w:rFonts w:ascii="Aptos" w:eastAsia="Calibri" w:hAnsi="Aptos" w:cs="Arial"/>
        </w:rPr>
        <w:t>return</w:t>
      </w:r>
      <w:proofErr w:type="gramEnd"/>
      <w:r w:rsidRPr="00866A10">
        <w:rPr>
          <w:rFonts w:ascii="Aptos" w:eastAsia="Calibri" w:hAnsi="Aptos" w:cs="Arial"/>
        </w:rPr>
        <w:t xml:space="preserve"> projections reflect current yields across the U.S. Treasury yield curve and market expectations of forward yields projected and interpolated for multiple tenors and over multiple year horizons. Global public equity return projections are established through analysis of the equity risk premium and the fixed income return projections. Other asset categories and strategies’ return projections reflect the foregoing and historical data analysis. These projections are combined to produce the long-term expected rate of return by weighting the expected future real rates of return by the target asset allocation percentage and by adding expected inflation. Best estimates of arithmetic real rates of return for each major asset class included in the pension plan’s target asset allocation as of June 30, </w:t>
      </w:r>
      <w:r w:rsidRPr="00866A10">
        <w:rPr>
          <w:rFonts w:ascii="Aptos" w:eastAsia="Calibri" w:hAnsi="Aptos" w:cs="Arial"/>
          <w:highlight w:val="yellow"/>
        </w:rPr>
        <w:t>2024</w:t>
      </w:r>
      <w:r w:rsidRPr="00866A10">
        <w:rPr>
          <w:rFonts w:ascii="Aptos" w:eastAsia="Calibri" w:hAnsi="Aptos" w:cs="Arial"/>
        </w:rPr>
        <w:t xml:space="preserve"> (the measurement date) are summarized in the following table:</w:t>
      </w:r>
    </w:p>
    <w:p w14:paraId="1CB977DC" w14:textId="600BC9CF" w:rsidR="00F70250" w:rsidRPr="00866A10" w:rsidRDefault="007B5E19" w:rsidP="00F70250">
      <w:pPr>
        <w:spacing w:after="240" w:line="240" w:lineRule="auto"/>
        <w:ind w:left="360"/>
        <w:jc w:val="center"/>
        <w:rPr>
          <w:rFonts w:ascii="Aptos" w:eastAsia="Calibri" w:hAnsi="Aptos" w:cs="Times New Roman"/>
        </w:rPr>
      </w:pPr>
      <w:r>
        <w:rPr>
          <w:rFonts w:ascii="Aptos" w:eastAsia="Calibri" w:hAnsi="Aptos" w:cs="Times New Roman"/>
        </w:rPr>
        <w:object w:dxaOrig="4680" w:dyaOrig="2460" w14:anchorId="1C07531A">
          <v:shape id="_x0000_i1067" type="#_x0000_t75" style="width:234pt;height:123pt" o:ole="">
            <v:imagedata r:id="rId105" o:title=""/>
          </v:shape>
          <o:OLEObject Type="Embed" ProgID="Excel.Sheet.12" ShapeID="_x0000_i1067" DrawAspect="Content" ObjectID="_1811661388" r:id="rId106"/>
        </w:object>
      </w:r>
    </w:p>
    <w:p w14:paraId="1237E979"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rPr>
        <w:t xml:space="preserve">The information in the preceding table is based on 30-year expectations developed with an investment consulting firm. The long-term nominal rates of return underlying the real rates of return are arithmetic annual figures. The real rates of return are calculated from nominal rates by multiplicatively subtracting a long-term inflation assumption of </w:t>
      </w:r>
      <w:r w:rsidRPr="00866A10">
        <w:rPr>
          <w:rFonts w:ascii="Aptos" w:eastAsia="Calibri" w:hAnsi="Aptos" w:cs="Arial"/>
          <w:highlight w:val="yellow"/>
        </w:rPr>
        <w:t>2.38</w:t>
      </w:r>
      <w:r w:rsidRPr="00866A10">
        <w:rPr>
          <w:rFonts w:ascii="Aptos" w:eastAsia="Calibri" w:hAnsi="Aptos" w:cs="Arial"/>
        </w:rPr>
        <w:t xml:space="preserve">%. Return projections </w:t>
      </w:r>
      <w:r w:rsidRPr="00866A10">
        <w:rPr>
          <w:rFonts w:ascii="Aptos" w:eastAsia="Calibri" w:hAnsi="Aptos" w:cs="Arial"/>
        </w:rPr>
        <w:lastRenderedPageBreak/>
        <w:t xml:space="preserve">do not include any excess return expectations over benchmark averages </w:t>
      </w:r>
      <w:r w:rsidRPr="00866A10">
        <w:rPr>
          <w:rFonts w:ascii="Aptos" w:eastAsia="Calibri" w:hAnsi="Aptos" w:cs="Arial"/>
          <w:highlight w:val="yellow"/>
        </w:rPr>
        <w:t>for public markets</w:t>
      </w:r>
      <w:r w:rsidRPr="00866A10">
        <w:rPr>
          <w:rFonts w:ascii="Aptos" w:eastAsia="Calibri" w:hAnsi="Aptos" w:cs="Arial"/>
        </w:rPr>
        <w:t xml:space="preserve">. All rates of return and inflation are </w:t>
      </w:r>
      <w:r w:rsidRPr="00866A10">
        <w:rPr>
          <w:rFonts w:ascii="Aptos" w:eastAsia="Calibri" w:hAnsi="Aptos" w:cs="Arial"/>
          <w:highlight w:val="yellow"/>
        </w:rPr>
        <w:t>annual amounts</w:t>
      </w:r>
      <w:r w:rsidRPr="00866A10">
        <w:rPr>
          <w:rFonts w:ascii="Aptos" w:eastAsia="Calibri" w:hAnsi="Aptos" w:cs="Arial"/>
        </w:rPr>
        <w:t xml:space="preserve">. The long-term expected real rate of return for the Bond Index Investment Pool as of June 30, </w:t>
      </w:r>
      <w:proofErr w:type="gramStart"/>
      <w:r w:rsidRPr="00866A10">
        <w:rPr>
          <w:rFonts w:ascii="Aptos" w:eastAsia="Calibri" w:hAnsi="Aptos" w:cs="Arial"/>
          <w:highlight w:val="yellow"/>
        </w:rPr>
        <w:t>2024</w:t>
      </w:r>
      <w:proofErr w:type="gramEnd"/>
      <w:r w:rsidRPr="00866A10">
        <w:rPr>
          <w:rFonts w:ascii="Aptos" w:eastAsia="Calibri" w:hAnsi="Aptos" w:cs="Arial"/>
        </w:rPr>
        <w:t xml:space="preserve"> is </w:t>
      </w:r>
      <w:r w:rsidRPr="00866A10">
        <w:rPr>
          <w:rFonts w:ascii="Aptos" w:eastAsia="Calibri" w:hAnsi="Aptos" w:cs="Arial"/>
          <w:highlight w:val="yellow"/>
        </w:rPr>
        <w:t>2.76</w:t>
      </w:r>
      <w:r w:rsidRPr="00866A10">
        <w:rPr>
          <w:rFonts w:ascii="Aptos" w:eastAsia="Calibri" w:hAnsi="Aptos" w:cs="Arial"/>
        </w:rPr>
        <w:t>%.</w:t>
      </w:r>
    </w:p>
    <w:p w14:paraId="0604836E"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i/>
        </w:rPr>
        <w:t>Discount Rate:</w:t>
      </w:r>
      <w:r w:rsidRPr="00866A10">
        <w:rPr>
          <w:rFonts w:ascii="Aptos" w:eastAsia="Calibri" w:hAnsi="Aptos" w:cs="Arial"/>
        </w:rPr>
        <w:t xml:space="preserve"> The discount rate used to measure the total pension liability was 6.5% for the December 31, </w:t>
      </w:r>
      <w:proofErr w:type="gramStart"/>
      <w:r w:rsidRPr="00866A10">
        <w:rPr>
          <w:rFonts w:ascii="Aptos" w:eastAsia="Calibri" w:hAnsi="Aptos" w:cs="Arial"/>
          <w:highlight w:val="yellow"/>
        </w:rPr>
        <w:t>2023</w:t>
      </w:r>
      <w:proofErr w:type="gramEnd"/>
      <w:r w:rsidRPr="00866A10">
        <w:rPr>
          <w:rFonts w:ascii="Aptos" w:eastAsia="Calibri" w:hAnsi="Aptos" w:cs="Arial"/>
        </w:rPr>
        <w:t xml:space="preserve"> valuation. The discount rate is in line with the long-term nominal expected return on pension plan investments. The calculation of the net pension liability is a present value calculation of the future net pension payments. These net pension payments assume that contributions from plan members will be made at the current statutory contribution rate and that contributions from employers will be made at the contractually required rates, actuarially determined. Based on those assumptions, the pension plan’s fiduciary net position was projected to be available to make all projected future benefit payments of the current plan members. Therefore, the long-term expected rate of return on pension plan investments was applied to all periods of projected benefit payments to determine the total pension liability. </w:t>
      </w:r>
    </w:p>
    <w:p w14:paraId="7632B679"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i/>
        </w:rPr>
        <w:t xml:space="preserve">Sensitivity of the Net Pension Liability to Changes in the Discount Rate: </w:t>
      </w:r>
      <w:r w:rsidRPr="00866A10">
        <w:rPr>
          <w:rFonts w:ascii="Aptos" w:eastAsia="Calibri" w:hAnsi="Aptos" w:cs="Arial"/>
        </w:rPr>
        <w:t xml:space="preserve">The following presents the net pension liability of the plan at June 30, </w:t>
      </w:r>
      <w:r w:rsidRPr="00866A10">
        <w:rPr>
          <w:rFonts w:ascii="Aptos" w:eastAsia="Calibri" w:hAnsi="Aptos" w:cs="Arial"/>
          <w:highlight w:val="yellow"/>
        </w:rPr>
        <w:t>2024</w:t>
      </w:r>
      <w:r w:rsidRPr="00866A10">
        <w:rPr>
          <w:rFonts w:ascii="Aptos" w:eastAsia="Calibri" w:hAnsi="Aptos" w:cs="Arial"/>
        </w:rPr>
        <w:t xml:space="preserve"> calculated using the discount rate of 6.5%, as well as what the net pension liability would be if it were calculated using a discount rate that is 1-percentage-point lower (5.5%) or 1-percentage-point higher (7.5%) than the current rate:</w:t>
      </w:r>
    </w:p>
    <w:p w14:paraId="7B5D96DE" w14:textId="27F3F246" w:rsidR="00E6093A" w:rsidRPr="00866A10" w:rsidRDefault="007B5E19" w:rsidP="00E6093A">
      <w:pPr>
        <w:spacing w:after="240" w:line="240" w:lineRule="auto"/>
        <w:ind w:left="360"/>
        <w:jc w:val="center"/>
        <w:rPr>
          <w:rFonts w:ascii="Aptos" w:eastAsia="Calibri" w:hAnsi="Aptos" w:cs="Arial"/>
        </w:rPr>
      </w:pPr>
      <w:r>
        <w:rPr>
          <w:rFonts w:ascii="Aptos" w:eastAsia="Calibri" w:hAnsi="Aptos" w:cs="Arial"/>
          <w:i/>
        </w:rPr>
        <w:object w:dxaOrig="4905" w:dyaOrig="1515" w14:anchorId="6920BCB2">
          <v:shape id="_x0000_i1068" type="#_x0000_t75" style="width:245.4pt;height:76.2pt" o:ole="">
            <v:imagedata r:id="rId107" o:title=""/>
          </v:shape>
          <o:OLEObject Type="Embed" ProgID="Excel.Sheet.12" ShapeID="_x0000_i1068" DrawAspect="Content" ObjectID="_1811661389" r:id="rId108"/>
        </w:object>
      </w:r>
    </w:p>
    <w:p w14:paraId="1D2CF02D" w14:textId="77777777"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i/>
        </w:rPr>
        <w:t xml:space="preserve">Deferred Outflows of Resources and Deferred Inflows of Resources Related to Pensions: </w:t>
      </w:r>
      <w:r w:rsidRPr="00866A10">
        <w:rPr>
          <w:rFonts w:ascii="Aptos" w:eastAsia="Calibri" w:hAnsi="Aptos" w:cs="Arial"/>
        </w:rPr>
        <w:t xml:space="preserve">For the year ended June 30, </w:t>
      </w:r>
      <w:r w:rsidRPr="00866A10">
        <w:rPr>
          <w:rFonts w:ascii="Aptos" w:eastAsia="Calibri" w:hAnsi="Aptos" w:cs="Arial"/>
          <w:highlight w:val="yellow"/>
        </w:rPr>
        <w:t>2025</w:t>
      </w:r>
      <w:r w:rsidRPr="00866A10">
        <w:rPr>
          <w:rFonts w:ascii="Aptos" w:eastAsia="Calibri" w:hAnsi="Aptos" w:cs="Arial"/>
        </w:rPr>
        <w:t xml:space="preserve">, the University recognized pension expense of $_____. </w:t>
      </w:r>
      <w:r w:rsidRPr="00866A10">
        <w:rPr>
          <w:rFonts w:ascii="Aptos" w:eastAsia="Calibri" w:hAnsi="Aptos" w:cs="Arial"/>
        </w:rPr>
        <w:br/>
      </w:r>
      <w:proofErr w:type="gramStart"/>
      <w:r w:rsidRPr="00866A10">
        <w:rPr>
          <w:rFonts w:ascii="Aptos" w:eastAsia="Calibri" w:hAnsi="Aptos" w:cs="Arial"/>
        </w:rPr>
        <w:t>At</w:t>
      </w:r>
      <w:proofErr w:type="gramEnd"/>
      <w:r w:rsidRPr="00866A10">
        <w:rPr>
          <w:rFonts w:ascii="Aptos" w:eastAsia="Calibri" w:hAnsi="Aptos" w:cs="Arial"/>
        </w:rPr>
        <w:t xml:space="preserve"> June 30, </w:t>
      </w:r>
      <w:r w:rsidRPr="00866A10">
        <w:rPr>
          <w:rFonts w:ascii="Aptos" w:eastAsia="Calibri" w:hAnsi="Aptos" w:cs="Arial"/>
          <w:highlight w:val="yellow"/>
        </w:rPr>
        <w:t>2025</w:t>
      </w:r>
      <w:r w:rsidRPr="00866A10">
        <w:rPr>
          <w:rFonts w:ascii="Aptos" w:eastAsia="Calibri" w:hAnsi="Aptos" w:cs="Arial"/>
        </w:rPr>
        <w:t xml:space="preserve">, the University reported deferred outflows of resources and deferred inflows of resources related to TSERS from the following sources: </w:t>
      </w:r>
    </w:p>
    <w:p w14:paraId="6006C078" w14:textId="00906991" w:rsidR="00F70250" w:rsidRPr="00866A10" w:rsidRDefault="007B5E19" w:rsidP="00F70250">
      <w:pPr>
        <w:spacing w:after="240" w:line="240" w:lineRule="auto"/>
        <w:ind w:left="360"/>
        <w:jc w:val="center"/>
        <w:rPr>
          <w:rFonts w:ascii="Aptos" w:eastAsia="Calibri" w:hAnsi="Aptos" w:cs="Times New Roman"/>
        </w:rPr>
      </w:pPr>
      <w:r>
        <w:rPr>
          <w:rFonts w:ascii="Aptos" w:eastAsia="Calibri" w:hAnsi="Aptos" w:cs="Times New Roman"/>
        </w:rPr>
        <w:object w:dxaOrig="8610" w:dyaOrig="4200" w14:anchorId="7CE88DAF">
          <v:shape id="_x0000_i1069" type="#_x0000_t75" style="width:430.8pt;height:210pt" o:ole="">
            <v:imagedata r:id="rId109" o:title=""/>
          </v:shape>
          <o:OLEObject Type="Embed" ProgID="Excel.Sheet.12" ShapeID="_x0000_i1069" DrawAspect="Content" ObjectID="_1811661390" r:id="rId110"/>
        </w:object>
      </w:r>
    </w:p>
    <w:p w14:paraId="7E12986D" w14:textId="77777777" w:rsidR="00F70250" w:rsidRPr="00866A10" w:rsidRDefault="00F70250" w:rsidP="00F70250">
      <w:pPr>
        <w:spacing w:after="240" w:line="240" w:lineRule="auto"/>
        <w:ind w:left="360"/>
        <w:jc w:val="both"/>
        <w:rPr>
          <w:rFonts w:ascii="Aptos" w:eastAsia="Times New Roman" w:hAnsi="Aptos" w:cs="Arial"/>
        </w:rPr>
      </w:pPr>
      <w:r w:rsidRPr="00866A10">
        <w:rPr>
          <w:rFonts w:ascii="Aptos" w:eastAsia="Times New Roman" w:hAnsi="Aptos" w:cs="Arial"/>
        </w:rPr>
        <w:t xml:space="preserve">The amount reported as deferred outflows of resources related to contributions </w:t>
      </w:r>
      <w:proofErr w:type="gramStart"/>
      <w:r w:rsidRPr="00866A10">
        <w:rPr>
          <w:rFonts w:ascii="Aptos" w:eastAsia="Times New Roman" w:hAnsi="Aptos" w:cs="Arial"/>
        </w:rPr>
        <w:t>subsequent to</w:t>
      </w:r>
      <w:proofErr w:type="gramEnd"/>
      <w:r w:rsidRPr="00866A10">
        <w:rPr>
          <w:rFonts w:ascii="Aptos" w:eastAsia="Times New Roman" w:hAnsi="Aptos" w:cs="Arial"/>
        </w:rPr>
        <w:t xml:space="preserve"> the measurement date will be recognized as a reduction of the net pension liability in the fiscal year ending</w:t>
      </w:r>
      <w:r w:rsidRPr="00866A10">
        <w:rPr>
          <w:rFonts w:ascii="Aptos" w:eastAsia="Times New Roman" w:hAnsi="Aptos" w:cs="Arial"/>
          <w:color w:val="FF0000"/>
        </w:rPr>
        <w:t xml:space="preserve"> </w:t>
      </w:r>
      <w:r w:rsidRPr="00866A10">
        <w:rPr>
          <w:rFonts w:ascii="Aptos" w:eastAsia="Times New Roman" w:hAnsi="Aptos" w:cs="Arial"/>
        </w:rPr>
        <w:t xml:space="preserve">June 30, </w:t>
      </w:r>
      <w:r w:rsidRPr="00866A10">
        <w:rPr>
          <w:rFonts w:ascii="Aptos" w:eastAsia="Times New Roman" w:hAnsi="Aptos" w:cs="Arial"/>
          <w:highlight w:val="yellow"/>
        </w:rPr>
        <w:t>2026</w:t>
      </w:r>
      <w:r w:rsidRPr="00866A10">
        <w:rPr>
          <w:rFonts w:ascii="Aptos" w:eastAsia="Times New Roman" w:hAnsi="Aptos" w:cs="Arial"/>
        </w:rPr>
        <w:t xml:space="preserve">. Other amounts reported as deferred outflows of resources and deferred inflows of resources related to TSERS will be recognized as pension expense as follows: </w:t>
      </w:r>
    </w:p>
    <w:p w14:paraId="2A6E8FD3" w14:textId="3E39B294" w:rsidR="00F70250" w:rsidRPr="00866A10" w:rsidRDefault="007B5E19" w:rsidP="00F70250">
      <w:pPr>
        <w:spacing w:after="240" w:line="240" w:lineRule="auto"/>
        <w:ind w:left="360"/>
        <w:jc w:val="center"/>
        <w:rPr>
          <w:rFonts w:ascii="Aptos" w:eastAsia="Times New Roman" w:hAnsi="Aptos" w:cs="Times New Roman"/>
        </w:rPr>
      </w:pPr>
      <w:r>
        <w:rPr>
          <w:rFonts w:ascii="Aptos" w:eastAsia="Times New Roman" w:hAnsi="Aptos" w:cs="Arial"/>
        </w:rPr>
        <w:object w:dxaOrig="4425" w:dyaOrig="3915" w14:anchorId="12400CDA">
          <v:shape id="_x0000_i1070" type="#_x0000_t75" style="width:221.4pt;height:195.6pt" o:ole="">
            <v:imagedata r:id="rId111" o:title=""/>
          </v:shape>
          <o:OLEObject Type="Embed" ProgID="Excel.Sheet.8" ShapeID="_x0000_i1070" DrawAspect="Content" ObjectID="_1811661391" r:id="rId112"/>
        </w:object>
      </w:r>
    </w:p>
    <w:p w14:paraId="6E905FCD" w14:textId="77777777" w:rsidR="00F70250" w:rsidRPr="005B452D" w:rsidRDefault="00F70250" w:rsidP="005B452D">
      <w:pPr>
        <w:numPr>
          <w:ilvl w:val="0"/>
          <w:numId w:val="15"/>
        </w:numPr>
        <w:spacing w:after="240" w:line="240" w:lineRule="auto"/>
        <w:ind w:left="360" w:hanging="356"/>
        <w:jc w:val="both"/>
        <w:rPr>
          <w:rFonts w:ascii="Aptos" w:eastAsia="Calibri" w:hAnsi="Aptos" w:cs="Arial"/>
          <w:b/>
        </w:rPr>
      </w:pPr>
      <w:bookmarkStart w:id="703" w:name="_MON_1491809481"/>
      <w:bookmarkEnd w:id="703"/>
      <w:r w:rsidRPr="00866A10">
        <w:rPr>
          <w:rFonts w:ascii="Aptos" w:eastAsia="Calibri" w:hAnsi="Aptos" w:cs="Arial"/>
          <w:b/>
        </w:rPr>
        <w:t xml:space="preserve">Defined Contribution Plan </w:t>
      </w:r>
      <w:r w:rsidRPr="005B452D">
        <w:rPr>
          <w:rFonts w:ascii="Aptos" w:eastAsia="Calibri" w:hAnsi="Aptos" w:cs="Arial"/>
          <w:bCs/>
        </w:rPr>
        <w:t xml:space="preserve">- The Optional Retirement Program (ORP) is a defined contribution pension plan that provides retirement benefits with options for payments to beneficiaries in the event of the participant’s death. Faculty and staff of the University may join the ORP instead of TSERS. The ORP is administered by the UNC System. </w:t>
      </w:r>
    </w:p>
    <w:p w14:paraId="33B8269F" w14:textId="35E8932C" w:rsidR="00F70250" w:rsidRPr="00866A10" w:rsidRDefault="00F70250" w:rsidP="00F70250">
      <w:pPr>
        <w:spacing w:after="240" w:line="240" w:lineRule="auto"/>
        <w:ind w:left="360"/>
        <w:jc w:val="both"/>
        <w:rPr>
          <w:rFonts w:ascii="Aptos" w:eastAsia="Calibri" w:hAnsi="Aptos" w:cs="Arial"/>
        </w:rPr>
      </w:pPr>
      <w:r w:rsidRPr="00866A10">
        <w:rPr>
          <w:rFonts w:ascii="Aptos" w:eastAsia="Calibri" w:hAnsi="Aptos" w:cs="Arial"/>
        </w:rPr>
        <w:t xml:space="preserve">Benefits are provided by means of contracts issued and administered by the </w:t>
      </w:r>
      <w:r w:rsidRPr="00866A10">
        <w:rPr>
          <w:rFonts w:ascii="Aptos" w:eastAsia="Calibri" w:hAnsi="Aptos" w:cs="Arial"/>
        </w:rPr>
        <w:br/>
        <w:t>privately-operated Teachers’ Insurance and Annuity Association</w:t>
      </w:r>
      <w:r w:rsidR="005B452D">
        <w:rPr>
          <w:rFonts w:ascii="Aptos" w:eastAsia="Calibri" w:hAnsi="Aptos" w:cs="Arial"/>
        </w:rPr>
        <w:t xml:space="preserve">. </w:t>
      </w:r>
      <w:r w:rsidRPr="00866A10">
        <w:rPr>
          <w:rFonts w:ascii="Aptos" w:eastAsia="Calibri" w:hAnsi="Aptos" w:cs="Arial"/>
        </w:rPr>
        <w:t>Participants’ eligibility and contributory requirements are established in General</w:t>
      </w:r>
      <w:r w:rsidR="005B452D">
        <w:rPr>
          <w:rFonts w:ascii="Aptos" w:eastAsia="Calibri" w:hAnsi="Aptos" w:cs="Arial"/>
        </w:rPr>
        <w:t xml:space="preserve"> </w:t>
      </w:r>
      <w:r w:rsidRPr="00866A10">
        <w:rPr>
          <w:rFonts w:ascii="Aptos" w:eastAsia="Calibri" w:hAnsi="Aptos" w:cs="Arial"/>
        </w:rPr>
        <w:t xml:space="preserve">Statute 135-5.1 and may be amended only by the North Carolina General Assembly. Participants are always fully vested in their own </w:t>
      </w:r>
      <w:r w:rsidRPr="00866A10">
        <w:rPr>
          <w:rFonts w:ascii="Aptos" w:eastAsia="Calibri" w:hAnsi="Aptos" w:cs="Arial"/>
        </w:rPr>
        <w:lastRenderedPageBreak/>
        <w:t>contributions to the plan and their investment earnings. Participants are fully vested in the University’s contributions and earnings after five years of participating in the ORP.</w:t>
      </w:r>
    </w:p>
    <w:p w14:paraId="3AAE7203" w14:textId="77777777" w:rsidR="00F70250" w:rsidRPr="00866A10" w:rsidRDefault="00F70250" w:rsidP="00F70250">
      <w:pPr>
        <w:spacing w:after="240" w:line="240" w:lineRule="auto"/>
        <w:ind w:left="360"/>
        <w:jc w:val="both"/>
        <w:rPr>
          <w:rFonts w:ascii="Aptos" w:eastAsia="Aptos" w:hAnsi="Aptos" w:cs="Arial"/>
        </w:rPr>
      </w:pPr>
      <w:r w:rsidRPr="00866A10">
        <w:rPr>
          <w:rFonts w:ascii="Aptos" w:eastAsia="Calibri" w:hAnsi="Aptos" w:cs="Arial"/>
        </w:rPr>
        <w:t xml:space="preserve">Participants contribute 6% of compensation and the University contributes 6.84%. For the year ended June 30, </w:t>
      </w:r>
      <w:r w:rsidRPr="00866A10">
        <w:rPr>
          <w:rFonts w:ascii="Aptos" w:eastAsia="Calibri" w:hAnsi="Aptos" w:cs="Arial"/>
          <w:highlight w:val="yellow"/>
        </w:rPr>
        <w:t>2025</w:t>
      </w:r>
      <w:r w:rsidRPr="00866A10">
        <w:rPr>
          <w:rFonts w:ascii="Aptos" w:eastAsia="Calibri" w:hAnsi="Aptos" w:cs="Arial"/>
        </w:rPr>
        <w:t xml:space="preserve">, the University had a total payroll of $____, of which $____ was covered under ORP. Total employee and employer contributions for pension benefits for the year were $____ and $_____, respectively. The amount of pension expense recognized in the current year related to ORP is equal to the employer contributions. </w:t>
      </w:r>
      <w:r w:rsidRPr="00866A10">
        <w:rPr>
          <w:rFonts w:ascii="Aptos" w:eastAsia="Calibri" w:hAnsi="Aptos" w:cs="Arial"/>
          <w:b/>
          <w:i/>
          <w:color w:val="0000FF"/>
        </w:rPr>
        <w:t>[Note to preparer: If your entity reported a liability for ORP, such as a current payable for contributions made, you should disclose this information here. Additionally, if your entity had forfeitures reflected in salaries and benefits expense, the amount must also be disclosed.]</w:t>
      </w:r>
      <w:r w:rsidRPr="00866A10">
        <w:rPr>
          <w:rFonts w:ascii="Aptos" w:eastAsia="Calibri" w:hAnsi="Aptos" w:cs="Arial"/>
        </w:rPr>
        <w:t xml:space="preserve"> </w:t>
      </w:r>
    </w:p>
    <w:p w14:paraId="5B936556" w14:textId="77777777" w:rsidR="000213C9" w:rsidRPr="00866A10" w:rsidRDefault="000213C9" w:rsidP="000213C9">
      <w:pPr>
        <w:pStyle w:val="Heading1"/>
        <w:tabs>
          <w:tab w:val="left" w:pos="900"/>
        </w:tabs>
        <w:rPr>
          <w:rFonts w:ascii="Aptos" w:hAnsi="Aptos"/>
          <w:smallCaps w:val="0"/>
          <w:szCs w:val="22"/>
        </w:rPr>
      </w:pPr>
      <w:r w:rsidRPr="00866A10">
        <w:rPr>
          <w:rFonts w:ascii="Aptos" w:hAnsi="Aptos"/>
          <w:smallCaps w:val="0"/>
          <w:szCs w:val="22"/>
        </w:rPr>
        <w:t>Note 18</w:t>
      </w:r>
      <w:r w:rsidRPr="00866A10">
        <w:rPr>
          <w:rFonts w:ascii="Aptos" w:hAnsi="Aptos"/>
          <w:smallCaps w:val="0"/>
          <w:szCs w:val="22"/>
        </w:rPr>
        <w:tab/>
        <w:t>-</w:t>
      </w:r>
      <w:r w:rsidRPr="00866A10">
        <w:rPr>
          <w:rFonts w:ascii="Aptos" w:hAnsi="Aptos"/>
          <w:smallCaps w:val="0"/>
          <w:szCs w:val="22"/>
        </w:rPr>
        <w:tab/>
        <w:t>Other Postemployment Benefits</w:t>
      </w:r>
    </w:p>
    <w:p w14:paraId="09EEA6AB" w14:textId="3EC7A33E" w:rsidR="00E6093A" w:rsidRPr="00866A10" w:rsidRDefault="002E7DC0" w:rsidP="00E6093A">
      <w:pPr>
        <w:spacing w:after="240" w:line="240" w:lineRule="auto"/>
        <w:ind w:right="270"/>
        <w:jc w:val="both"/>
        <w:rPr>
          <w:rFonts w:ascii="Aptos" w:eastAsia="Times New Roman" w:hAnsi="Aptos" w:cs="Arial"/>
        </w:rPr>
      </w:pPr>
      <w:r w:rsidRPr="00866A10">
        <w:rPr>
          <w:rFonts w:ascii="Aptos" w:eastAsia="Times New Roman" w:hAnsi="Aptos" w:cs="Arial"/>
        </w:rPr>
        <w:t xml:space="preserve">The </w:t>
      </w:r>
      <w:r w:rsidR="00E6093A" w:rsidRPr="00866A10">
        <w:rPr>
          <w:rFonts w:ascii="Aptos" w:eastAsia="Times New Roman" w:hAnsi="Aptos" w:cs="Arial"/>
        </w:rPr>
        <w:t xml:space="preserve">University participates in two postemployment benefit plans, the Retiree Health Benefit Fund and the Disability Income Plan of North Carolina, that are administered by the State of North Carolina as pension and other employee benefit trust funds. Each plan’s financial information, including all information about the plans’ assets, deferred outflows of resources, liabilities, deferred inflows of resources, and fiduciary net position, is included in the State of North Carolina’s fiscal year </w:t>
      </w:r>
      <w:r w:rsidR="00E6093A" w:rsidRPr="00866A10">
        <w:rPr>
          <w:rFonts w:ascii="Aptos" w:eastAsia="Times New Roman" w:hAnsi="Aptos" w:cs="Arial"/>
          <w:highlight w:val="yellow"/>
        </w:rPr>
        <w:t>2024</w:t>
      </w:r>
      <w:r w:rsidR="00E6093A" w:rsidRPr="00866A10">
        <w:rPr>
          <w:rFonts w:ascii="Aptos" w:eastAsia="Times New Roman" w:hAnsi="Aptos" w:cs="Arial"/>
          <w:i/>
        </w:rPr>
        <w:t xml:space="preserve"> Annual Comprehensive Financial Report.</w:t>
      </w:r>
      <w:r w:rsidR="00E6093A" w:rsidRPr="00866A10">
        <w:rPr>
          <w:rFonts w:ascii="Aptos" w:eastAsia="Times New Roman" w:hAnsi="Aptos" w:cs="Arial"/>
        </w:rPr>
        <w:t xml:space="preserve"> An electronic version of this report is available on the North Carolina Office of the State Controller’s website at </w:t>
      </w:r>
      <w:hyperlink r:id="rId113" w:history="1">
        <w:r w:rsidR="00E6093A" w:rsidRPr="00866A10">
          <w:rPr>
            <w:rFonts w:ascii="Aptos" w:eastAsia="Aptos" w:hAnsi="Aptos" w:cs="Arial"/>
            <w:color w:val="467886"/>
            <w:highlight w:val="yellow"/>
            <w:u w:val="single"/>
          </w:rPr>
          <w:t>https://www.ncosc.gov/</w:t>
        </w:r>
      </w:hyperlink>
      <w:r w:rsidR="00E6093A" w:rsidRPr="00866A10">
        <w:rPr>
          <w:rFonts w:ascii="Aptos" w:eastAsia="Times New Roman" w:hAnsi="Aptos" w:cs="Arial"/>
        </w:rPr>
        <w:t xml:space="preserve"> or by calling the State Controller’s Financial Reporting Section at 919-707-0500.</w:t>
      </w:r>
    </w:p>
    <w:p w14:paraId="237CB621" w14:textId="77777777" w:rsidR="00E6093A" w:rsidRPr="00866A10" w:rsidRDefault="00E6093A" w:rsidP="00E6093A">
      <w:pPr>
        <w:numPr>
          <w:ilvl w:val="0"/>
          <w:numId w:val="32"/>
        </w:numPr>
        <w:tabs>
          <w:tab w:val="left" w:pos="810"/>
        </w:tabs>
        <w:spacing w:after="240" w:line="240" w:lineRule="auto"/>
        <w:ind w:left="360" w:right="270"/>
        <w:jc w:val="both"/>
        <w:rPr>
          <w:rFonts w:ascii="Aptos" w:eastAsia="Times New Roman" w:hAnsi="Aptos" w:cs="Arial"/>
        </w:rPr>
      </w:pPr>
      <w:r w:rsidRPr="00866A10">
        <w:rPr>
          <w:rFonts w:ascii="Aptos" w:eastAsia="Times New Roman" w:hAnsi="Aptos" w:cs="Arial"/>
          <w:b/>
        </w:rPr>
        <w:t>Summary of Significant Accounting Policies and Plan Asset Matters</w:t>
      </w:r>
    </w:p>
    <w:p w14:paraId="0263D8D3" w14:textId="77777777" w:rsidR="00E6093A" w:rsidRPr="00866A10" w:rsidRDefault="00E6093A" w:rsidP="00E6093A">
      <w:pPr>
        <w:spacing w:after="240" w:line="240" w:lineRule="auto"/>
        <w:ind w:left="360" w:right="270"/>
        <w:jc w:val="both"/>
        <w:rPr>
          <w:rFonts w:ascii="Aptos" w:eastAsia="Calibri" w:hAnsi="Aptos" w:cs="Arial"/>
        </w:rPr>
      </w:pPr>
      <w:r w:rsidRPr="00866A10">
        <w:rPr>
          <w:rFonts w:ascii="Aptos" w:eastAsia="Calibri" w:hAnsi="Aptos" w:cs="Arial"/>
          <w:i/>
        </w:rPr>
        <w:t>Basis of Accounting:</w:t>
      </w:r>
      <w:r w:rsidRPr="00866A10">
        <w:rPr>
          <w:rFonts w:ascii="Aptos" w:eastAsia="Calibri" w:hAnsi="Aptos" w:cs="Arial"/>
        </w:rPr>
        <w:t xml:space="preserve"> The financial statements of these plans were prepared using the accrual basis of accounting. Employer contributions are recognized when due and the employer has made a formal commitment to provide the contributions. Benefits are recognized when due and payable in accordance with the terms of each plan. For purposes of measuring the net other postemployment benefits (OPEB) liability, deferred outflows of resources and deferred inflows of resources related to OPEB, and OPEB expense, information about the fiduciary net position of each plan, and additions to/deductions from each plans’ fiduciary net position have been determined on the same basis as they are reported by the plans. </w:t>
      </w:r>
    </w:p>
    <w:p w14:paraId="4B81B90B" w14:textId="77777777" w:rsidR="00E6093A" w:rsidRPr="00866A10" w:rsidRDefault="00E6093A" w:rsidP="00E6093A">
      <w:pPr>
        <w:spacing w:after="240" w:line="240" w:lineRule="auto"/>
        <w:ind w:left="360" w:right="270"/>
        <w:jc w:val="both"/>
        <w:rPr>
          <w:rFonts w:ascii="Aptos" w:eastAsia="Calibri" w:hAnsi="Aptos" w:cs="Arial"/>
        </w:rPr>
      </w:pPr>
      <w:r w:rsidRPr="00866A10">
        <w:rPr>
          <w:rFonts w:ascii="Aptos" w:eastAsia="Times New Roman" w:hAnsi="Aptos" w:cs="Arial"/>
          <w:i/>
        </w:rPr>
        <w:t>Methods Used to Value Plan Investments:</w:t>
      </w:r>
      <w:r w:rsidRPr="00866A10">
        <w:rPr>
          <w:rFonts w:ascii="Aptos" w:eastAsia="Times New Roman" w:hAnsi="Aptos" w:cs="Arial"/>
        </w:rPr>
        <w:t xml:space="preserve"> Pursuant to North Carolina General Statutes, the State Treasurer is the custodian and administrator of the other postemployment benefit funds. The State Treasurer maintains various investment portfolios in its External Investment Pool. The Retiree Health Benefit Fund participates in the External Investment Pool. The Disability Income Plan is invested in the Short-Term Investment Portfolio of the External Investment Pool and the Bond Index External Investment Pool. Detailed descriptions of the methods and significant assumptions regarding investments of the State Treasurer are provided in the </w:t>
      </w:r>
      <w:r w:rsidRPr="00866A10">
        <w:rPr>
          <w:rFonts w:ascii="Aptos" w:eastAsia="Times New Roman" w:hAnsi="Aptos" w:cs="Arial"/>
          <w:highlight w:val="yellow"/>
        </w:rPr>
        <w:t>2024</w:t>
      </w:r>
      <w:r w:rsidRPr="00866A10">
        <w:rPr>
          <w:rFonts w:ascii="Aptos" w:eastAsia="Times New Roman" w:hAnsi="Aptos" w:cs="Arial"/>
        </w:rPr>
        <w:t xml:space="preserve"> </w:t>
      </w:r>
      <w:r w:rsidRPr="00866A10">
        <w:rPr>
          <w:rFonts w:ascii="Aptos" w:eastAsia="Times New Roman" w:hAnsi="Aptos" w:cs="Arial"/>
          <w:i/>
        </w:rPr>
        <w:t>Annual Comprehensive Financial Report.</w:t>
      </w:r>
    </w:p>
    <w:p w14:paraId="4AA4C326" w14:textId="77777777" w:rsidR="00E6093A" w:rsidRPr="00866A10" w:rsidRDefault="00E6093A" w:rsidP="00E6093A">
      <w:pPr>
        <w:numPr>
          <w:ilvl w:val="0"/>
          <w:numId w:val="32"/>
        </w:numPr>
        <w:tabs>
          <w:tab w:val="left" w:pos="1440"/>
        </w:tabs>
        <w:spacing w:after="240" w:line="240" w:lineRule="auto"/>
        <w:ind w:left="360" w:right="270"/>
        <w:jc w:val="both"/>
        <w:rPr>
          <w:rFonts w:ascii="Aptos" w:eastAsia="Times New Roman" w:hAnsi="Aptos" w:cs="Arial"/>
          <w:b/>
        </w:rPr>
      </w:pPr>
      <w:r w:rsidRPr="00866A10">
        <w:rPr>
          <w:rFonts w:ascii="Aptos" w:eastAsia="Times New Roman" w:hAnsi="Aptos" w:cs="Arial"/>
          <w:b/>
        </w:rPr>
        <w:t>Plan Descriptions</w:t>
      </w:r>
    </w:p>
    <w:p w14:paraId="2DDF65B8" w14:textId="77777777" w:rsidR="00E6093A" w:rsidRPr="00866A10" w:rsidRDefault="00E6093A" w:rsidP="00E6093A">
      <w:pPr>
        <w:numPr>
          <w:ilvl w:val="0"/>
          <w:numId w:val="33"/>
        </w:numPr>
        <w:spacing w:after="240" w:line="240" w:lineRule="auto"/>
        <w:ind w:right="270"/>
        <w:jc w:val="both"/>
        <w:rPr>
          <w:rFonts w:ascii="Aptos" w:eastAsia="Times New Roman" w:hAnsi="Aptos" w:cs="Arial"/>
          <w:b/>
        </w:rPr>
      </w:pPr>
      <w:r w:rsidRPr="00866A10">
        <w:rPr>
          <w:rFonts w:ascii="Aptos" w:eastAsia="Times New Roman" w:hAnsi="Aptos" w:cs="Arial"/>
          <w:b/>
        </w:rPr>
        <w:t>Health Benefits</w:t>
      </w:r>
    </w:p>
    <w:p w14:paraId="6E4E004F" w14:textId="77777777"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i/>
        </w:rPr>
        <w:lastRenderedPageBreak/>
        <w:t>Plan Administration:</w:t>
      </w:r>
      <w:r w:rsidRPr="00866A10">
        <w:rPr>
          <w:rFonts w:ascii="Aptos" w:eastAsia="Times New Roman" w:hAnsi="Aptos" w:cs="Arial"/>
        </w:rPr>
        <w:t xml:space="preserve"> The State of North Carolina administers the North Carolina State Health Plan for Teachers and State Employees, referred to as the State Health Plan (the Plan), a healthcare plan exclusively for the benefit of employees of the State, the University of North Carolina System, community colleges, and certain other component units. In addition, Local Education Agencies (LEAs), charter schools, and some select local governments that are not part of the State’s financial reporting entity also participate. Health benefit programs and premium rates are determined by the State Treasurer upon approval of the Plan Board of Trustees. </w:t>
      </w:r>
    </w:p>
    <w:p w14:paraId="416EC6F1" w14:textId="77777777"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rPr>
        <w:t xml:space="preserve">The Retiree Health Benefit Fund (RHBF) has been established by Chapter 135-7, </w:t>
      </w:r>
      <w:r w:rsidRPr="00866A10">
        <w:rPr>
          <w:rFonts w:ascii="Aptos" w:eastAsia="Times New Roman" w:hAnsi="Aptos" w:cs="Arial"/>
        </w:rPr>
        <w:br/>
        <w:t xml:space="preserve">Article 1 of the General Statutes as a fund to provide health benefits to retired and disabled employees and their applicable beneficiaries. RHBF is a cost-sharing, multiple-employer, defined benefit healthcare plan, exclusively for the benefit of former employees of the State, the University of North Carolina System, and community colleges. In addition, LEAs, charter schools, and some select local governments that are not part of the State’s financial reporting entity also participate. </w:t>
      </w:r>
    </w:p>
    <w:p w14:paraId="51D2E949" w14:textId="77777777" w:rsidR="00E6093A" w:rsidRPr="00866A10" w:rsidRDefault="00E6093A" w:rsidP="00E6093A">
      <w:pPr>
        <w:tabs>
          <w:tab w:val="left" w:pos="1440"/>
        </w:tabs>
        <w:spacing w:after="240" w:line="240" w:lineRule="auto"/>
        <w:ind w:left="720" w:right="270"/>
        <w:jc w:val="both"/>
        <w:rPr>
          <w:rFonts w:ascii="Aptos" w:eastAsia="Times New Roman" w:hAnsi="Aptos" w:cs="Arial"/>
        </w:rPr>
      </w:pPr>
      <w:r w:rsidRPr="00866A10">
        <w:rPr>
          <w:rFonts w:ascii="Aptos" w:eastAsia="Times New Roman" w:hAnsi="Aptos" w:cs="Arial"/>
        </w:rPr>
        <w:t xml:space="preserve">By statute, RHBF is administered by the Board of Trustees of the Teachers’ and State Employees’ Retirement System (TSERS). RHBF is supported by a percent of payroll contribution from participating employing units. Each year the percentage is set in legislation, as are the maximum per retiree contributions from RHBF to the Plan. The State Treasurer, with the approval of the Plan Board of Trustees, then sets the employer contributions (subject to the legislative cap) and the premiums to be paid by retirees, as well as the health benefits to be provided through the Plan. </w:t>
      </w:r>
    </w:p>
    <w:p w14:paraId="234C7847" w14:textId="416476BC" w:rsidR="00E6093A" w:rsidRPr="00866A10" w:rsidRDefault="00E6093A" w:rsidP="00E6093A">
      <w:pPr>
        <w:tabs>
          <w:tab w:val="left" w:pos="1440"/>
        </w:tabs>
        <w:spacing w:after="240" w:line="240" w:lineRule="auto"/>
        <w:ind w:left="720" w:right="270"/>
        <w:jc w:val="both"/>
        <w:rPr>
          <w:rFonts w:ascii="Aptos" w:eastAsia="Times New Roman" w:hAnsi="Aptos" w:cs="Arial"/>
        </w:rPr>
      </w:pPr>
      <w:r w:rsidRPr="00866A10">
        <w:rPr>
          <w:rFonts w:ascii="Aptos" w:eastAsia="Times New Roman" w:hAnsi="Aptos" w:cs="Arial"/>
          <w:i/>
        </w:rPr>
        <w:t>Benefits Provided:</w:t>
      </w:r>
      <w:r w:rsidRPr="00866A10">
        <w:rPr>
          <w:rFonts w:ascii="Aptos" w:eastAsia="Times New Roman" w:hAnsi="Aptos" w:cs="Arial"/>
        </w:rPr>
        <w:t xml:space="preserve"> Plan benefits received by retired employees and disabled employees from RHBF are OPEB. The healthcare benefits for retired and disabled employees who are not eligible for Medicare are the same as for active employees </w:t>
      </w:r>
      <w:r w:rsidRPr="00866A10">
        <w:rPr>
          <w:rFonts w:ascii="Aptos" w:eastAsia="Times New Roman" w:hAnsi="Aptos" w:cs="Arial"/>
        </w:rPr>
        <w:br/>
        <w:t xml:space="preserve">as described in Note </w:t>
      </w:r>
      <w:r w:rsidRPr="00866A10">
        <w:rPr>
          <w:rFonts w:ascii="Aptos" w:eastAsia="Times New Roman" w:hAnsi="Aptos" w:cs="Arial"/>
          <w:b/>
          <w:color w:val="0000FF"/>
        </w:rPr>
        <w:t>XX</w:t>
      </w:r>
      <w:r w:rsidRPr="00866A10">
        <w:rPr>
          <w:rFonts w:ascii="Aptos" w:eastAsia="Times New Roman" w:hAnsi="Aptos" w:cs="Arial"/>
        </w:rPr>
        <w:t xml:space="preserve">. The plan options change when the former employees </w:t>
      </w:r>
      <w:r w:rsidRPr="00866A10">
        <w:rPr>
          <w:rFonts w:ascii="Aptos" w:eastAsia="Times New Roman" w:hAnsi="Aptos" w:cs="Arial"/>
        </w:rPr>
        <w:br/>
        <w:t xml:space="preserve">become eligible for Medicare. </w:t>
      </w:r>
      <w:bookmarkStart w:id="704" w:name="_Hlk105523049"/>
      <w:r w:rsidRPr="00866A10">
        <w:rPr>
          <w:rFonts w:ascii="Aptos" w:eastAsia="Calibri" w:hAnsi="Aptos" w:cs="Arial"/>
        </w:rPr>
        <w:t xml:space="preserve">The benefits provided include medical and pharmacy coverage for employees and their dependents. Non-Medicare eligible members have two self-funded options administered by the Plan while Medicare members have three options, including one self-funded option and two </w:t>
      </w:r>
      <w:proofErr w:type="gramStart"/>
      <w:r w:rsidRPr="00866A10">
        <w:rPr>
          <w:rFonts w:ascii="Aptos" w:eastAsia="Calibri" w:hAnsi="Aptos" w:cs="Arial"/>
        </w:rPr>
        <w:t>fully-insured</w:t>
      </w:r>
      <w:proofErr w:type="gramEnd"/>
      <w:r w:rsidRPr="00866A10">
        <w:rPr>
          <w:rFonts w:ascii="Aptos" w:eastAsia="Calibri" w:hAnsi="Aptos" w:cs="Arial"/>
        </w:rPr>
        <w:t xml:space="preserve"> Medicare Advantage/Prescription Drug Plan options. Self-funded medical and pharmacy claims costs are shared between the covered member and the Plan. If the self-funded plan is elected by a Medicare eligible member, the coverage is secondary to Medicare. </w:t>
      </w:r>
      <w:proofErr w:type="gramStart"/>
      <w:r w:rsidRPr="00866A10">
        <w:rPr>
          <w:rFonts w:ascii="Aptos" w:eastAsia="Calibri" w:hAnsi="Aptos" w:cs="Arial"/>
        </w:rPr>
        <w:t>Fully-insured</w:t>
      </w:r>
      <w:proofErr w:type="gramEnd"/>
      <w:r w:rsidRPr="00866A10">
        <w:rPr>
          <w:rFonts w:ascii="Aptos" w:eastAsia="Calibri" w:hAnsi="Aptos" w:cs="Arial"/>
        </w:rPr>
        <w:t xml:space="preserve"> claims include cost sharing from covered members with the remaining balance paid by the fully-insured carrier.</w:t>
      </w:r>
      <w:bookmarkEnd w:id="704"/>
    </w:p>
    <w:p w14:paraId="47AEFEB4" w14:textId="2656D482" w:rsidR="00E6093A" w:rsidRPr="00866A10" w:rsidRDefault="00E6093A" w:rsidP="00E6093A">
      <w:pPr>
        <w:tabs>
          <w:tab w:val="left" w:pos="1440"/>
        </w:tabs>
        <w:spacing w:after="240" w:line="240" w:lineRule="auto"/>
        <w:ind w:left="720" w:right="270"/>
        <w:jc w:val="both"/>
        <w:rPr>
          <w:rFonts w:ascii="Aptos" w:eastAsia="Times New Roman" w:hAnsi="Aptos" w:cs="Arial"/>
        </w:rPr>
      </w:pPr>
      <w:r w:rsidRPr="00866A10">
        <w:rPr>
          <w:rFonts w:ascii="Aptos" w:eastAsia="Times New Roman" w:hAnsi="Aptos" w:cs="Arial"/>
        </w:rPr>
        <w:t xml:space="preserve">Those former employees who are eligible to receive medical benefits from RHBF are long-term disability beneficiaries of the Disability Income Plan of North Carolina and retirees of TSERS, the Consolidated Judicial Retirement System (CJRS), the Legislative Retirement System (LRS), the University Employees’ Optional Retirement Program (ORP), and a small number of local governments, with five or more years of contributory membership service in their retirement system prior to disability or retirement, with the following exceptions: for employees first hired on or after October 1, 2006, and members of the North Carolina General Assembly first taking office on or after February 1, 2007, future coverage as retired employees and retired members of </w:t>
      </w:r>
      <w:r w:rsidRPr="00866A10">
        <w:rPr>
          <w:rFonts w:ascii="Aptos" w:eastAsia="Times New Roman" w:hAnsi="Aptos" w:cs="Arial"/>
        </w:rPr>
        <w:lastRenderedPageBreak/>
        <w:t xml:space="preserve">the North Carolina General Assembly is subject to the requirement that the future retiree have 20 or more years of retirement service credit in order to receive coverage on a noncontributory basis. Employees first hired on or after October 1, </w:t>
      </w:r>
      <w:proofErr w:type="gramStart"/>
      <w:r w:rsidRPr="00866A10">
        <w:rPr>
          <w:rFonts w:ascii="Aptos" w:eastAsia="Times New Roman" w:hAnsi="Aptos" w:cs="Arial"/>
        </w:rPr>
        <w:t>2006</w:t>
      </w:r>
      <w:proofErr w:type="gramEnd"/>
      <w:r w:rsidRPr="00866A10">
        <w:rPr>
          <w:rFonts w:ascii="Aptos" w:eastAsia="Times New Roman" w:hAnsi="Aptos" w:cs="Arial"/>
        </w:rPr>
        <w:t xml:space="preserve"> and members of the North Carolina General Assembly first taking office on or after February 1, 2007 with 10 but less than 20 years of retirement service credit are eligible for coverage on a partially contributory basis. For such future retirees, the State will pay 50% of the Plan’s total noncontributory premium. Employees first hired on or after October 1, </w:t>
      </w:r>
      <w:proofErr w:type="gramStart"/>
      <w:r w:rsidRPr="00866A10">
        <w:rPr>
          <w:rFonts w:ascii="Aptos" w:eastAsia="Times New Roman" w:hAnsi="Aptos" w:cs="Arial"/>
        </w:rPr>
        <w:t>2006</w:t>
      </w:r>
      <w:proofErr w:type="gramEnd"/>
      <w:r w:rsidRPr="00866A10">
        <w:rPr>
          <w:rFonts w:ascii="Aptos" w:eastAsia="Times New Roman" w:hAnsi="Aptos" w:cs="Arial"/>
        </w:rPr>
        <w:t xml:space="preserve"> and members of the North Carolina General Assembly first taking office on or after February 1, 2007 with five but less than 10 years of retirement service credit are eligible for coverage on a fully contributory basis. </w:t>
      </w:r>
    </w:p>
    <w:p w14:paraId="1F6E2119" w14:textId="77777777" w:rsidR="00E6093A" w:rsidRPr="00866A10" w:rsidRDefault="00E6093A" w:rsidP="00E6093A">
      <w:pPr>
        <w:tabs>
          <w:tab w:val="left" w:pos="1440"/>
        </w:tabs>
        <w:spacing w:after="240" w:line="240" w:lineRule="auto"/>
        <w:ind w:left="720" w:right="270"/>
        <w:jc w:val="both"/>
        <w:rPr>
          <w:rFonts w:ascii="Aptos" w:eastAsia="Times New Roman" w:hAnsi="Aptos" w:cs="Arial"/>
        </w:rPr>
      </w:pPr>
      <w:r w:rsidRPr="00866A10">
        <w:rPr>
          <w:rFonts w:ascii="Aptos" w:eastAsia="Times New Roman" w:hAnsi="Aptos" w:cs="Arial"/>
        </w:rPr>
        <w:t xml:space="preserve">Section 35.21 (c) &amp; (d) of Session Law 2017-57 repealed retiree medical benefits for employees first hired on or after January 1, 2021. The legislation amended Chapter 135, Article 3B of the General Statutes to require that retirees must earn contributory retirement service in the TSERS (or in an allowed local system unit), CJRS, or LRS prior to January 1, 2021, and not withdraw that service, </w:t>
      </w:r>
      <w:proofErr w:type="gramStart"/>
      <w:r w:rsidRPr="00866A10">
        <w:rPr>
          <w:rFonts w:ascii="Aptos" w:eastAsia="Times New Roman" w:hAnsi="Aptos" w:cs="Arial"/>
        </w:rPr>
        <w:t>in order to</w:t>
      </w:r>
      <w:proofErr w:type="gramEnd"/>
      <w:r w:rsidRPr="00866A10">
        <w:rPr>
          <w:rFonts w:ascii="Aptos" w:eastAsia="Times New Roman" w:hAnsi="Aptos" w:cs="Arial"/>
        </w:rPr>
        <w:t xml:space="preserve"> be eligible for retiree medical benefits under the amended law. Consequently, members first hired on and after January 1, </w:t>
      </w:r>
      <w:proofErr w:type="gramStart"/>
      <w:r w:rsidRPr="00866A10">
        <w:rPr>
          <w:rFonts w:ascii="Aptos" w:eastAsia="Times New Roman" w:hAnsi="Aptos" w:cs="Arial"/>
        </w:rPr>
        <w:t>2021</w:t>
      </w:r>
      <w:proofErr w:type="gramEnd"/>
      <w:r w:rsidRPr="00866A10">
        <w:rPr>
          <w:rFonts w:ascii="Aptos" w:eastAsia="Times New Roman" w:hAnsi="Aptos" w:cs="Arial"/>
        </w:rPr>
        <w:t xml:space="preserve"> will not be eligible to receive retiree medical benefits. </w:t>
      </w:r>
    </w:p>
    <w:p w14:paraId="5EF89086" w14:textId="6C235218"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rPr>
        <w:t xml:space="preserve">RHBF’s benefit and contribution provisions are established by Chapter 135-7, Article 1, and Chapter 135, Article 3B of the General Statutes and may be amended only by the North Carolina General Assembly. RHBF does not provide for automatic </w:t>
      </w:r>
      <w:r w:rsidRPr="00866A10">
        <w:rPr>
          <w:rFonts w:ascii="Aptos" w:eastAsia="Times New Roman" w:hAnsi="Aptos" w:cs="Arial"/>
        </w:rPr>
        <w:br/>
        <w:t xml:space="preserve">post-retirement benefit increases. </w:t>
      </w:r>
    </w:p>
    <w:p w14:paraId="00CD59B9" w14:textId="77777777"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i/>
        </w:rPr>
        <w:t>Contributions:</w:t>
      </w:r>
      <w:r w:rsidRPr="00866A10">
        <w:rPr>
          <w:rFonts w:ascii="Aptos" w:eastAsia="Times New Roman" w:hAnsi="Aptos" w:cs="Arial"/>
        </w:rPr>
        <w:t xml:space="preserve"> Contribution rates to RHBF, which are intended to finance benefits </w:t>
      </w:r>
      <w:r w:rsidRPr="00866A10">
        <w:rPr>
          <w:rFonts w:ascii="Aptos" w:eastAsia="Times New Roman" w:hAnsi="Aptos" w:cs="Arial"/>
        </w:rPr>
        <w:br/>
        <w:t xml:space="preserve">and administrative expenses on a pay-as-you-go basis, are determined by the </w:t>
      </w:r>
      <w:r w:rsidRPr="00866A10">
        <w:rPr>
          <w:rFonts w:ascii="Aptos" w:eastAsia="Times New Roman" w:hAnsi="Aptos" w:cs="Arial"/>
        </w:rPr>
        <w:br/>
        <w:t xml:space="preserve">North Carolina General Assembly in the Appropriations Act. The University’s </w:t>
      </w:r>
      <w:proofErr w:type="gramStart"/>
      <w:r w:rsidRPr="00866A10">
        <w:rPr>
          <w:rFonts w:ascii="Aptos" w:eastAsia="Times New Roman" w:hAnsi="Aptos" w:cs="Arial"/>
        </w:rPr>
        <w:t>contractually-required</w:t>
      </w:r>
      <w:proofErr w:type="gramEnd"/>
      <w:r w:rsidRPr="00866A10">
        <w:rPr>
          <w:rFonts w:ascii="Aptos" w:eastAsia="Times New Roman" w:hAnsi="Aptos" w:cs="Arial"/>
        </w:rPr>
        <w:t xml:space="preserve"> contribution rate for the year ended June 30, </w:t>
      </w:r>
      <w:r w:rsidRPr="00866A10">
        <w:rPr>
          <w:rFonts w:ascii="Aptos" w:eastAsia="Times New Roman" w:hAnsi="Aptos" w:cs="Arial"/>
          <w:highlight w:val="yellow"/>
        </w:rPr>
        <w:t>2025</w:t>
      </w:r>
      <w:r w:rsidRPr="00866A10">
        <w:rPr>
          <w:rFonts w:ascii="Aptos" w:eastAsia="Times New Roman" w:hAnsi="Aptos" w:cs="Arial"/>
        </w:rPr>
        <w:t xml:space="preserve"> was </w:t>
      </w:r>
      <w:r w:rsidRPr="00866A10">
        <w:rPr>
          <w:rFonts w:ascii="Aptos" w:eastAsia="Times New Roman" w:hAnsi="Aptos" w:cs="Arial"/>
          <w:highlight w:val="yellow"/>
        </w:rPr>
        <w:t>6.99%</w:t>
      </w:r>
      <w:r w:rsidRPr="00866A10">
        <w:rPr>
          <w:rFonts w:ascii="Aptos" w:eastAsia="Times New Roman" w:hAnsi="Aptos" w:cs="Arial"/>
        </w:rPr>
        <w:t xml:space="preserve"> of covered payroll. The University’s contributions to the RHBF were $______ for the year ended June 30, </w:t>
      </w:r>
      <w:r w:rsidRPr="00866A10">
        <w:rPr>
          <w:rFonts w:ascii="Aptos" w:eastAsia="Times New Roman" w:hAnsi="Aptos" w:cs="Arial"/>
          <w:highlight w:val="yellow"/>
        </w:rPr>
        <w:t>2025</w:t>
      </w:r>
      <w:r w:rsidRPr="00866A10">
        <w:rPr>
          <w:rFonts w:ascii="Aptos" w:eastAsia="Times New Roman" w:hAnsi="Aptos" w:cs="Arial"/>
        </w:rPr>
        <w:t xml:space="preserve">. </w:t>
      </w:r>
    </w:p>
    <w:p w14:paraId="60F7B70B" w14:textId="77777777" w:rsidR="00E6093A" w:rsidRPr="00866A10" w:rsidRDefault="00E6093A" w:rsidP="00E6093A">
      <w:pPr>
        <w:tabs>
          <w:tab w:val="left" w:pos="1440"/>
        </w:tabs>
        <w:spacing w:after="240" w:line="240" w:lineRule="auto"/>
        <w:ind w:left="720" w:right="270"/>
        <w:jc w:val="both"/>
        <w:rPr>
          <w:rFonts w:ascii="Aptos" w:eastAsia="Times New Roman" w:hAnsi="Aptos" w:cs="Arial"/>
        </w:rPr>
      </w:pPr>
      <w:r w:rsidRPr="00866A10">
        <w:rPr>
          <w:rFonts w:ascii="Aptos" w:eastAsia="Times New Roman" w:hAnsi="Aptos" w:cs="Arial"/>
        </w:rPr>
        <w:t xml:space="preserve">In fiscal year </w:t>
      </w:r>
      <w:r w:rsidRPr="00866A10">
        <w:rPr>
          <w:rFonts w:ascii="Aptos" w:eastAsia="Times New Roman" w:hAnsi="Aptos" w:cs="Arial"/>
          <w:highlight w:val="yellow"/>
        </w:rPr>
        <w:t>2023</w:t>
      </w:r>
      <w:r w:rsidRPr="00866A10">
        <w:rPr>
          <w:rFonts w:ascii="Aptos" w:eastAsia="Times New Roman" w:hAnsi="Aptos" w:cs="Arial"/>
        </w:rPr>
        <w:t xml:space="preserve">, the Plan transferred </w:t>
      </w:r>
      <w:r w:rsidRPr="00866A10">
        <w:rPr>
          <w:rFonts w:ascii="Aptos" w:eastAsia="Times New Roman" w:hAnsi="Aptos" w:cs="Arial"/>
          <w:highlight w:val="yellow"/>
        </w:rPr>
        <w:t>$35</w:t>
      </w:r>
      <w:r w:rsidRPr="00866A10">
        <w:rPr>
          <w:rFonts w:ascii="Aptos" w:eastAsia="Times New Roman" w:hAnsi="Aptos" w:cs="Arial"/>
        </w:rPr>
        <w:t xml:space="preserve"> million to RHBF </w:t>
      </w:r>
      <w:proofErr w:type="gramStart"/>
      <w:r w:rsidRPr="00866A10">
        <w:rPr>
          <w:rFonts w:ascii="Aptos" w:eastAsia="Times New Roman" w:hAnsi="Aptos" w:cs="Arial"/>
        </w:rPr>
        <w:t>as a result of</w:t>
      </w:r>
      <w:proofErr w:type="gramEnd"/>
      <w:r w:rsidRPr="00866A10">
        <w:rPr>
          <w:rFonts w:ascii="Aptos" w:eastAsia="Times New Roman" w:hAnsi="Aptos" w:cs="Arial"/>
        </w:rPr>
        <w:t xml:space="preserve"> cost savings to the Plan over a span of six years. For financial reporting purposes, the transfer was recognized as a </w:t>
      </w:r>
      <w:proofErr w:type="spellStart"/>
      <w:r w:rsidRPr="00866A10">
        <w:rPr>
          <w:rFonts w:ascii="Aptos" w:eastAsia="Times New Roman" w:hAnsi="Aptos" w:cs="Arial"/>
        </w:rPr>
        <w:t>nonemployer</w:t>
      </w:r>
      <w:proofErr w:type="spellEnd"/>
      <w:r w:rsidRPr="00866A10">
        <w:rPr>
          <w:rFonts w:ascii="Aptos" w:eastAsia="Times New Roman" w:hAnsi="Aptos" w:cs="Arial"/>
        </w:rPr>
        <w:t xml:space="preserve"> contributing entity contribution. The contribution was allocated among the RHBF employers and recorded as noncapital contributions. For the fiscal year ended June 30, </w:t>
      </w:r>
      <w:r w:rsidRPr="00866A10">
        <w:rPr>
          <w:rFonts w:ascii="Aptos" w:eastAsia="Times New Roman" w:hAnsi="Aptos" w:cs="Arial"/>
          <w:highlight w:val="yellow"/>
        </w:rPr>
        <w:t>2025</w:t>
      </w:r>
      <w:r w:rsidRPr="00866A10">
        <w:rPr>
          <w:rFonts w:ascii="Aptos" w:eastAsia="Times New Roman" w:hAnsi="Aptos" w:cs="Arial"/>
        </w:rPr>
        <w:t>, the University recognized noncapital contributions for RHBF of $________.</w:t>
      </w:r>
    </w:p>
    <w:p w14:paraId="1A35FA9D" w14:textId="77777777" w:rsidR="00E6093A" w:rsidRPr="00866A10" w:rsidRDefault="00E6093A" w:rsidP="00E6093A">
      <w:pPr>
        <w:numPr>
          <w:ilvl w:val="0"/>
          <w:numId w:val="33"/>
        </w:numPr>
        <w:tabs>
          <w:tab w:val="left" w:pos="1800"/>
        </w:tabs>
        <w:spacing w:after="240" w:line="240" w:lineRule="auto"/>
        <w:ind w:right="270"/>
        <w:jc w:val="both"/>
        <w:rPr>
          <w:rFonts w:ascii="Aptos" w:eastAsia="Times New Roman" w:hAnsi="Aptos" w:cs="Arial"/>
          <w:b/>
        </w:rPr>
      </w:pPr>
      <w:r w:rsidRPr="00866A10">
        <w:rPr>
          <w:rFonts w:ascii="Aptos" w:eastAsia="Times New Roman" w:hAnsi="Aptos" w:cs="Arial"/>
          <w:b/>
        </w:rPr>
        <w:t>Disability Income</w:t>
      </w:r>
    </w:p>
    <w:p w14:paraId="23DC2145" w14:textId="77777777" w:rsidR="00E6093A" w:rsidRPr="00866A10" w:rsidRDefault="00E6093A" w:rsidP="00E6093A">
      <w:pPr>
        <w:tabs>
          <w:tab w:val="left" w:pos="1440"/>
        </w:tabs>
        <w:spacing w:after="240" w:line="240" w:lineRule="auto"/>
        <w:ind w:left="720" w:right="270"/>
        <w:jc w:val="both"/>
        <w:rPr>
          <w:rFonts w:ascii="Aptos" w:eastAsia="Times New Roman" w:hAnsi="Aptos" w:cs="Arial"/>
        </w:rPr>
      </w:pPr>
      <w:r w:rsidRPr="00866A10">
        <w:rPr>
          <w:rFonts w:ascii="Aptos" w:eastAsia="Times New Roman" w:hAnsi="Aptos" w:cs="Arial"/>
          <w:i/>
        </w:rPr>
        <w:t>Plan Administration:</w:t>
      </w:r>
      <w:r w:rsidRPr="00866A10">
        <w:rPr>
          <w:rFonts w:ascii="Aptos" w:eastAsia="Times New Roman" w:hAnsi="Aptos" w:cs="Arial"/>
        </w:rPr>
        <w:t xml:space="preserve"> As discussed in Note </w:t>
      </w:r>
      <w:r w:rsidRPr="00866A10">
        <w:rPr>
          <w:rFonts w:ascii="Aptos" w:eastAsia="Times New Roman" w:hAnsi="Aptos" w:cs="Arial"/>
          <w:b/>
          <w:color w:val="0000FF"/>
        </w:rPr>
        <w:t>XX</w:t>
      </w:r>
      <w:r w:rsidRPr="00866A10">
        <w:rPr>
          <w:rFonts w:ascii="Aptos" w:eastAsia="Times New Roman" w:hAnsi="Aptos" w:cs="Arial"/>
        </w:rPr>
        <w:t>, short-term and long-term disability benefits are provided through the Disability Income Plan of North Carolina (DIPNC), a cost-sharing, multiple-employer defined benefit plan, to the eligible members of TSERS which includes employees of the State, the University of North Carolina System, community colleges, certain participating component units and LEAs which are not part of the State’s reporting entity, and the University Employees’ ORP. By statute, DIPNC is administered by the Department of State Treasurer and the Board of Trustees of TSERS.</w:t>
      </w:r>
    </w:p>
    <w:p w14:paraId="4EF50B70" w14:textId="24641EA3"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i/>
        </w:rPr>
        <w:lastRenderedPageBreak/>
        <w:t>Benefits Provided:</w:t>
      </w:r>
      <w:r w:rsidRPr="00866A10">
        <w:rPr>
          <w:rFonts w:ascii="Aptos" w:eastAsia="Times New Roman" w:hAnsi="Aptos" w:cs="Arial"/>
        </w:rPr>
        <w:t xml:space="preserve"> Long-term disability benefits are payable as an OPEB from DIPNC after the conclusion of the short-term disability period or after salary continuation payments cease, whichever is later, while the employee is disabled and does not meet the TSERS conditions for unreduced service retirement. An employee is eligible to receive long-term disability benefits provided the following requirements are met: (1) the employee has five or more years of contributing membership service in TSERS or the University Employees’ ORP, earned within 96 months prior to becoming disabled or cessation of salary continuation payments, whichever is later; (2) the employee must make application to receive long-term benefits within 180 days after the conclusion of the short-term disability period or after salary continuation payments cease or after monthly payments for Workers’ Compensation cease (excluding monthly payments for permanent partial benefits), whichever is later; (3) the employee must be certified by the Medical Board to be mentally or physically disabled for the further performance of his/her usual occupation; (4) the disability must have been continuous, likely to be permanent, and incurred at the time of active employment; (5) the employee must not be eligible to receive an unreduced retirement benefit from TSERS; and (6) the employee must terminate employment as a permanent, full-time employee. A general employee is eligible to receive an unreduced retirement benefit from TSERS after: (1) reaching the age of 65 and completing five years of membership service; (2) reaching the age of 60 and completing 25 years of creditable service; or (3) completing 30 years of creditable service, at any age. </w:t>
      </w:r>
    </w:p>
    <w:p w14:paraId="29C4AA72" w14:textId="77777777"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rPr>
        <w:t xml:space="preserve">For employees who had five or more years of membership service as of July 31, 2007, during the first 36 months of the long-term disability period, the monthly long-term disability benefit is equal to 65% of one-twelfth of an employee’s annual base rate of compensation last payable to the participant or beneficiary prior to the beginning of the short-term disability period, plus the like percentage of one-twelfth of the annual longevity payment and local supplements to which the participant or beneficiary would be eligible. The monthly benefits are subject to a maximum of $3,900 per month reduced by any primary Social Security disability benefits, by an amount equal to the monthly primary Social Security retirement benefit to which the employee might be entitled should the employee be at least age 62, and by monthly payments for Workers’ Compensation to which the participant or beneficiary may be entitled, but the benefits payable shall be no less than $10 a month. After the first 36 months of the long-term disability, the long-term benefit is calculated in the same manner as described above except the monthly benefit is reduced by an amount equal to a monthly primary Social Security disability benefit to which the participant or beneficiary might be entitled had Social Security disability benefits been awarded. When an employee qualifies for an unreduced service retirement allowance from TSERS, the benefits payable from DIPNC will cease, and the employee will commence retirement under TSERS or the University Employees’ ORP. </w:t>
      </w:r>
    </w:p>
    <w:p w14:paraId="78CB9A52" w14:textId="3AD45F25"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rPr>
        <w:t>For employees who had less than five years of membership service as of</w:t>
      </w:r>
      <w:r w:rsidRPr="00866A10">
        <w:rPr>
          <w:rFonts w:ascii="Aptos" w:eastAsia="Times New Roman" w:hAnsi="Aptos" w:cs="Arial"/>
        </w:rPr>
        <w:br/>
        <w:t xml:space="preserve">July 31, 2007, and meet the requirements for long-term disability on or after </w:t>
      </w:r>
      <w:r w:rsidRPr="00866A10">
        <w:rPr>
          <w:rFonts w:ascii="Aptos" w:eastAsia="Times New Roman" w:hAnsi="Aptos" w:cs="Arial"/>
        </w:rPr>
        <w:br/>
        <w:t xml:space="preserve">August 1, 2007, benefits are calculated in the same manner as described above except that after the first 36 months of the long-term disability, no further long-term disability benefits are payable unless the employee has been approved and is in receipt of primary Social Security </w:t>
      </w:r>
      <w:r w:rsidRPr="00866A10">
        <w:rPr>
          <w:rFonts w:ascii="Aptos" w:eastAsia="Times New Roman" w:hAnsi="Aptos" w:cs="Arial"/>
          <w:highlight w:val="yellow"/>
        </w:rPr>
        <w:t>disability</w:t>
      </w:r>
      <w:r w:rsidRPr="00866A10">
        <w:rPr>
          <w:rFonts w:ascii="Aptos" w:eastAsia="Times New Roman" w:hAnsi="Aptos" w:cs="Arial"/>
        </w:rPr>
        <w:t xml:space="preserve"> benefits.</w:t>
      </w:r>
    </w:p>
    <w:p w14:paraId="35EC43DC" w14:textId="77777777"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rPr>
        <w:lastRenderedPageBreak/>
        <w:t>Benefit and contribution provisions are established by Chapter 135, Article 6, of the General Statutes and may be amended only by the North Carolina General Assembly. The plan does not provide for automatic post-retirement benefit increases.</w:t>
      </w:r>
    </w:p>
    <w:p w14:paraId="43F4235E" w14:textId="0052EEF4" w:rsidR="00E6093A" w:rsidRPr="00866A10" w:rsidRDefault="00E6093A" w:rsidP="00E6093A">
      <w:pPr>
        <w:spacing w:after="240" w:line="240" w:lineRule="auto"/>
        <w:ind w:left="720" w:right="270"/>
        <w:jc w:val="both"/>
        <w:rPr>
          <w:rFonts w:ascii="Aptos" w:eastAsia="Times New Roman" w:hAnsi="Aptos" w:cs="Arial"/>
        </w:rPr>
      </w:pPr>
      <w:r w:rsidRPr="00866A10">
        <w:rPr>
          <w:rFonts w:ascii="Aptos" w:eastAsia="Times New Roman" w:hAnsi="Aptos" w:cs="Arial"/>
          <w:i/>
        </w:rPr>
        <w:t>Contributions:</w:t>
      </w:r>
      <w:r w:rsidRPr="00866A10">
        <w:rPr>
          <w:rFonts w:ascii="Aptos" w:eastAsia="Times New Roman" w:hAnsi="Aptos" w:cs="Arial"/>
        </w:rPr>
        <w:t xml:space="preserve"> Disability income benefits are funded by actuarially determined employer contributions that are established in the Appropriations Act by the North Carolina General Assembly and coincide with the State’s fiscal year. The University’s </w:t>
      </w:r>
      <w:proofErr w:type="gramStart"/>
      <w:r w:rsidRPr="00866A10">
        <w:rPr>
          <w:rFonts w:ascii="Aptos" w:eastAsia="Times New Roman" w:hAnsi="Aptos" w:cs="Arial"/>
        </w:rPr>
        <w:t>contractually-required</w:t>
      </w:r>
      <w:proofErr w:type="gramEnd"/>
      <w:r w:rsidRPr="00866A10">
        <w:rPr>
          <w:rFonts w:ascii="Aptos" w:eastAsia="Times New Roman" w:hAnsi="Aptos" w:cs="Arial"/>
        </w:rPr>
        <w:t xml:space="preserve"> contribution rate for the year ended </w:t>
      </w:r>
      <w:r w:rsidRPr="00866A10">
        <w:rPr>
          <w:rFonts w:ascii="Aptos" w:eastAsia="Times New Roman" w:hAnsi="Aptos" w:cs="Arial"/>
        </w:rPr>
        <w:br/>
        <w:t xml:space="preserve">June 30, </w:t>
      </w:r>
      <w:r w:rsidRPr="00866A10">
        <w:rPr>
          <w:rFonts w:ascii="Aptos" w:eastAsia="Times New Roman" w:hAnsi="Aptos" w:cs="Arial"/>
          <w:highlight w:val="yellow"/>
        </w:rPr>
        <w:t>2025</w:t>
      </w:r>
      <w:r w:rsidRPr="00866A10">
        <w:rPr>
          <w:rFonts w:ascii="Aptos" w:eastAsia="Times New Roman" w:hAnsi="Aptos" w:cs="Arial"/>
        </w:rPr>
        <w:t xml:space="preserve"> was </w:t>
      </w:r>
      <w:r w:rsidRPr="00866A10">
        <w:rPr>
          <w:rFonts w:ascii="Aptos" w:eastAsia="Times New Roman" w:hAnsi="Aptos" w:cs="Arial"/>
          <w:highlight w:val="yellow"/>
        </w:rPr>
        <w:t>0.13%</w:t>
      </w:r>
      <w:r w:rsidRPr="00866A10">
        <w:rPr>
          <w:rFonts w:ascii="Aptos" w:eastAsia="Times New Roman" w:hAnsi="Aptos" w:cs="Arial"/>
        </w:rPr>
        <w:t xml:space="preserve"> of covered payroll. The University’s contributions to DIPNC were $______ for the year ended June 30, </w:t>
      </w:r>
      <w:r w:rsidRPr="00866A10">
        <w:rPr>
          <w:rFonts w:ascii="Aptos" w:eastAsia="Times New Roman" w:hAnsi="Aptos" w:cs="Arial"/>
          <w:highlight w:val="yellow"/>
        </w:rPr>
        <w:t>2025</w:t>
      </w:r>
      <w:r w:rsidRPr="00866A10">
        <w:rPr>
          <w:rFonts w:ascii="Aptos" w:eastAsia="Times New Roman" w:hAnsi="Aptos" w:cs="Arial"/>
        </w:rPr>
        <w:t xml:space="preserve">. </w:t>
      </w:r>
    </w:p>
    <w:p w14:paraId="07FD9BD4" w14:textId="77777777" w:rsidR="00E6093A" w:rsidRPr="00866A10" w:rsidRDefault="00E6093A" w:rsidP="00E6093A">
      <w:pPr>
        <w:numPr>
          <w:ilvl w:val="0"/>
          <w:numId w:val="32"/>
        </w:numPr>
        <w:tabs>
          <w:tab w:val="left" w:pos="1440"/>
        </w:tabs>
        <w:spacing w:after="240" w:line="240" w:lineRule="auto"/>
        <w:ind w:left="360" w:right="270"/>
        <w:jc w:val="both"/>
        <w:rPr>
          <w:rFonts w:ascii="Aptos" w:eastAsia="Times New Roman" w:hAnsi="Aptos" w:cs="Arial"/>
          <w:b/>
        </w:rPr>
      </w:pPr>
      <w:r w:rsidRPr="00866A10">
        <w:rPr>
          <w:rFonts w:ascii="Aptos" w:eastAsia="Times New Roman" w:hAnsi="Aptos" w:cs="Arial"/>
          <w:b/>
        </w:rPr>
        <w:t xml:space="preserve">Net OPEB Liability </w:t>
      </w:r>
      <w:r w:rsidRPr="00866A10">
        <w:rPr>
          <w:rFonts w:ascii="Aptos" w:eastAsia="Times New Roman" w:hAnsi="Aptos" w:cs="Arial"/>
          <w:b/>
          <w:highlight w:val="yellow"/>
        </w:rPr>
        <w:t>(Asset)</w:t>
      </w:r>
    </w:p>
    <w:p w14:paraId="274FBCDA"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i/>
        </w:rPr>
        <w:t>Retiree Health Benefit Fund:</w:t>
      </w:r>
      <w:r w:rsidRPr="00866A10">
        <w:rPr>
          <w:rFonts w:ascii="Aptos" w:eastAsia="Times New Roman" w:hAnsi="Aptos" w:cs="Arial"/>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June 30, </w:t>
      </w:r>
      <w:r w:rsidRPr="00866A10">
        <w:rPr>
          <w:rFonts w:ascii="Aptos" w:eastAsia="Times New Roman" w:hAnsi="Aptos" w:cs="Arial"/>
          <w:highlight w:val="yellow"/>
        </w:rPr>
        <w:t>2025</w:t>
      </w:r>
      <w:r w:rsidRPr="00866A10">
        <w:rPr>
          <w:rFonts w:ascii="Aptos" w:eastAsia="Times New Roman" w:hAnsi="Aptos" w:cs="Arial"/>
        </w:rPr>
        <w:t xml:space="preserve">, the University reported a liability of $_____ for its proportionate share of the collective net OPEB liability for RHBF. The net OPEB liability was measured as of June 30, </w:t>
      </w:r>
      <w:r w:rsidRPr="00866A10">
        <w:rPr>
          <w:rFonts w:ascii="Aptos" w:eastAsia="Times New Roman" w:hAnsi="Aptos" w:cs="Arial"/>
          <w:highlight w:val="yellow"/>
        </w:rPr>
        <w:t>2024</w:t>
      </w:r>
      <w:r w:rsidRPr="00866A10">
        <w:rPr>
          <w:rFonts w:ascii="Aptos" w:eastAsia="Times New Roman" w:hAnsi="Aptos" w:cs="Arial"/>
        </w:rPr>
        <w:t xml:space="preserve">. The total OPEB liability used to calculate the net OPEB liability was determined by an actuarial valuation as of December 31, </w:t>
      </w:r>
      <w:r w:rsidRPr="00866A10">
        <w:rPr>
          <w:rFonts w:ascii="Aptos" w:eastAsia="Times New Roman" w:hAnsi="Aptos" w:cs="Arial"/>
          <w:highlight w:val="yellow"/>
        </w:rPr>
        <w:t>2023</w:t>
      </w:r>
      <w:r w:rsidRPr="00866A10">
        <w:rPr>
          <w:rFonts w:ascii="Aptos" w:eastAsia="Times New Roman" w:hAnsi="Aptos" w:cs="Arial"/>
        </w:rPr>
        <w:t xml:space="preserve">, and update procedures were used to roll forward the total OPEB liability to June 30, </w:t>
      </w:r>
      <w:r w:rsidRPr="00866A10">
        <w:rPr>
          <w:rFonts w:ascii="Aptos" w:eastAsia="Times New Roman" w:hAnsi="Aptos" w:cs="Arial"/>
          <w:highlight w:val="yellow"/>
        </w:rPr>
        <w:t>2024</w:t>
      </w:r>
      <w:r w:rsidRPr="00866A10">
        <w:rPr>
          <w:rFonts w:ascii="Aptos" w:eastAsia="Times New Roman" w:hAnsi="Aptos" w:cs="Arial"/>
        </w:rPr>
        <w:t xml:space="preserve">. The University’s proportion of the net OPEB liability was based on a projection of the present value of future salaries for the University relative to the projected present value of future salaries for all participating employers, </w:t>
      </w:r>
      <w:proofErr w:type="gramStart"/>
      <w:r w:rsidRPr="00866A10">
        <w:rPr>
          <w:rFonts w:ascii="Aptos" w:eastAsia="Times New Roman" w:hAnsi="Aptos" w:cs="Arial"/>
        </w:rPr>
        <w:t>actuarially-determined</w:t>
      </w:r>
      <w:proofErr w:type="gramEnd"/>
      <w:r w:rsidRPr="00866A10">
        <w:rPr>
          <w:rFonts w:ascii="Aptos" w:eastAsia="Times New Roman" w:hAnsi="Aptos" w:cs="Arial"/>
        </w:rPr>
        <w:t xml:space="preserve">. As of June 30, </w:t>
      </w:r>
      <w:r w:rsidRPr="00866A10">
        <w:rPr>
          <w:rFonts w:ascii="Aptos" w:eastAsia="Times New Roman" w:hAnsi="Aptos" w:cs="Arial"/>
          <w:highlight w:val="yellow"/>
        </w:rPr>
        <w:t>2024</w:t>
      </w:r>
      <w:r w:rsidRPr="00866A10">
        <w:rPr>
          <w:rFonts w:ascii="Aptos" w:eastAsia="Times New Roman" w:hAnsi="Aptos" w:cs="Arial"/>
        </w:rPr>
        <w:t xml:space="preserve">, the University’s proportion was ___%, which was </w:t>
      </w:r>
      <w:r w:rsidRPr="00866A10">
        <w:rPr>
          <w:rFonts w:ascii="Aptos" w:eastAsia="Times New Roman" w:hAnsi="Aptos" w:cs="Arial"/>
          <w:b/>
          <w:color w:val="0000FF"/>
        </w:rPr>
        <w:t>an/a</w:t>
      </w:r>
      <w:r w:rsidRPr="00866A10">
        <w:rPr>
          <w:rFonts w:ascii="Aptos" w:eastAsia="Times New Roman" w:hAnsi="Aptos" w:cs="Arial"/>
        </w:rPr>
        <w:t xml:space="preserve"> </w:t>
      </w:r>
      <w:r w:rsidRPr="00866A10">
        <w:rPr>
          <w:rFonts w:ascii="Aptos" w:eastAsia="Times New Roman" w:hAnsi="Aptos" w:cs="Arial"/>
          <w:b/>
          <w:color w:val="0000FF"/>
        </w:rPr>
        <w:t>[increase/decrease]</w:t>
      </w:r>
      <w:r w:rsidRPr="00866A10">
        <w:rPr>
          <w:rFonts w:ascii="Aptos" w:eastAsia="Times New Roman" w:hAnsi="Aptos" w:cs="Arial"/>
        </w:rPr>
        <w:t xml:space="preserve"> of ___ from its proportion measured as of June 30, </w:t>
      </w:r>
      <w:r w:rsidRPr="00866A10">
        <w:rPr>
          <w:rFonts w:ascii="Aptos" w:eastAsia="Times New Roman" w:hAnsi="Aptos" w:cs="Arial"/>
          <w:highlight w:val="yellow"/>
        </w:rPr>
        <w:t>2023</w:t>
      </w:r>
      <w:r w:rsidRPr="00866A10">
        <w:rPr>
          <w:rFonts w:ascii="Aptos" w:eastAsia="Times New Roman" w:hAnsi="Aptos" w:cs="Arial"/>
        </w:rPr>
        <w:t xml:space="preserve">, which was ____%. </w:t>
      </w:r>
    </w:p>
    <w:p w14:paraId="390CD0CF" w14:textId="77777777" w:rsidR="00E6093A" w:rsidRPr="00866A10" w:rsidRDefault="00E6093A" w:rsidP="00E6093A">
      <w:pPr>
        <w:tabs>
          <w:tab w:val="left" w:pos="1440"/>
        </w:tabs>
        <w:spacing w:after="240" w:line="240" w:lineRule="auto"/>
        <w:ind w:left="360" w:right="270"/>
        <w:jc w:val="both"/>
        <w:rPr>
          <w:rFonts w:ascii="Aptos" w:eastAsia="Times New Roman" w:hAnsi="Aptos" w:cs="Arial"/>
        </w:rPr>
      </w:pPr>
      <w:r w:rsidRPr="00866A10">
        <w:rPr>
          <w:rFonts w:ascii="Aptos" w:eastAsia="Times New Roman" w:hAnsi="Aptos" w:cs="Arial"/>
          <w:i/>
        </w:rPr>
        <w:t>Disability Income Plan of North Carolina:</w:t>
      </w:r>
      <w:r w:rsidRPr="00866A10">
        <w:rPr>
          <w:rFonts w:ascii="Aptos" w:eastAsia="Times New Roman" w:hAnsi="Aptos" w:cs="Arial"/>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June 30, </w:t>
      </w:r>
      <w:r w:rsidRPr="00866A10">
        <w:rPr>
          <w:rFonts w:ascii="Aptos" w:eastAsia="Times New Roman" w:hAnsi="Aptos" w:cs="Arial"/>
          <w:highlight w:val="yellow"/>
        </w:rPr>
        <w:t>2025</w:t>
      </w:r>
      <w:r w:rsidRPr="00866A10">
        <w:rPr>
          <w:rFonts w:ascii="Aptos" w:eastAsia="Times New Roman" w:hAnsi="Aptos" w:cs="Arial"/>
        </w:rPr>
        <w:t xml:space="preserve">, the University reported </w:t>
      </w:r>
      <w:r w:rsidRPr="00866A10">
        <w:rPr>
          <w:rFonts w:ascii="Aptos" w:eastAsia="Times New Roman" w:hAnsi="Aptos" w:cs="Arial"/>
          <w:highlight w:val="yellow"/>
        </w:rPr>
        <w:t>an asset</w:t>
      </w:r>
      <w:r w:rsidRPr="00866A10">
        <w:rPr>
          <w:rFonts w:ascii="Aptos" w:eastAsia="Times New Roman" w:hAnsi="Aptos" w:cs="Arial"/>
        </w:rPr>
        <w:t xml:space="preserve"> of $_____ for its proportionate share of the collective net OPEB </w:t>
      </w:r>
      <w:r w:rsidRPr="00866A10">
        <w:rPr>
          <w:rFonts w:ascii="Aptos" w:eastAsia="Times New Roman" w:hAnsi="Aptos" w:cs="Arial"/>
          <w:highlight w:val="yellow"/>
        </w:rPr>
        <w:t>asset</w:t>
      </w:r>
      <w:r w:rsidRPr="00866A10">
        <w:rPr>
          <w:rFonts w:ascii="Aptos" w:eastAsia="Times New Roman" w:hAnsi="Aptos" w:cs="Arial"/>
        </w:rPr>
        <w:t xml:space="preserve"> for DIPNC. The net OPEB </w:t>
      </w:r>
      <w:r w:rsidRPr="00866A10">
        <w:rPr>
          <w:rFonts w:ascii="Aptos" w:eastAsia="Times New Roman" w:hAnsi="Aptos" w:cs="Arial"/>
          <w:highlight w:val="yellow"/>
        </w:rPr>
        <w:t>asset</w:t>
      </w:r>
      <w:r w:rsidRPr="00866A10">
        <w:rPr>
          <w:rFonts w:ascii="Aptos" w:eastAsia="Times New Roman" w:hAnsi="Aptos" w:cs="Arial"/>
        </w:rPr>
        <w:t xml:space="preserve"> was measured as of June 30, </w:t>
      </w:r>
      <w:r w:rsidRPr="00866A10">
        <w:rPr>
          <w:rFonts w:ascii="Aptos" w:eastAsia="Times New Roman" w:hAnsi="Aptos" w:cs="Arial"/>
          <w:highlight w:val="yellow"/>
        </w:rPr>
        <w:t>2024</w:t>
      </w:r>
      <w:r w:rsidRPr="00866A10">
        <w:rPr>
          <w:rFonts w:ascii="Aptos" w:eastAsia="Times New Roman" w:hAnsi="Aptos" w:cs="Arial"/>
        </w:rPr>
        <w:t xml:space="preserve">. The total OPEB liability used to calculate the net OPEB </w:t>
      </w:r>
      <w:r w:rsidRPr="00866A10">
        <w:rPr>
          <w:rFonts w:ascii="Aptos" w:eastAsia="Times New Roman" w:hAnsi="Aptos" w:cs="Arial"/>
          <w:highlight w:val="yellow"/>
        </w:rPr>
        <w:t>asset</w:t>
      </w:r>
      <w:r w:rsidRPr="00866A10">
        <w:rPr>
          <w:rFonts w:ascii="Aptos" w:eastAsia="Times New Roman" w:hAnsi="Aptos" w:cs="Arial"/>
        </w:rPr>
        <w:t xml:space="preserve"> was determined by an actuarial valuation as of December 31, </w:t>
      </w:r>
      <w:r w:rsidRPr="00866A10">
        <w:rPr>
          <w:rFonts w:ascii="Aptos" w:eastAsia="Times New Roman" w:hAnsi="Aptos" w:cs="Arial"/>
          <w:highlight w:val="yellow"/>
        </w:rPr>
        <w:t>2023</w:t>
      </w:r>
      <w:r w:rsidRPr="00866A10">
        <w:rPr>
          <w:rFonts w:ascii="Aptos" w:eastAsia="Times New Roman" w:hAnsi="Aptos" w:cs="Arial"/>
        </w:rPr>
        <w:t xml:space="preserve">, and update procedures were used to roll forward the total OPEB liability to June 30, </w:t>
      </w:r>
      <w:r w:rsidRPr="00866A10">
        <w:rPr>
          <w:rFonts w:ascii="Aptos" w:eastAsia="Times New Roman" w:hAnsi="Aptos" w:cs="Arial"/>
          <w:highlight w:val="yellow"/>
        </w:rPr>
        <w:t>2024</w:t>
      </w:r>
      <w:r w:rsidRPr="00866A10">
        <w:rPr>
          <w:rFonts w:ascii="Aptos" w:eastAsia="Times New Roman" w:hAnsi="Aptos" w:cs="Arial"/>
        </w:rPr>
        <w:t xml:space="preserve">. The University’s proportion of the net OPEB </w:t>
      </w:r>
      <w:r w:rsidRPr="00866A10">
        <w:rPr>
          <w:rFonts w:ascii="Aptos" w:eastAsia="Times New Roman" w:hAnsi="Aptos" w:cs="Arial"/>
          <w:highlight w:val="yellow"/>
        </w:rPr>
        <w:t>asset</w:t>
      </w:r>
      <w:r w:rsidRPr="00866A10">
        <w:rPr>
          <w:rFonts w:ascii="Aptos" w:eastAsia="Times New Roman" w:hAnsi="Aptos" w:cs="Arial"/>
        </w:rPr>
        <w:t xml:space="preserve"> was based on a projection of the present value of future salaries for the University relative to the projected present value of future salaries for all participating employers, </w:t>
      </w:r>
      <w:proofErr w:type="gramStart"/>
      <w:r w:rsidRPr="00866A10">
        <w:rPr>
          <w:rFonts w:ascii="Aptos" w:eastAsia="Times New Roman" w:hAnsi="Aptos" w:cs="Arial"/>
        </w:rPr>
        <w:t>actuarially-determined</w:t>
      </w:r>
      <w:proofErr w:type="gramEnd"/>
      <w:r w:rsidRPr="00866A10">
        <w:rPr>
          <w:rFonts w:ascii="Aptos" w:eastAsia="Times New Roman" w:hAnsi="Aptos" w:cs="Arial"/>
        </w:rPr>
        <w:t xml:space="preserve">. As of June 30, </w:t>
      </w:r>
      <w:r w:rsidRPr="00866A10">
        <w:rPr>
          <w:rFonts w:ascii="Aptos" w:eastAsia="Times New Roman" w:hAnsi="Aptos" w:cs="Arial"/>
          <w:highlight w:val="yellow"/>
        </w:rPr>
        <w:t>2024</w:t>
      </w:r>
      <w:r w:rsidRPr="00866A10">
        <w:rPr>
          <w:rFonts w:ascii="Aptos" w:eastAsia="Times New Roman" w:hAnsi="Aptos" w:cs="Arial"/>
        </w:rPr>
        <w:t xml:space="preserve">, the University’s proportion was ___%, which was </w:t>
      </w:r>
      <w:r w:rsidRPr="00866A10">
        <w:rPr>
          <w:rFonts w:ascii="Aptos" w:eastAsia="Times New Roman" w:hAnsi="Aptos" w:cs="Arial"/>
          <w:b/>
          <w:color w:val="0000FF"/>
        </w:rPr>
        <w:t>an/a</w:t>
      </w:r>
      <w:r w:rsidRPr="00866A10">
        <w:rPr>
          <w:rFonts w:ascii="Aptos" w:eastAsia="Times New Roman" w:hAnsi="Aptos" w:cs="Arial"/>
        </w:rPr>
        <w:t xml:space="preserve"> </w:t>
      </w:r>
      <w:r w:rsidRPr="00866A10">
        <w:rPr>
          <w:rFonts w:ascii="Aptos" w:eastAsia="Times New Roman" w:hAnsi="Aptos" w:cs="Arial"/>
          <w:b/>
          <w:color w:val="0000FF"/>
        </w:rPr>
        <w:t>[increase/decrease]</w:t>
      </w:r>
      <w:r w:rsidRPr="00866A10">
        <w:rPr>
          <w:rFonts w:ascii="Aptos" w:eastAsia="Times New Roman" w:hAnsi="Aptos" w:cs="Arial"/>
        </w:rPr>
        <w:t xml:space="preserve"> of ___ from its proportion measured as of June 30, </w:t>
      </w:r>
      <w:r w:rsidRPr="00866A10">
        <w:rPr>
          <w:rFonts w:ascii="Aptos" w:eastAsia="Times New Roman" w:hAnsi="Aptos" w:cs="Arial"/>
          <w:highlight w:val="yellow"/>
        </w:rPr>
        <w:t>2023</w:t>
      </w:r>
      <w:r w:rsidRPr="00866A10">
        <w:rPr>
          <w:rFonts w:ascii="Aptos" w:eastAsia="Times New Roman" w:hAnsi="Aptos" w:cs="Arial"/>
        </w:rPr>
        <w:t>, which was ____%.</w:t>
      </w:r>
    </w:p>
    <w:p w14:paraId="3BB37854" w14:textId="77777777" w:rsidR="00E6093A" w:rsidRPr="00866A10" w:rsidRDefault="00E6093A" w:rsidP="00E6093A">
      <w:pPr>
        <w:tabs>
          <w:tab w:val="left" w:pos="1440"/>
        </w:tabs>
        <w:spacing w:after="240" w:line="240" w:lineRule="auto"/>
        <w:ind w:left="360" w:right="270"/>
        <w:jc w:val="both"/>
        <w:rPr>
          <w:rFonts w:ascii="Aptos" w:eastAsia="Times New Roman" w:hAnsi="Aptos" w:cs="Arial"/>
        </w:rPr>
      </w:pPr>
      <w:r w:rsidRPr="00866A10">
        <w:rPr>
          <w:rFonts w:ascii="Aptos" w:eastAsia="Times New Roman" w:hAnsi="Aptos" w:cs="Arial"/>
          <w:i/>
        </w:rPr>
        <w:t>Actuarial Assumptions:</w:t>
      </w:r>
      <w:r w:rsidRPr="00866A10">
        <w:rPr>
          <w:rFonts w:ascii="Aptos" w:eastAsia="Times New Roman" w:hAnsi="Aptos" w:cs="Arial"/>
        </w:rPr>
        <w:t xml:space="preserve"> The total OPEB liabilities for RHBF and DIPNC were determined by actuarial valuations as of December 31, </w:t>
      </w:r>
      <w:r w:rsidRPr="00866A10">
        <w:rPr>
          <w:rFonts w:ascii="Aptos" w:eastAsia="Times New Roman" w:hAnsi="Aptos" w:cs="Arial"/>
          <w:highlight w:val="yellow"/>
        </w:rPr>
        <w:t>2023</w:t>
      </w:r>
      <w:r w:rsidRPr="00866A10">
        <w:rPr>
          <w:rFonts w:ascii="Aptos" w:eastAsia="Times New Roman" w:hAnsi="Aptos" w:cs="Arial"/>
        </w:rPr>
        <w:t xml:space="preserve">, using the following actuarial assumptions, applied to all periods included in the measurement, unless otherwise specified. The total OPEB liabilities were then rolled forward to June 30, </w:t>
      </w:r>
      <w:proofErr w:type="gramStart"/>
      <w:r w:rsidRPr="00866A10">
        <w:rPr>
          <w:rFonts w:ascii="Aptos" w:eastAsia="Times New Roman" w:hAnsi="Aptos" w:cs="Arial"/>
          <w:highlight w:val="yellow"/>
        </w:rPr>
        <w:t>2024</w:t>
      </w:r>
      <w:proofErr w:type="gramEnd"/>
      <w:r w:rsidRPr="00866A10">
        <w:rPr>
          <w:rFonts w:ascii="Aptos" w:eastAsia="Times New Roman" w:hAnsi="Aptos" w:cs="Arial"/>
        </w:rPr>
        <w:t xml:space="preserve"> utilizing update procedures incorporating the actuarial assumptions.</w:t>
      </w:r>
    </w:p>
    <w:p w14:paraId="6F1C1444" w14:textId="2B73CB62" w:rsidR="00E6093A" w:rsidRPr="00866A10" w:rsidRDefault="007B5E19" w:rsidP="00E6093A">
      <w:pPr>
        <w:spacing w:after="240" w:line="240" w:lineRule="auto"/>
        <w:ind w:left="360" w:right="270"/>
        <w:jc w:val="center"/>
        <w:rPr>
          <w:rFonts w:ascii="Aptos" w:eastAsia="Times New Roman" w:hAnsi="Aptos" w:cs="Arial"/>
        </w:rPr>
      </w:pPr>
      <w:r>
        <w:rPr>
          <w:rFonts w:ascii="Aptos" w:eastAsia="Times New Roman" w:hAnsi="Aptos" w:cs="Arial"/>
        </w:rPr>
        <w:object w:dxaOrig="8535" w:dyaOrig="6285" w14:anchorId="039FFB2E">
          <v:shape id="_x0000_i1071" type="#_x0000_t75" style="width:426.6pt;height:314.4pt" o:ole="">
            <v:imagedata r:id="rId114" o:title=""/>
          </v:shape>
          <o:OLEObject Type="Embed" ProgID="Excel.Sheet.12" ShapeID="_x0000_i1071" DrawAspect="Content" ObjectID="_1811661392" r:id="rId115"/>
        </w:object>
      </w:r>
    </w:p>
    <w:p w14:paraId="2342682B"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The OPEB plans currently use mortality tables that vary by age, gender, employee group </w:t>
      </w:r>
      <w:r w:rsidRPr="00866A10">
        <w:rPr>
          <w:rFonts w:ascii="Aptos" w:eastAsia="Times New Roman" w:hAnsi="Aptos" w:cs="Arial"/>
        </w:rPr>
        <w:br/>
        <w:t>(i.e.</w:t>
      </w:r>
      <w:r w:rsidRPr="00866A10">
        <w:rPr>
          <w:rFonts w:ascii="Aptos" w:eastAsia="Times New Roman" w:hAnsi="Aptos" w:cs="Arial"/>
          <w:highlight w:val="yellow"/>
        </w:rPr>
        <w:t>,</w:t>
      </w:r>
      <w:r w:rsidRPr="00866A10">
        <w:rPr>
          <w:rFonts w:ascii="Aptos" w:eastAsia="Times New Roman" w:hAnsi="Aptos" w:cs="Arial"/>
        </w:rPr>
        <w:t xml:space="preserve"> teacher, other educational employee, general employee, or law enforcement officer) and health status (i.e.</w:t>
      </w:r>
      <w:r w:rsidRPr="00866A10">
        <w:rPr>
          <w:rFonts w:ascii="Aptos" w:eastAsia="Times New Roman" w:hAnsi="Aptos" w:cs="Arial"/>
          <w:highlight w:val="yellow"/>
        </w:rPr>
        <w:t>,</w:t>
      </w:r>
      <w:r w:rsidRPr="00866A10">
        <w:rPr>
          <w:rFonts w:ascii="Aptos" w:eastAsia="Times New Roman" w:hAnsi="Aptos" w:cs="Arial"/>
        </w:rPr>
        <w:t xml:space="preserve"> disabled or not disabled). The current mortality rates are based on published tables and studies that cover significant portions of the U.S. public plan population. The healthy mortality rates also contain a provision to reflect future mortality improvements.</w:t>
      </w:r>
    </w:p>
    <w:p w14:paraId="45A31003"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The projected long-term investment returns and inflation assumptions are developed through review of current and historical capital markets data, sell-side investment research, consultant whitepapers, and historical performance of investment strategies. Fixed income </w:t>
      </w:r>
      <w:proofErr w:type="gramStart"/>
      <w:r w:rsidRPr="00866A10">
        <w:rPr>
          <w:rFonts w:ascii="Aptos" w:eastAsia="Times New Roman" w:hAnsi="Aptos" w:cs="Arial"/>
        </w:rPr>
        <w:t>return</w:t>
      </w:r>
      <w:proofErr w:type="gramEnd"/>
      <w:r w:rsidRPr="00866A10">
        <w:rPr>
          <w:rFonts w:ascii="Aptos" w:eastAsia="Times New Roman" w:hAnsi="Aptos" w:cs="Arial"/>
        </w:rPr>
        <w:t xml:space="preserve"> projections reflect current yields across the U.S. Treasury yield curve and market expectations of forward yields projected and interpolated for multiple tenors and over multiple year horizons. Global public equity return projections are established through analysis of the equity risk premium and the fixed income return projections. Other asset categories and strategies’ return projections reflect the foregoing and historical data analysis. These projections are combined to produce the long-term expected rate of return by weighting the expected future real rates of return by the target asset allocation percentage and by adding expected inflation. DIPNC is primarily invested in the Bond Index Investment Pool as of June 30, </w:t>
      </w:r>
      <w:r w:rsidRPr="00866A10">
        <w:rPr>
          <w:rFonts w:ascii="Aptos" w:eastAsia="Times New Roman" w:hAnsi="Aptos" w:cs="Arial"/>
          <w:highlight w:val="yellow"/>
        </w:rPr>
        <w:t>2024</w:t>
      </w:r>
      <w:r w:rsidRPr="00866A10">
        <w:rPr>
          <w:rFonts w:ascii="Aptos" w:eastAsia="Times New Roman" w:hAnsi="Aptos" w:cs="Arial"/>
        </w:rPr>
        <w:t>.</w:t>
      </w:r>
    </w:p>
    <w:p w14:paraId="1BAA2D7E"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Best estimates of real rates of return for each major asset class included in RHBF’s target asset allocation as of June 30, </w:t>
      </w:r>
      <w:r w:rsidRPr="00866A10">
        <w:rPr>
          <w:rFonts w:ascii="Aptos" w:eastAsia="Times New Roman" w:hAnsi="Aptos" w:cs="Arial"/>
          <w:highlight w:val="yellow"/>
        </w:rPr>
        <w:t>2024</w:t>
      </w:r>
      <w:r w:rsidRPr="00866A10">
        <w:rPr>
          <w:rFonts w:ascii="Aptos" w:eastAsia="Times New Roman" w:hAnsi="Aptos" w:cs="Arial"/>
        </w:rPr>
        <w:t xml:space="preserve"> (the measurement date) are summarized in the following table:</w:t>
      </w:r>
    </w:p>
    <w:p w14:paraId="6A9FEB8D" w14:textId="712B1E0D" w:rsidR="00E6093A" w:rsidRPr="00866A10" w:rsidRDefault="007B5E19" w:rsidP="00E6093A">
      <w:pPr>
        <w:tabs>
          <w:tab w:val="left" w:pos="1890"/>
        </w:tabs>
        <w:spacing w:after="240" w:line="240" w:lineRule="auto"/>
        <w:ind w:left="360" w:right="270"/>
        <w:jc w:val="center"/>
        <w:rPr>
          <w:rFonts w:ascii="Aptos" w:eastAsia="Times New Roman" w:hAnsi="Aptos" w:cs="Arial"/>
        </w:rPr>
      </w:pPr>
      <w:r>
        <w:rPr>
          <w:rFonts w:ascii="Aptos" w:eastAsia="Times New Roman" w:hAnsi="Aptos" w:cs="Arial"/>
        </w:rPr>
        <w:object w:dxaOrig="5265" w:dyaOrig="1995" w14:anchorId="45EB5BBC">
          <v:shape id="_x0000_i1072" type="#_x0000_t75" style="width:263.4pt;height:99.6pt" o:ole="">
            <v:imagedata r:id="rId116" o:title=""/>
          </v:shape>
          <o:OLEObject Type="Embed" ProgID="Excel.Sheet.12" ShapeID="_x0000_i1072" DrawAspect="Content" ObjectID="_1811661393" r:id="rId117"/>
        </w:object>
      </w:r>
    </w:p>
    <w:p w14:paraId="141C6395" w14:textId="463F9C4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The information in the preceding table is based on 30-year expectations developed with an investment consulting firm. The long-term nominal rates of return underlying the real rates of return are arithmetic </w:t>
      </w:r>
      <w:r w:rsidRPr="00866A10">
        <w:rPr>
          <w:rFonts w:ascii="Aptos" w:eastAsia="Times New Roman" w:hAnsi="Aptos" w:cs="Arial"/>
          <w:highlight w:val="yellow"/>
        </w:rPr>
        <w:t>annual</w:t>
      </w:r>
      <w:r w:rsidRPr="00866A10">
        <w:rPr>
          <w:rFonts w:ascii="Aptos" w:eastAsia="Times New Roman" w:hAnsi="Aptos" w:cs="Arial"/>
        </w:rPr>
        <w:t xml:space="preserve"> figures. The real rates of return are calculated from nominal rates by multiplicatively subtracting a long-term inflation assumption of </w:t>
      </w:r>
      <w:r w:rsidRPr="00866A10">
        <w:rPr>
          <w:rFonts w:ascii="Aptos" w:eastAsia="Times New Roman" w:hAnsi="Aptos" w:cs="Arial"/>
          <w:highlight w:val="yellow"/>
        </w:rPr>
        <w:t>2.38</w:t>
      </w:r>
      <w:r w:rsidRPr="00866A10">
        <w:rPr>
          <w:rFonts w:ascii="Aptos" w:eastAsia="Times New Roman" w:hAnsi="Aptos" w:cs="Arial"/>
        </w:rPr>
        <w:t xml:space="preserve">%. Return projections do not include any excess return expectations over benchmark averages </w:t>
      </w:r>
      <w:r w:rsidRPr="00866A10">
        <w:rPr>
          <w:rFonts w:ascii="Aptos" w:eastAsia="Times New Roman" w:hAnsi="Aptos" w:cs="Arial"/>
          <w:highlight w:val="yellow"/>
        </w:rPr>
        <w:t>for public markets</w:t>
      </w:r>
      <w:r w:rsidRPr="00866A10">
        <w:rPr>
          <w:rFonts w:ascii="Aptos" w:eastAsia="Times New Roman" w:hAnsi="Aptos" w:cs="Arial"/>
        </w:rPr>
        <w:t xml:space="preserve">. All rates of return and inflation are </w:t>
      </w:r>
      <w:r w:rsidRPr="00866A10">
        <w:rPr>
          <w:rFonts w:ascii="Aptos" w:eastAsia="Times New Roman" w:hAnsi="Aptos" w:cs="Arial"/>
          <w:highlight w:val="yellow"/>
        </w:rPr>
        <w:t>annual amounts</w:t>
      </w:r>
      <w:r w:rsidRPr="00866A10">
        <w:rPr>
          <w:rFonts w:ascii="Aptos" w:eastAsia="Times New Roman" w:hAnsi="Aptos" w:cs="Arial"/>
        </w:rPr>
        <w:t xml:space="preserve">. The long-term expected real rate of return for the Bond Index Investment Pool as of </w:t>
      </w:r>
      <w:r w:rsidRPr="00866A10">
        <w:rPr>
          <w:rFonts w:ascii="Aptos" w:eastAsia="Times New Roman" w:hAnsi="Aptos" w:cs="Arial"/>
        </w:rPr>
        <w:br/>
        <w:t xml:space="preserve">June 30, </w:t>
      </w:r>
      <w:proofErr w:type="gramStart"/>
      <w:r w:rsidRPr="00866A10">
        <w:rPr>
          <w:rFonts w:ascii="Aptos" w:eastAsia="Times New Roman" w:hAnsi="Aptos" w:cs="Arial"/>
          <w:highlight w:val="yellow"/>
        </w:rPr>
        <w:t>2024</w:t>
      </w:r>
      <w:proofErr w:type="gramEnd"/>
      <w:r w:rsidRPr="00866A10">
        <w:rPr>
          <w:rFonts w:ascii="Aptos" w:eastAsia="Times New Roman" w:hAnsi="Aptos" w:cs="Arial"/>
        </w:rPr>
        <w:t xml:space="preserve"> is </w:t>
      </w:r>
      <w:r w:rsidRPr="00866A10">
        <w:rPr>
          <w:rFonts w:ascii="Aptos" w:eastAsia="Times New Roman" w:hAnsi="Aptos" w:cs="Arial"/>
          <w:highlight w:val="yellow"/>
        </w:rPr>
        <w:t>2.76</w:t>
      </w:r>
      <w:r w:rsidRPr="00866A10">
        <w:rPr>
          <w:rFonts w:ascii="Aptos" w:eastAsia="Times New Roman" w:hAnsi="Aptos" w:cs="Arial"/>
        </w:rPr>
        <w:t>%.</w:t>
      </w:r>
    </w:p>
    <w:p w14:paraId="2024F910"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Actuarial valuations of the plans involve estimates of the value of reported amounts and assumptions about the probability of occurrence of events far into the future. </w:t>
      </w:r>
      <w:r w:rsidRPr="00866A10">
        <w:rPr>
          <w:rFonts w:ascii="Aptos" w:eastAsia="Calibri" w:hAnsi="Aptos" w:cs="Arial"/>
        </w:rPr>
        <w:t xml:space="preserve">The results of the valuations fluctuate from year to year as actual experience differs from assumptions. This includes demographic experiences (i.e., mortality and retirement) that differ from expected. This also includes financial experiences (i.e., member medical costs and contributions) that vary from expected trends. </w:t>
      </w:r>
      <w:r w:rsidRPr="00866A10">
        <w:rPr>
          <w:rFonts w:ascii="Aptos" w:eastAsia="Times New Roman" w:hAnsi="Aptos" w:cs="Arial"/>
        </w:rPr>
        <w:t xml:space="preserve">Actuarially determined amounts are subject to continual revision as actual results are compared to past expectations and new estimates are made about the future. </w:t>
      </w:r>
    </w:p>
    <w:p w14:paraId="45739B8D" w14:textId="70CB24FE"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The actuarial assumptions used for RHBF are consistent with those used to value </w:t>
      </w:r>
      <w:r w:rsidRPr="00866A10">
        <w:rPr>
          <w:rFonts w:ascii="Aptos" w:eastAsia="Times New Roman" w:hAnsi="Aptos" w:cs="Arial"/>
        </w:rPr>
        <w:br/>
        <w:t xml:space="preserve">the pension benefits of TSERS where appropriate. These assumptions are based on </w:t>
      </w:r>
      <w:r w:rsidRPr="00866A10">
        <w:rPr>
          <w:rFonts w:ascii="Aptos" w:eastAsia="Times New Roman" w:hAnsi="Aptos" w:cs="Arial"/>
        </w:rPr>
        <w:br/>
        <w:t>the most recent pension valuations available. The discount rate used for RHBF reflects a pay-as-you-go approach.</w:t>
      </w:r>
    </w:p>
    <w:p w14:paraId="7F2347A9"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Projections of benefits for financial reporting purposes of the plans are based on the substantive plan (the plan as understood by the employer and plan members) and include the types of benefits provided at the time of each valuation and the historical pattern of sharing of benefit costs between the employer and plan members to that point. The RHBF is funded solely by employer contributions and benefits are dependent on membership requirements. </w:t>
      </w:r>
    </w:p>
    <w:p w14:paraId="07811DA0"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The actuarial methods and assumptions used for DIPNC include techniques that are designed to reduce the effects of short-term volatility in actuarial accrued liabilities and the actuarial value of assets, consistent with the long-term perspective of the calculations. </w:t>
      </w:r>
    </w:p>
    <w:p w14:paraId="7F5A4715" w14:textId="115B2E22"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The actuarial assumptions used in the December 31, </w:t>
      </w:r>
      <w:proofErr w:type="gramStart"/>
      <w:r w:rsidRPr="00866A10">
        <w:rPr>
          <w:rFonts w:ascii="Aptos" w:eastAsia="Times New Roman" w:hAnsi="Aptos" w:cs="Arial"/>
          <w:highlight w:val="yellow"/>
        </w:rPr>
        <w:t>2023</w:t>
      </w:r>
      <w:proofErr w:type="gramEnd"/>
      <w:r w:rsidRPr="00866A10">
        <w:rPr>
          <w:rFonts w:ascii="Aptos" w:eastAsia="Times New Roman" w:hAnsi="Aptos" w:cs="Arial"/>
        </w:rPr>
        <w:t xml:space="preserve"> valuations were generally based on the results of an actuarial experience study prepared as of </w:t>
      </w:r>
      <w:r w:rsidRPr="00866A10">
        <w:rPr>
          <w:rFonts w:ascii="Aptos" w:eastAsia="Times New Roman" w:hAnsi="Aptos" w:cs="Arial"/>
        </w:rPr>
        <w:br/>
        <w:t xml:space="preserve">December 31, 2019, as amended for updates to certain assumptions (such as medical claims and medical trend rate assumptions) implemented based on annual reviews that have occurred since that experience study. </w:t>
      </w:r>
    </w:p>
    <w:p w14:paraId="4565E72A" w14:textId="7164E204"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i/>
        </w:rPr>
        <w:lastRenderedPageBreak/>
        <w:t>Discount Rate:</w:t>
      </w:r>
      <w:r w:rsidRPr="00866A10">
        <w:rPr>
          <w:rFonts w:ascii="Aptos" w:eastAsia="Times New Roman" w:hAnsi="Aptos" w:cs="Arial"/>
        </w:rPr>
        <w:t xml:space="preserve"> The discount rate used to measure the total OPEB liability for RHBF was </w:t>
      </w:r>
      <w:r w:rsidRPr="00866A10">
        <w:rPr>
          <w:rFonts w:ascii="Aptos" w:eastAsia="Times New Roman" w:hAnsi="Aptos" w:cs="Arial"/>
          <w:highlight w:val="yellow"/>
        </w:rPr>
        <w:t>3.93%</w:t>
      </w:r>
      <w:r w:rsidRPr="00866A10">
        <w:rPr>
          <w:rFonts w:ascii="Aptos" w:eastAsia="Times New Roman" w:hAnsi="Aptos" w:cs="Arial"/>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June 30, </w:t>
      </w:r>
      <w:r w:rsidRPr="00866A10">
        <w:rPr>
          <w:rFonts w:ascii="Aptos" w:eastAsia="Times New Roman" w:hAnsi="Aptos" w:cs="Arial"/>
          <w:highlight w:val="yellow"/>
        </w:rPr>
        <w:t>2024</w:t>
      </w:r>
      <w:r w:rsidRPr="00866A10">
        <w:rPr>
          <w:rFonts w:ascii="Aptos" w:eastAsia="Times New Roman" w:hAnsi="Aptos" w:cs="Arial"/>
        </w:rPr>
        <w:t xml:space="preserve"> compared to </w:t>
      </w:r>
      <w:r w:rsidRPr="00866A10">
        <w:rPr>
          <w:rFonts w:ascii="Aptos" w:eastAsia="Times New Roman" w:hAnsi="Aptos" w:cs="Arial"/>
          <w:highlight w:val="yellow"/>
        </w:rPr>
        <w:t>3.65%</w:t>
      </w:r>
      <w:r w:rsidRPr="00866A10">
        <w:rPr>
          <w:rFonts w:ascii="Aptos" w:eastAsia="Times New Roman" w:hAnsi="Aptos" w:cs="Arial"/>
        </w:rPr>
        <w:t xml:space="preserve"> at June 30, </w:t>
      </w:r>
      <w:r w:rsidRPr="00866A10">
        <w:rPr>
          <w:rFonts w:ascii="Aptos" w:eastAsia="Times New Roman" w:hAnsi="Aptos" w:cs="Arial"/>
          <w:highlight w:val="yellow"/>
        </w:rPr>
        <w:t>2023</w:t>
      </w:r>
      <w:r w:rsidRPr="00866A10">
        <w:rPr>
          <w:rFonts w:ascii="Aptos" w:eastAsia="Times New Roman" w:hAnsi="Aptos" w:cs="Arial"/>
        </w:rPr>
        <w:t xml:space="preserve">. The projection of cash flow used to determine the discount rate assumed that contributions from employers would be made at the current statutorily determined contribution rate. Based on the above assumptions, the plan’s fiduciary net position was not projected to be available to make projected future benefit payments to current plan members. As a result, a municipal bond rate of </w:t>
      </w:r>
      <w:r w:rsidRPr="00866A10">
        <w:rPr>
          <w:rFonts w:ascii="Aptos" w:eastAsia="Times New Roman" w:hAnsi="Aptos" w:cs="Arial"/>
          <w:highlight w:val="yellow"/>
        </w:rPr>
        <w:t>3.93%</w:t>
      </w:r>
      <w:r w:rsidRPr="00866A10">
        <w:rPr>
          <w:rFonts w:ascii="Aptos" w:eastAsia="Times New Roman" w:hAnsi="Aptos" w:cs="Arial"/>
        </w:rPr>
        <w:t xml:space="preserve"> was used as the discount rate used to measure the total OPEB liability. The </w:t>
      </w:r>
      <w:r w:rsidRPr="00866A10">
        <w:rPr>
          <w:rFonts w:ascii="Aptos" w:eastAsia="Times New Roman" w:hAnsi="Aptos" w:cs="Arial"/>
          <w:highlight w:val="yellow"/>
        </w:rPr>
        <w:t>3.93%</w:t>
      </w:r>
      <w:r w:rsidRPr="00866A10">
        <w:rPr>
          <w:rFonts w:ascii="Aptos" w:eastAsia="Times New Roman" w:hAnsi="Aptos" w:cs="Arial"/>
        </w:rPr>
        <w:t xml:space="preserve"> rate is based on the Bond Buyer 20-year General Obligation Index as of June 30, </w:t>
      </w:r>
      <w:r w:rsidRPr="00866A10">
        <w:rPr>
          <w:rFonts w:ascii="Aptos" w:eastAsia="Times New Roman" w:hAnsi="Aptos" w:cs="Arial"/>
          <w:highlight w:val="yellow"/>
        </w:rPr>
        <w:t>2024</w:t>
      </w:r>
      <w:r w:rsidRPr="00866A10">
        <w:rPr>
          <w:rFonts w:ascii="Aptos" w:eastAsia="Times New Roman" w:hAnsi="Aptos" w:cs="Arial"/>
        </w:rPr>
        <w:t xml:space="preserve">. </w:t>
      </w:r>
    </w:p>
    <w:p w14:paraId="71621DE2"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rPr>
        <w:t xml:space="preserve">The discount rate used to measure the total OPEB liability for DIPNC was 3.00% at </w:t>
      </w:r>
      <w:r w:rsidRPr="00866A10">
        <w:rPr>
          <w:rFonts w:ascii="Aptos" w:eastAsia="Times New Roman" w:hAnsi="Aptos" w:cs="Arial"/>
        </w:rPr>
        <w:br/>
        <w:t xml:space="preserve">June 30, </w:t>
      </w:r>
      <w:proofErr w:type="gramStart"/>
      <w:r w:rsidRPr="00866A10">
        <w:rPr>
          <w:rFonts w:ascii="Aptos" w:eastAsia="Times New Roman" w:hAnsi="Aptos" w:cs="Arial"/>
          <w:highlight w:val="yellow"/>
        </w:rPr>
        <w:t>2024</w:t>
      </w:r>
      <w:proofErr w:type="gramEnd"/>
      <w:r w:rsidRPr="00866A10">
        <w:rPr>
          <w:rFonts w:ascii="Aptos" w:eastAsia="Times New Roman" w:hAnsi="Aptos" w:cs="Arial"/>
        </w:rPr>
        <w:t xml:space="preserve"> </w:t>
      </w:r>
      <w:r w:rsidRPr="00866A10">
        <w:rPr>
          <w:rFonts w:ascii="Aptos" w:eastAsia="Times New Roman" w:hAnsi="Aptos" w:cs="Arial"/>
          <w:highlight w:val="yellow"/>
        </w:rPr>
        <w:t>and</w:t>
      </w:r>
      <w:r w:rsidRPr="00866A10">
        <w:rPr>
          <w:rFonts w:ascii="Aptos" w:eastAsia="Times New Roman" w:hAnsi="Aptos" w:cs="Arial"/>
        </w:rPr>
        <w:t xml:space="preserve"> at June 30, </w:t>
      </w:r>
      <w:r w:rsidRPr="00866A10">
        <w:rPr>
          <w:rFonts w:ascii="Aptos" w:eastAsia="Times New Roman" w:hAnsi="Aptos" w:cs="Arial"/>
          <w:highlight w:val="yellow"/>
        </w:rPr>
        <w:t>2023</w:t>
      </w:r>
      <w:r w:rsidRPr="00866A10">
        <w:rPr>
          <w:rFonts w:ascii="Aptos" w:eastAsia="Times New Roman" w:hAnsi="Aptos" w:cs="Arial"/>
        </w:rPr>
        <w:t>. The projection of cash flow used to determine the discount rate assumed that contributions from plan members would be made at the current contribution rate and that contributions from employers would be made at statutorily required rates, actuarially determined. Based on those assumptions, the plan’s fiduciary net position was projected to be available to make all projected future benefit payments to the current plan members</w:t>
      </w:r>
    </w:p>
    <w:p w14:paraId="5C2148F5"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i/>
        </w:rPr>
        <w:t xml:space="preserve">Sensitivity of the Net OPEB Liability </w:t>
      </w:r>
      <w:r w:rsidRPr="00866A10">
        <w:rPr>
          <w:rFonts w:ascii="Aptos" w:eastAsia="Times New Roman" w:hAnsi="Aptos" w:cs="Arial"/>
          <w:i/>
          <w:highlight w:val="yellow"/>
        </w:rPr>
        <w:t>(Asset)</w:t>
      </w:r>
      <w:r w:rsidRPr="00866A10">
        <w:rPr>
          <w:rFonts w:ascii="Aptos" w:eastAsia="Times New Roman" w:hAnsi="Aptos" w:cs="Arial"/>
          <w:i/>
        </w:rPr>
        <w:t xml:space="preserve"> to Changes in the Discount Rate:</w:t>
      </w:r>
      <w:r w:rsidRPr="00866A10">
        <w:rPr>
          <w:rFonts w:ascii="Aptos" w:eastAsia="Times New Roman" w:hAnsi="Aptos" w:cs="Arial"/>
        </w:rPr>
        <w:t xml:space="preserve"> The following presents the University’s proportionate share of the net OPEB liability </w:t>
      </w:r>
      <w:r w:rsidRPr="00866A10">
        <w:rPr>
          <w:rFonts w:ascii="Aptos" w:eastAsia="Times New Roman" w:hAnsi="Aptos" w:cs="Arial"/>
          <w:highlight w:val="yellow"/>
        </w:rPr>
        <w:t>(asset)</w:t>
      </w:r>
      <w:r w:rsidRPr="00866A10">
        <w:rPr>
          <w:rFonts w:ascii="Aptos" w:eastAsia="Times New Roman" w:hAnsi="Aptos" w:cs="Arial"/>
        </w:rPr>
        <w:t xml:space="preserve"> of the plans, as well as what </w:t>
      </w:r>
      <w:r w:rsidRPr="00866A10">
        <w:rPr>
          <w:rFonts w:ascii="Aptos" w:eastAsia="Times New Roman" w:hAnsi="Aptos" w:cs="Arial"/>
          <w:highlight w:val="yellow"/>
        </w:rPr>
        <w:t>each</w:t>
      </w:r>
      <w:r w:rsidRPr="00866A10">
        <w:rPr>
          <w:rFonts w:ascii="Aptos" w:eastAsia="Times New Roman" w:hAnsi="Aptos" w:cs="Arial"/>
        </w:rPr>
        <w:t xml:space="preserve"> </w:t>
      </w:r>
      <w:proofErr w:type="gramStart"/>
      <w:r w:rsidRPr="00866A10">
        <w:rPr>
          <w:rFonts w:ascii="Aptos" w:eastAsia="Times New Roman" w:hAnsi="Aptos" w:cs="Arial"/>
        </w:rPr>
        <w:t>plans’</w:t>
      </w:r>
      <w:proofErr w:type="gramEnd"/>
      <w:r w:rsidRPr="00866A10">
        <w:rPr>
          <w:rFonts w:ascii="Aptos" w:eastAsia="Times New Roman" w:hAnsi="Aptos" w:cs="Arial"/>
        </w:rPr>
        <w:t xml:space="preserve"> net OPEB liability </w:t>
      </w:r>
      <w:r w:rsidRPr="00866A10">
        <w:rPr>
          <w:rFonts w:ascii="Aptos" w:eastAsia="Times New Roman" w:hAnsi="Aptos" w:cs="Arial"/>
          <w:highlight w:val="yellow"/>
        </w:rPr>
        <w:t>(asset)</w:t>
      </w:r>
      <w:r w:rsidRPr="00866A10">
        <w:rPr>
          <w:rFonts w:ascii="Aptos" w:eastAsia="Times New Roman" w:hAnsi="Aptos" w:cs="Arial"/>
        </w:rPr>
        <w:t xml:space="preserve"> would be if it were calculated using a discount rate that is 1-percentage-point lower or 1-percentage-point higher than the current discount rate:</w:t>
      </w:r>
    </w:p>
    <w:p w14:paraId="6C4FBACE" w14:textId="218BA060" w:rsidR="00E6093A" w:rsidRPr="00866A10" w:rsidRDefault="007B5E19" w:rsidP="00E6093A">
      <w:pPr>
        <w:spacing w:after="240" w:line="240" w:lineRule="auto"/>
        <w:ind w:left="360" w:right="270"/>
        <w:jc w:val="center"/>
        <w:rPr>
          <w:rFonts w:ascii="Aptos" w:eastAsia="Times New Roman" w:hAnsi="Aptos" w:cs="Arial"/>
        </w:rPr>
      </w:pPr>
      <w:r>
        <w:rPr>
          <w:rFonts w:ascii="Aptos" w:eastAsia="Times New Roman" w:hAnsi="Aptos" w:cs="Arial"/>
          <w:i/>
        </w:rPr>
        <w:object w:dxaOrig="5775" w:dyaOrig="3630" w14:anchorId="6EF7552D">
          <v:shape id="_x0000_i1073" type="#_x0000_t75" style="width:288.6pt;height:181.8pt" o:ole="">
            <v:imagedata r:id="rId118" o:title=""/>
          </v:shape>
          <o:OLEObject Type="Embed" ProgID="Excel.Sheet.12" ShapeID="_x0000_i1073" DrawAspect="Content" ObjectID="_1811661394" r:id="rId119"/>
        </w:object>
      </w:r>
    </w:p>
    <w:p w14:paraId="79257923"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i/>
        </w:rPr>
        <w:t>Sensitivity of the Net OPEB Liability to Changes in the Healthcare Cost Trend Rates:</w:t>
      </w:r>
      <w:r w:rsidRPr="00866A10">
        <w:rPr>
          <w:rFonts w:ascii="Aptos" w:eastAsia="Times New Roman" w:hAnsi="Aptos" w:cs="Arial"/>
        </w:rPr>
        <w:t xml:space="preserve"> The following presents the net OPEB liability of the plans, as well as what the plans’ net OPEB liability would be if it were calculated using healthcare cost trend rates that are </w:t>
      </w:r>
      <w:r w:rsidRPr="00866A10">
        <w:rPr>
          <w:rFonts w:ascii="Aptos" w:eastAsia="Times New Roman" w:hAnsi="Aptos" w:cs="Arial"/>
        </w:rPr>
        <w:br/>
        <w:t>1-percentage-point lower or 1-percentage-point higher than the current healthcare cost trend rates:</w:t>
      </w:r>
    </w:p>
    <w:bookmarkStart w:id="705" w:name="_Hlk196985359"/>
    <w:p w14:paraId="2DA521C9" w14:textId="20B8D450" w:rsidR="00E6093A" w:rsidRPr="00866A10" w:rsidRDefault="007B5E19" w:rsidP="00E6093A">
      <w:pPr>
        <w:spacing w:after="240" w:line="240" w:lineRule="auto"/>
        <w:ind w:left="360" w:right="270"/>
        <w:jc w:val="center"/>
        <w:rPr>
          <w:rFonts w:ascii="Aptos" w:eastAsia="Times New Roman" w:hAnsi="Aptos" w:cs="Arial"/>
        </w:rPr>
      </w:pPr>
      <w:r>
        <w:rPr>
          <w:rFonts w:ascii="Aptos" w:eastAsia="Times New Roman" w:hAnsi="Aptos" w:cs="Arial"/>
        </w:rPr>
        <w:object w:dxaOrig="9540" w:dyaOrig="2340" w14:anchorId="67541BBB">
          <v:shape id="_x0000_i1074" type="#_x0000_t75" style="width:477.6pt;height:117pt" o:ole="">
            <v:imagedata r:id="rId120" o:title=""/>
            <o:lock v:ext="edit" aspectratio="f"/>
          </v:shape>
          <o:OLEObject Type="Embed" ProgID="Excel.Sheet.12" ShapeID="_x0000_i1074" DrawAspect="Content" ObjectID="_1811661395" r:id="rId121"/>
        </w:object>
      </w:r>
      <w:bookmarkEnd w:id="705"/>
    </w:p>
    <w:p w14:paraId="330DEF6A" w14:textId="77777777"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i/>
        </w:rPr>
        <w:t>OPEB Expense:</w:t>
      </w:r>
      <w:r w:rsidRPr="00866A10">
        <w:rPr>
          <w:rFonts w:ascii="Aptos" w:eastAsia="Times New Roman" w:hAnsi="Aptos" w:cs="Arial"/>
        </w:rPr>
        <w:t xml:space="preserve"> For the fiscal year ended June 30, </w:t>
      </w:r>
      <w:r w:rsidRPr="00866A10">
        <w:rPr>
          <w:rFonts w:ascii="Aptos" w:eastAsia="Times New Roman" w:hAnsi="Aptos" w:cs="Arial"/>
          <w:highlight w:val="yellow"/>
        </w:rPr>
        <w:t>2025</w:t>
      </w:r>
      <w:r w:rsidRPr="00866A10">
        <w:rPr>
          <w:rFonts w:ascii="Aptos" w:eastAsia="Times New Roman" w:hAnsi="Aptos" w:cs="Arial"/>
        </w:rPr>
        <w:t>, the University recognized OPEB expense as follows:</w:t>
      </w:r>
    </w:p>
    <w:bookmarkStart w:id="706" w:name="_Hlk199505105"/>
    <w:bookmarkStart w:id="707" w:name="_MON_1810118206"/>
    <w:bookmarkEnd w:id="707"/>
    <w:p w14:paraId="38A695B7" w14:textId="3EDC5C87" w:rsidR="00E6093A" w:rsidRPr="00866A10" w:rsidRDefault="007B5E19" w:rsidP="00E6093A">
      <w:pPr>
        <w:spacing w:after="240" w:line="240" w:lineRule="auto"/>
        <w:ind w:left="360" w:right="270"/>
        <w:jc w:val="center"/>
        <w:rPr>
          <w:rFonts w:ascii="Aptos" w:eastAsia="Times New Roman" w:hAnsi="Aptos" w:cs="Arial"/>
          <w:i/>
        </w:rPr>
      </w:pPr>
      <w:r>
        <w:rPr>
          <w:rFonts w:ascii="Aptos" w:eastAsia="Calibri" w:hAnsi="Aptos" w:cs="Arial"/>
        </w:rPr>
        <w:object w:dxaOrig="4947" w:dyaOrig="1453" w14:anchorId="2601AD39">
          <v:shape id="_x0000_i1075" type="#_x0000_t75" style="width:225.6pt;height:66pt" o:ole="">
            <v:imagedata r:id="rId122" o:title=""/>
          </v:shape>
          <o:OLEObject Type="Embed" ProgID="Excel.Sheet.12" ShapeID="_x0000_i1075" DrawAspect="Content" ObjectID="_1811661396" r:id="rId123"/>
        </w:object>
      </w:r>
      <w:bookmarkEnd w:id="706"/>
    </w:p>
    <w:p w14:paraId="69CA7002" w14:textId="63B61A65" w:rsidR="00E6093A" w:rsidRPr="00866A10" w:rsidRDefault="00E6093A" w:rsidP="00E6093A">
      <w:pPr>
        <w:spacing w:after="240" w:line="240" w:lineRule="auto"/>
        <w:ind w:left="360" w:right="270"/>
        <w:jc w:val="both"/>
        <w:rPr>
          <w:rFonts w:ascii="Aptos" w:eastAsia="Times New Roman" w:hAnsi="Aptos" w:cs="Arial"/>
        </w:rPr>
      </w:pPr>
      <w:r w:rsidRPr="00866A10">
        <w:rPr>
          <w:rFonts w:ascii="Aptos" w:eastAsia="Times New Roman" w:hAnsi="Aptos" w:cs="Arial"/>
          <w:i/>
        </w:rPr>
        <w:t>Deferred Outflows of Resources and Deferred Inflows of Resources Related to OPEB:</w:t>
      </w:r>
      <w:r w:rsidRPr="00866A10">
        <w:rPr>
          <w:rFonts w:ascii="Aptos" w:eastAsia="Times New Roman" w:hAnsi="Aptos" w:cs="Arial"/>
        </w:rPr>
        <w:t xml:space="preserve"> </w:t>
      </w:r>
      <w:proofErr w:type="gramStart"/>
      <w:r w:rsidRPr="00866A10">
        <w:rPr>
          <w:rFonts w:ascii="Aptos" w:eastAsia="Times New Roman" w:hAnsi="Aptos" w:cs="Arial"/>
        </w:rPr>
        <w:t>At</w:t>
      </w:r>
      <w:proofErr w:type="gramEnd"/>
      <w:r w:rsidRPr="00866A10">
        <w:rPr>
          <w:rFonts w:ascii="Aptos" w:eastAsia="Times New Roman" w:hAnsi="Aptos" w:cs="Arial"/>
        </w:rPr>
        <w:t xml:space="preserve"> June 30, </w:t>
      </w:r>
      <w:r w:rsidRPr="00866A10">
        <w:rPr>
          <w:rFonts w:ascii="Aptos" w:eastAsia="Times New Roman" w:hAnsi="Aptos" w:cs="Arial"/>
          <w:highlight w:val="yellow"/>
        </w:rPr>
        <w:t>2025</w:t>
      </w:r>
      <w:r w:rsidRPr="00866A10">
        <w:rPr>
          <w:rFonts w:ascii="Aptos" w:eastAsia="Times New Roman" w:hAnsi="Aptos" w:cs="Arial"/>
        </w:rPr>
        <w:t>, the University reported deferred outflows of resources and deferred inflows of resources related to OPEB from the following sources:</w:t>
      </w:r>
    </w:p>
    <w:p w14:paraId="1637F776" w14:textId="69A81170" w:rsidR="00E6093A" w:rsidRPr="00866A10" w:rsidRDefault="007B5E19" w:rsidP="00E6093A">
      <w:pPr>
        <w:spacing w:after="240" w:line="240" w:lineRule="auto"/>
        <w:ind w:left="360" w:right="270"/>
        <w:jc w:val="center"/>
        <w:rPr>
          <w:rFonts w:ascii="Aptos" w:eastAsia="Calibri" w:hAnsi="Aptos" w:cs="Arial"/>
        </w:rPr>
      </w:pPr>
      <w:r>
        <w:rPr>
          <w:rFonts w:ascii="Aptos" w:eastAsia="Calibri" w:hAnsi="Aptos" w:cs="Arial"/>
        </w:rPr>
        <w:object w:dxaOrig="8670" w:dyaOrig="4725" w14:anchorId="49B2C122">
          <v:shape id="_x0000_i1076" type="#_x0000_t75" style="width:433.8pt;height:236.4pt" o:ole="">
            <v:imagedata r:id="rId124" o:title=""/>
          </v:shape>
          <o:OLEObject Type="Embed" ProgID="Excel.Sheet.12" ShapeID="_x0000_i1076" DrawAspect="Content" ObjectID="_1811661397" r:id="rId125"/>
        </w:object>
      </w:r>
    </w:p>
    <w:bookmarkStart w:id="708" w:name="_MON_1807598402"/>
    <w:bookmarkEnd w:id="708"/>
    <w:p w14:paraId="7C1D3192" w14:textId="1132EE2F" w:rsidR="00E6093A" w:rsidRPr="00866A10" w:rsidRDefault="007B5E19" w:rsidP="00E6093A">
      <w:pPr>
        <w:spacing w:after="240" w:line="240" w:lineRule="auto"/>
        <w:ind w:left="360" w:right="270"/>
        <w:jc w:val="center"/>
        <w:rPr>
          <w:rFonts w:ascii="Aptos" w:eastAsia="Calibri" w:hAnsi="Aptos" w:cs="Arial"/>
        </w:rPr>
      </w:pPr>
      <w:r>
        <w:rPr>
          <w:rFonts w:ascii="Aptos" w:eastAsia="Calibri" w:hAnsi="Aptos" w:cs="Arial"/>
        </w:rPr>
        <w:object w:dxaOrig="8670" w:dyaOrig="3450" w14:anchorId="124F8F23">
          <v:shape id="_x0000_i1077" type="#_x0000_t75" style="width:433.8pt;height:172.2pt" o:ole="">
            <v:imagedata r:id="rId126" o:title=""/>
          </v:shape>
          <o:OLEObject Type="Embed" ProgID="Excel.Sheet.12" ShapeID="_x0000_i1077" DrawAspect="Content" ObjectID="_1811661398" r:id="rId127"/>
        </w:object>
      </w:r>
    </w:p>
    <w:p w14:paraId="0703A7BA" w14:textId="77777777" w:rsidR="00E6093A" w:rsidRPr="00866A10" w:rsidRDefault="00E6093A" w:rsidP="00E6093A">
      <w:pPr>
        <w:tabs>
          <w:tab w:val="left" w:pos="1890"/>
        </w:tabs>
        <w:spacing w:after="240" w:line="240" w:lineRule="auto"/>
        <w:ind w:left="360" w:right="270"/>
        <w:jc w:val="both"/>
        <w:rPr>
          <w:rFonts w:ascii="Aptos" w:eastAsia="Calibri" w:hAnsi="Aptos" w:cs="Arial"/>
          <w:b/>
          <w:i/>
          <w:color w:val="0000FF"/>
        </w:rPr>
      </w:pPr>
      <w:r w:rsidRPr="00866A10">
        <w:rPr>
          <w:rFonts w:ascii="Aptos" w:eastAsia="Times New Roman" w:hAnsi="Aptos" w:cs="Arial"/>
        </w:rPr>
        <w:t xml:space="preserve">Amounts reported as deferred outflows of resources related to contributions </w:t>
      </w:r>
      <w:proofErr w:type="gramStart"/>
      <w:r w:rsidRPr="00866A10">
        <w:rPr>
          <w:rFonts w:ascii="Aptos" w:eastAsia="Times New Roman" w:hAnsi="Aptos" w:cs="Arial"/>
        </w:rPr>
        <w:t>subsequent to</w:t>
      </w:r>
      <w:proofErr w:type="gramEnd"/>
      <w:r w:rsidRPr="00866A10">
        <w:rPr>
          <w:rFonts w:ascii="Aptos" w:eastAsia="Times New Roman" w:hAnsi="Aptos" w:cs="Arial"/>
        </w:rPr>
        <w:t xml:space="preserve"> the measurement date will be recognized as </w:t>
      </w:r>
      <w:r w:rsidRPr="00866A10">
        <w:rPr>
          <w:rFonts w:ascii="Aptos" w:eastAsia="Times New Roman" w:hAnsi="Aptos" w:cs="Arial"/>
          <w:highlight w:val="yellow"/>
        </w:rPr>
        <w:t>a reduction</w:t>
      </w:r>
      <w:r w:rsidRPr="00866A10">
        <w:rPr>
          <w:rFonts w:ascii="Aptos" w:eastAsia="Times New Roman" w:hAnsi="Aptos" w:cs="Arial"/>
        </w:rPr>
        <w:t xml:space="preserve"> of the net OPEB </w:t>
      </w:r>
      <w:r w:rsidRPr="00866A10">
        <w:rPr>
          <w:rFonts w:ascii="Aptos" w:eastAsia="Times New Roman" w:hAnsi="Aptos" w:cs="Arial"/>
          <w:highlight w:val="yellow"/>
        </w:rPr>
        <w:t>liability</w:t>
      </w:r>
      <w:r w:rsidRPr="00866A10">
        <w:rPr>
          <w:rFonts w:ascii="Aptos" w:eastAsia="Times New Roman" w:hAnsi="Aptos" w:cs="Arial"/>
        </w:rPr>
        <w:t xml:space="preserve"> related to RHBF and </w:t>
      </w:r>
      <w:r w:rsidRPr="00866A10">
        <w:rPr>
          <w:rFonts w:ascii="Aptos" w:eastAsia="Times New Roman" w:hAnsi="Aptos" w:cs="Arial"/>
          <w:highlight w:val="yellow"/>
        </w:rPr>
        <w:t>an increase of the net OPEB asset related to</w:t>
      </w:r>
      <w:r w:rsidRPr="00866A10">
        <w:rPr>
          <w:rFonts w:ascii="Aptos" w:eastAsia="Times New Roman" w:hAnsi="Aptos" w:cs="Arial"/>
        </w:rPr>
        <w:t xml:space="preserve"> DIPNC in the fiscal year ending June 30, </w:t>
      </w:r>
      <w:r w:rsidRPr="00866A10">
        <w:rPr>
          <w:rFonts w:ascii="Aptos" w:eastAsia="Times New Roman" w:hAnsi="Aptos" w:cs="Arial"/>
          <w:highlight w:val="yellow"/>
        </w:rPr>
        <w:t>2026</w:t>
      </w:r>
      <w:r w:rsidRPr="00866A10">
        <w:rPr>
          <w:rFonts w:ascii="Aptos" w:eastAsia="Times New Roman" w:hAnsi="Aptos" w:cs="Arial"/>
        </w:rPr>
        <w:t>.</w:t>
      </w:r>
      <w:r w:rsidRPr="00866A10">
        <w:rPr>
          <w:rFonts w:ascii="Aptos" w:eastAsia="Calibri" w:hAnsi="Aptos" w:cs="Arial"/>
        </w:rPr>
        <w:t xml:space="preserve"> Other amounts reported as deferred outflows of resources and deferred inflows of resources related to OPEB will be recognized as OPEB expense as follows: </w:t>
      </w:r>
    </w:p>
    <w:p w14:paraId="32463D73" w14:textId="409E104D" w:rsidR="00E6093A" w:rsidRPr="00866A10" w:rsidRDefault="007B5E19" w:rsidP="007B5E19">
      <w:pPr>
        <w:spacing w:after="240" w:line="259" w:lineRule="auto"/>
        <w:ind w:left="360"/>
        <w:jc w:val="center"/>
        <w:rPr>
          <w:rFonts w:ascii="Aptos" w:eastAsia="Aptos" w:hAnsi="Aptos" w:cs="Arial"/>
        </w:rPr>
      </w:pPr>
      <w:r>
        <w:rPr>
          <w:rFonts w:ascii="Aptos" w:eastAsia="Calibri" w:hAnsi="Aptos" w:cs="Arial"/>
          <w:b/>
          <w:i/>
          <w:color w:val="0000FF"/>
        </w:rPr>
        <w:object w:dxaOrig="4875" w:dyaOrig="4950" w14:anchorId="0BA12892">
          <v:shape id="_x0000_i1078" type="#_x0000_t75" style="width:243.6pt;height:247.8pt" o:ole="">
            <v:imagedata r:id="rId128" o:title=""/>
          </v:shape>
          <o:OLEObject Type="Embed" ProgID="Excel.Sheet.12" ShapeID="_x0000_i1078" DrawAspect="Content" ObjectID="_1811661399" r:id="rId129"/>
        </w:object>
      </w:r>
    </w:p>
    <w:p w14:paraId="4EAA9D7E"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bookmarkStart w:id="709" w:name="_Hlk75421286"/>
      <w:r w:rsidRPr="00866A10">
        <w:rPr>
          <w:rFonts w:ascii="Aptos" w:hAnsi="Aptos"/>
          <w:smallCaps w:val="0"/>
          <w:szCs w:val="22"/>
        </w:rPr>
        <w:t>Note 19</w:t>
      </w:r>
      <w:r w:rsidRPr="00866A10">
        <w:rPr>
          <w:rFonts w:ascii="Aptos" w:hAnsi="Aptos"/>
          <w:smallCaps w:val="0"/>
          <w:szCs w:val="22"/>
        </w:rPr>
        <w:tab/>
        <w:t>-</w:t>
      </w:r>
      <w:r w:rsidRPr="00866A10">
        <w:rPr>
          <w:rFonts w:ascii="Aptos" w:hAnsi="Aptos"/>
          <w:smallCaps w:val="0"/>
          <w:szCs w:val="22"/>
        </w:rPr>
        <w:tab/>
        <w:t>Risk Management</w:t>
      </w:r>
    </w:p>
    <w:p w14:paraId="0268CA03" w14:textId="77777777" w:rsidR="000213C9" w:rsidRPr="00866A10" w:rsidRDefault="000213C9" w:rsidP="000213C9">
      <w:pPr>
        <w:spacing w:after="240" w:line="240" w:lineRule="auto"/>
        <w:jc w:val="both"/>
        <w:rPr>
          <w:rFonts w:ascii="Aptos" w:eastAsia="Times New Roman" w:hAnsi="Aptos" w:cs="Arial"/>
          <w:b/>
          <w:bCs/>
          <w:i/>
          <w:iCs/>
          <w:color w:val="0000FF"/>
        </w:rPr>
      </w:pPr>
      <w:r w:rsidRPr="00866A10">
        <w:rPr>
          <w:rFonts w:ascii="Aptos" w:eastAsia="Times New Roman" w:hAnsi="Aptos" w:cs="Arial"/>
        </w:rPr>
        <w:t xml:space="preserve">The University is exposed to various risks of loss related to torts; theft of, damage to, and destruction of assets; errors and omissions; injuries to employees; and natural disasters. These exposures to loss are handled via a combination of methods, including participation in state-administered insurance programs, purchase of commercial insurance, and self-retention of certain risks. There have been no significant reductions in insurance coverage from the previous </w:t>
      </w:r>
      <w:r w:rsidRPr="00866A10">
        <w:rPr>
          <w:rFonts w:ascii="Aptos" w:eastAsia="Times New Roman" w:hAnsi="Aptos" w:cs="Arial"/>
        </w:rPr>
        <w:lastRenderedPageBreak/>
        <w:t xml:space="preserve">year and settled claims have not exceeded coverage in any of the past three fiscal years. </w:t>
      </w:r>
      <w:r w:rsidRPr="00866A10">
        <w:rPr>
          <w:rFonts w:ascii="Aptos" w:eastAsia="Times New Roman" w:hAnsi="Aptos" w:cs="Arial"/>
          <w:b/>
          <w:bCs/>
          <w:i/>
          <w:iCs/>
          <w:color w:val="0000FF"/>
        </w:rPr>
        <w:t>[Revise previous sentence as necessary.]</w:t>
      </w:r>
    </w:p>
    <w:p w14:paraId="091A8366" w14:textId="77777777" w:rsidR="000213C9" w:rsidRPr="00866A10" w:rsidRDefault="000213C9" w:rsidP="000213C9">
      <w:pPr>
        <w:numPr>
          <w:ilvl w:val="0"/>
          <w:numId w:val="17"/>
        </w:numPr>
        <w:spacing w:after="240" w:line="240" w:lineRule="auto"/>
        <w:ind w:left="360"/>
        <w:jc w:val="both"/>
        <w:rPr>
          <w:rFonts w:ascii="Aptos" w:eastAsia="Times New Roman" w:hAnsi="Aptos" w:cs="Arial"/>
          <w:b/>
        </w:rPr>
      </w:pPr>
      <w:r w:rsidRPr="00866A10">
        <w:rPr>
          <w:rFonts w:ascii="Aptos" w:eastAsia="Times New Roman" w:hAnsi="Aptos" w:cs="Arial"/>
          <w:b/>
          <w:bCs/>
          <w:iCs/>
        </w:rPr>
        <w:t>Employee Benefit Plans</w:t>
      </w:r>
    </w:p>
    <w:p w14:paraId="592F9D46" w14:textId="77777777" w:rsidR="000213C9" w:rsidRPr="00866A10" w:rsidRDefault="000213C9" w:rsidP="000213C9">
      <w:pPr>
        <w:numPr>
          <w:ilvl w:val="0"/>
          <w:numId w:val="16"/>
        </w:numPr>
        <w:spacing w:after="240" w:line="240" w:lineRule="auto"/>
        <w:ind w:left="720" w:hanging="335"/>
        <w:jc w:val="both"/>
        <w:rPr>
          <w:rFonts w:ascii="Aptos" w:eastAsia="Times New Roman" w:hAnsi="Aptos" w:cs="Arial"/>
        </w:rPr>
      </w:pPr>
      <w:r w:rsidRPr="00866A10">
        <w:rPr>
          <w:rFonts w:ascii="Aptos" w:eastAsia="Times New Roman" w:hAnsi="Aptos" w:cs="Arial"/>
          <w:b/>
          <w:bCs/>
          <w:iCs/>
        </w:rPr>
        <w:t>State Health Plan</w:t>
      </w:r>
    </w:p>
    <w:p w14:paraId="12B16043" w14:textId="77777777" w:rsidR="000213C9" w:rsidRPr="00866A10" w:rsidRDefault="000213C9" w:rsidP="000213C9">
      <w:pPr>
        <w:tabs>
          <w:tab w:val="left" w:pos="4140"/>
        </w:tabs>
        <w:spacing w:after="240" w:line="240" w:lineRule="auto"/>
        <w:ind w:left="720"/>
        <w:jc w:val="both"/>
        <w:rPr>
          <w:rFonts w:ascii="Aptos" w:eastAsia="Times New Roman" w:hAnsi="Aptos" w:cs="Arial"/>
        </w:rPr>
      </w:pPr>
      <w:r w:rsidRPr="00866A10">
        <w:rPr>
          <w:rFonts w:ascii="Aptos" w:eastAsia="Times New Roman" w:hAnsi="Aptos" w:cs="Arial"/>
        </w:rPr>
        <w:t xml:space="preserve">University employees are provided comprehensive major medical care benefits. Coverage is funded by contributions to the State Health Plan (Plan), a discretely presented component unit of the State of North Carolina. The Plan is funded by employer and employee contributions. The Plan has contracted with third parties to process claims. See Note </w:t>
      </w:r>
      <w:r w:rsidRPr="00866A10">
        <w:rPr>
          <w:rFonts w:ascii="Aptos" w:eastAsia="Times New Roman" w:hAnsi="Aptos" w:cs="Arial"/>
          <w:b/>
          <w:color w:val="0000FF"/>
        </w:rPr>
        <w:t>XX</w:t>
      </w:r>
      <w:r w:rsidRPr="00866A10">
        <w:rPr>
          <w:rFonts w:ascii="Aptos" w:eastAsia="Times New Roman" w:hAnsi="Aptos" w:cs="Arial"/>
        </w:rPr>
        <w:t>, Other Postemployment Benefits, for additional information regarding retiree health benefits.</w:t>
      </w:r>
    </w:p>
    <w:p w14:paraId="39C6ACBA" w14:textId="77777777" w:rsidR="000213C9" w:rsidRPr="00866A10" w:rsidRDefault="000213C9" w:rsidP="000213C9">
      <w:pPr>
        <w:numPr>
          <w:ilvl w:val="0"/>
          <w:numId w:val="16"/>
        </w:numPr>
        <w:spacing w:after="240" w:line="240" w:lineRule="auto"/>
        <w:ind w:left="720" w:hanging="331"/>
        <w:jc w:val="both"/>
        <w:rPr>
          <w:rFonts w:ascii="Aptos" w:eastAsia="Times New Roman" w:hAnsi="Aptos" w:cs="Arial"/>
          <w:b/>
          <w:bCs/>
          <w:iCs/>
        </w:rPr>
      </w:pPr>
      <w:r w:rsidRPr="00866A10">
        <w:rPr>
          <w:rFonts w:ascii="Aptos" w:eastAsia="Times New Roman" w:hAnsi="Aptos" w:cs="Arial"/>
          <w:b/>
          <w:bCs/>
          <w:iCs/>
        </w:rPr>
        <w:t>Death Benefit Plan of North Carolina</w:t>
      </w:r>
    </w:p>
    <w:p w14:paraId="15DD32DD" w14:textId="77777777" w:rsidR="000213C9" w:rsidRPr="00866A10" w:rsidRDefault="000213C9" w:rsidP="000213C9">
      <w:pPr>
        <w:spacing w:after="240" w:line="240" w:lineRule="auto"/>
        <w:ind w:left="720"/>
        <w:jc w:val="both"/>
        <w:rPr>
          <w:rFonts w:ascii="Aptos" w:eastAsia="Times New Roman" w:hAnsi="Aptos" w:cs="Arial"/>
        </w:rPr>
      </w:pPr>
      <w:r w:rsidRPr="00866A10">
        <w:rPr>
          <w:rFonts w:ascii="Aptos" w:eastAsia="Times New Roman" w:hAnsi="Aptos" w:cs="Arial"/>
        </w:rPr>
        <w:t>Term life insurance (death benefits) of $25,000 to $50,000 is provided to eligible workers who enroll in the Teachers’ and State Employees’ Retirement System. This Death Benefit Plan is administered by the State Treasurer and funded via employer contributions. The employer contribution rate was 0.13% for the current fiscal year.</w:t>
      </w:r>
    </w:p>
    <w:p w14:paraId="61F51336" w14:textId="77777777" w:rsidR="000213C9" w:rsidRPr="00866A10" w:rsidRDefault="000213C9" w:rsidP="000213C9">
      <w:pPr>
        <w:numPr>
          <w:ilvl w:val="0"/>
          <w:numId w:val="16"/>
        </w:numPr>
        <w:spacing w:after="240" w:line="240" w:lineRule="auto"/>
        <w:ind w:left="720" w:hanging="331"/>
        <w:jc w:val="both"/>
        <w:rPr>
          <w:rFonts w:ascii="Aptos" w:eastAsia="Times New Roman" w:hAnsi="Aptos" w:cs="Arial"/>
          <w:b/>
          <w:bCs/>
          <w:iCs/>
        </w:rPr>
      </w:pPr>
      <w:r w:rsidRPr="00866A10">
        <w:rPr>
          <w:rFonts w:ascii="Aptos" w:eastAsia="Times New Roman" w:hAnsi="Aptos" w:cs="Arial"/>
          <w:b/>
          <w:bCs/>
          <w:iCs/>
        </w:rPr>
        <w:t>Disability Income Plan</w:t>
      </w:r>
    </w:p>
    <w:p w14:paraId="11EEF109" w14:textId="77777777" w:rsidR="000213C9" w:rsidRPr="00866A10" w:rsidRDefault="000213C9" w:rsidP="000213C9">
      <w:pPr>
        <w:spacing w:after="240" w:line="240" w:lineRule="auto"/>
        <w:ind w:left="720"/>
        <w:jc w:val="both"/>
        <w:rPr>
          <w:rFonts w:ascii="Aptos" w:eastAsia="Times New Roman" w:hAnsi="Aptos" w:cs="Arial"/>
        </w:rPr>
      </w:pPr>
      <w:r w:rsidRPr="00866A10">
        <w:rPr>
          <w:rFonts w:ascii="Aptos" w:eastAsia="Times New Roman" w:hAnsi="Aptos" w:cs="Arial"/>
        </w:rPr>
        <w:t xml:space="preserve">Short-term and long-term disability benefits are provided to </w:t>
      </w:r>
      <w:proofErr w:type="gramStart"/>
      <w:r w:rsidRPr="00866A10">
        <w:rPr>
          <w:rFonts w:ascii="Aptos" w:eastAsia="Times New Roman" w:hAnsi="Aptos" w:cs="Arial"/>
        </w:rPr>
        <w:t>University</w:t>
      </w:r>
      <w:proofErr w:type="gramEnd"/>
      <w:r w:rsidRPr="00866A10">
        <w:rPr>
          <w:rFonts w:ascii="Aptos" w:eastAsia="Times New Roman" w:hAnsi="Aptos" w:cs="Arial"/>
        </w:rPr>
        <w:t xml:space="preserve"> employees through the Disability Income Plan of North Carolina (DIPNC), part of the State’s Pension and Other Employee Benefit Trust Funds. Short-term benefits are paid by the University </w:t>
      </w:r>
      <w:r w:rsidRPr="00866A10">
        <w:rPr>
          <w:rFonts w:ascii="Aptos" w:eastAsia="Calibri" w:hAnsi="Aptos" w:cs="Arial"/>
        </w:rPr>
        <w:t xml:space="preserve">for up to twelve months. The Board of Trustees of the DIPNC may extend the short-term disability benefits for up to an additional twelve months. During the extended period of short-term disability benefits, payments are made directly by the DIPNC to the beneficiary. </w:t>
      </w:r>
      <w:r w:rsidRPr="00866A10">
        <w:rPr>
          <w:rFonts w:ascii="Aptos" w:eastAsia="Times New Roman" w:hAnsi="Aptos" w:cs="Arial"/>
        </w:rPr>
        <w:t xml:space="preserve">As discussed in Note </w:t>
      </w:r>
      <w:r w:rsidRPr="00866A10">
        <w:rPr>
          <w:rFonts w:ascii="Aptos" w:eastAsia="Times New Roman" w:hAnsi="Aptos" w:cs="Arial"/>
          <w:b/>
          <w:color w:val="0000FF"/>
        </w:rPr>
        <w:t>XX</w:t>
      </w:r>
      <w:r w:rsidRPr="00866A10">
        <w:rPr>
          <w:rFonts w:ascii="Aptos" w:eastAsia="Times New Roman" w:hAnsi="Aptos" w:cs="Arial"/>
        </w:rPr>
        <w:t>, long-term disability benefits are payable as other postemployment benefits from DIPNC after the conclusion of the short-term disability period or after salary continuation payments cease, whichever is later, for as long as an employee is disabled.</w:t>
      </w:r>
    </w:p>
    <w:p w14:paraId="16A1A7C2" w14:textId="77777777" w:rsidR="000213C9" w:rsidRPr="00866A10" w:rsidRDefault="000213C9" w:rsidP="000213C9">
      <w:pPr>
        <w:numPr>
          <w:ilvl w:val="0"/>
          <w:numId w:val="17"/>
        </w:numPr>
        <w:spacing w:after="240" w:line="240" w:lineRule="auto"/>
        <w:ind w:left="360"/>
        <w:jc w:val="both"/>
        <w:rPr>
          <w:rFonts w:ascii="Aptos" w:eastAsia="Times New Roman" w:hAnsi="Aptos" w:cs="Arial"/>
          <w:b/>
        </w:rPr>
      </w:pPr>
      <w:bookmarkStart w:id="710" w:name="_Hlk71891851"/>
      <w:r w:rsidRPr="00866A10">
        <w:rPr>
          <w:rFonts w:ascii="Aptos" w:eastAsia="Times New Roman" w:hAnsi="Aptos" w:cs="Arial"/>
          <w:b/>
          <w:bCs/>
          <w:iCs/>
        </w:rPr>
        <w:t>Other Risk Management and Insurance Activities</w:t>
      </w:r>
    </w:p>
    <w:p w14:paraId="52AD8DE0" w14:textId="77777777" w:rsidR="000213C9" w:rsidRPr="00866A10" w:rsidRDefault="000213C9" w:rsidP="000213C9">
      <w:pPr>
        <w:numPr>
          <w:ilvl w:val="0"/>
          <w:numId w:val="18"/>
        </w:numPr>
        <w:spacing w:after="240" w:line="240" w:lineRule="auto"/>
        <w:ind w:left="720" w:hanging="331"/>
        <w:jc w:val="both"/>
        <w:rPr>
          <w:rFonts w:ascii="Aptos" w:eastAsia="Times New Roman" w:hAnsi="Aptos" w:cs="Arial"/>
          <w:b/>
          <w:bCs/>
          <w:iCs/>
        </w:rPr>
      </w:pPr>
      <w:r w:rsidRPr="00866A10">
        <w:rPr>
          <w:rFonts w:ascii="Aptos" w:eastAsia="Times New Roman" w:hAnsi="Aptos" w:cs="Arial"/>
          <w:b/>
          <w:bCs/>
          <w:iCs/>
        </w:rPr>
        <w:t>Automobile, Fire, and Other Property Losses</w:t>
      </w:r>
    </w:p>
    <w:p w14:paraId="696C0DDD" w14:textId="731DBEBA" w:rsidR="00472D5C" w:rsidRPr="00866A10" w:rsidRDefault="00472D5C" w:rsidP="000213C9">
      <w:pPr>
        <w:spacing w:after="240" w:line="240" w:lineRule="auto"/>
        <w:ind w:left="720"/>
        <w:jc w:val="both"/>
        <w:rPr>
          <w:rFonts w:ascii="Aptos" w:eastAsia="Times New Roman" w:hAnsi="Aptos" w:cs="Arial"/>
          <w:bCs/>
          <w:iCs/>
        </w:rPr>
      </w:pPr>
      <w:r w:rsidRPr="00866A10">
        <w:rPr>
          <w:rFonts w:ascii="Aptos" w:eastAsia="Times New Roman" w:hAnsi="Aptos" w:cs="Arial"/>
          <w:bCs/>
          <w:iCs/>
        </w:rPr>
        <w:t>All state-owned vehicles are covered by liability insurance through a private insurance company and handled by the</w:t>
      </w:r>
      <w:r w:rsidR="002B7F3D">
        <w:rPr>
          <w:rFonts w:ascii="Aptos" w:eastAsia="Times New Roman" w:hAnsi="Aptos" w:cs="Arial"/>
          <w:bCs/>
          <w:iCs/>
        </w:rPr>
        <w:t xml:space="preserve"> </w:t>
      </w:r>
      <w:r w:rsidR="002B7F3D" w:rsidRPr="002B7F3D">
        <w:rPr>
          <w:rFonts w:ascii="Aptos" w:eastAsia="Times New Roman" w:hAnsi="Aptos" w:cs="Arial"/>
          <w:bCs/>
          <w:iCs/>
          <w:highlight w:val="yellow"/>
        </w:rPr>
        <w:t>Office of State Fire Marshal within the</w:t>
      </w:r>
      <w:r w:rsidRPr="00866A10">
        <w:rPr>
          <w:rFonts w:ascii="Aptos" w:eastAsia="Times New Roman" w:hAnsi="Aptos" w:cs="Arial"/>
          <w:bCs/>
          <w:iCs/>
        </w:rPr>
        <w:t xml:space="preserve"> North Carolina Department of Insurance. The liability limits for losses are $1,000,000 per claim and $10,000,000 per occurrence. The University pays premiums to the </w:t>
      </w:r>
      <w:r w:rsidR="00930809" w:rsidRPr="00B9663A">
        <w:rPr>
          <w:rFonts w:ascii="Aptos" w:eastAsia="Times New Roman" w:hAnsi="Aptos" w:cs="Arial"/>
          <w:bCs/>
          <w:iCs/>
          <w:highlight w:val="yellow"/>
        </w:rPr>
        <w:t>Office of State Fire Marshal</w:t>
      </w:r>
      <w:r w:rsidRPr="00866A10">
        <w:rPr>
          <w:rFonts w:ascii="Aptos" w:eastAsia="Times New Roman" w:hAnsi="Aptos" w:cs="Arial"/>
          <w:bCs/>
          <w:iCs/>
        </w:rPr>
        <w:t xml:space="preserve"> for the coverage.</w:t>
      </w:r>
      <w:r w:rsidR="00826C3D" w:rsidRPr="00866A10">
        <w:rPr>
          <w:rFonts w:ascii="Aptos" w:eastAsia="Times New Roman" w:hAnsi="Aptos" w:cs="Arial"/>
          <w:bCs/>
          <w:iCs/>
        </w:rPr>
        <w:t xml:space="preserve"> </w:t>
      </w:r>
      <w:bookmarkStart w:id="711" w:name="_Hlk198042371"/>
      <w:r w:rsidR="00826C3D" w:rsidRPr="00866A10">
        <w:rPr>
          <w:rFonts w:ascii="Aptos" w:eastAsia="Times New Roman" w:hAnsi="Aptos" w:cs="Arial"/>
          <w:b/>
          <w:i/>
          <w:color w:val="0000FF"/>
          <w:highlight w:val="yellow"/>
        </w:rPr>
        <w:t>[Revise coverage amounts as applicable.]</w:t>
      </w:r>
      <w:bookmarkEnd w:id="711"/>
    </w:p>
    <w:p w14:paraId="6728A064" w14:textId="10CB8F3D" w:rsidR="000213C9" w:rsidRPr="00866A10" w:rsidRDefault="000213C9" w:rsidP="000213C9">
      <w:pPr>
        <w:spacing w:after="240" w:line="240" w:lineRule="auto"/>
        <w:ind w:left="720"/>
        <w:jc w:val="both"/>
        <w:rPr>
          <w:rFonts w:ascii="Aptos" w:eastAsia="Times New Roman" w:hAnsi="Aptos" w:cs="Arial"/>
          <w:b/>
          <w:i/>
        </w:rPr>
      </w:pPr>
      <w:r w:rsidRPr="00866A10">
        <w:rPr>
          <w:rFonts w:ascii="Aptos" w:eastAsia="Times New Roman" w:hAnsi="Aptos" w:cs="Arial"/>
          <w:bCs/>
          <w:iCs/>
        </w:rPr>
        <w:t>The University is required</w:t>
      </w:r>
      <w:r w:rsidR="00CA1402">
        <w:rPr>
          <w:rFonts w:ascii="Aptos" w:eastAsia="Times New Roman" w:hAnsi="Aptos" w:cs="Arial"/>
          <w:bCs/>
          <w:iCs/>
        </w:rPr>
        <w:t xml:space="preserve"> </w:t>
      </w:r>
      <w:r w:rsidR="00CA1402" w:rsidRPr="00CA1402">
        <w:rPr>
          <w:rFonts w:ascii="Aptos" w:eastAsia="Times New Roman" w:hAnsi="Aptos" w:cs="Arial"/>
          <w:bCs/>
          <w:iCs/>
          <w:highlight w:val="yellow"/>
        </w:rPr>
        <w:t>by UNC Policy 1300.12 – Policy on Insurance Coverage</w:t>
      </w:r>
      <w:r w:rsidRPr="00866A10">
        <w:rPr>
          <w:rFonts w:ascii="Aptos" w:eastAsia="Times New Roman" w:hAnsi="Aptos" w:cs="Arial"/>
          <w:bCs/>
          <w:iCs/>
        </w:rPr>
        <w:t xml:space="preserve"> to maintain all risk coverage on all state-owned buildings and contents through the State Property Fire Insurance Fund (Fund), an internal service fund of the State. Fire and lightning coverage </w:t>
      </w:r>
      <w:proofErr w:type="gramStart"/>
      <w:r w:rsidRPr="00866A10">
        <w:rPr>
          <w:rFonts w:ascii="Aptos" w:eastAsia="Times New Roman" w:hAnsi="Aptos" w:cs="Arial"/>
          <w:bCs/>
          <w:iCs/>
        </w:rPr>
        <w:t>is</w:t>
      </w:r>
      <w:proofErr w:type="gramEnd"/>
      <w:r w:rsidRPr="00866A10">
        <w:rPr>
          <w:rFonts w:ascii="Aptos" w:eastAsia="Times New Roman" w:hAnsi="Aptos" w:cs="Arial"/>
          <w:bCs/>
          <w:iCs/>
        </w:rPr>
        <w:t xml:space="preserve"> provided at no cost to the University for operations supported by the State’s General Fund. Other operations not supported by the State’s General Fund are </w:t>
      </w:r>
      <w:r w:rsidRPr="00866A10">
        <w:rPr>
          <w:rFonts w:ascii="Aptos" w:eastAsia="Times New Roman" w:hAnsi="Aptos" w:cs="Arial"/>
          <w:bCs/>
          <w:iCs/>
        </w:rPr>
        <w:lastRenderedPageBreak/>
        <w:t xml:space="preserve">charged for the fire and lightning coverage. Coverage for all remaining risks for all buildings is charged to the University. Losses covered by the Fund are subject to a $5,000 per occurrence deductible. </w:t>
      </w:r>
      <w:r w:rsidR="00826C3D" w:rsidRPr="00866A10">
        <w:rPr>
          <w:rFonts w:ascii="Aptos" w:eastAsia="Times New Roman" w:hAnsi="Aptos" w:cs="Arial"/>
          <w:b/>
          <w:i/>
          <w:color w:val="0000FF"/>
        </w:rPr>
        <w:t>[</w:t>
      </w:r>
      <w:r w:rsidR="00826C3D" w:rsidRPr="00866A10">
        <w:rPr>
          <w:rFonts w:ascii="Aptos" w:eastAsia="Times New Roman" w:hAnsi="Aptos" w:cs="Arial"/>
          <w:b/>
          <w:i/>
          <w:color w:val="0000FF"/>
          <w:highlight w:val="yellow"/>
        </w:rPr>
        <w:t>Revise coverage amounts as applicable</w:t>
      </w:r>
      <w:r w:rsidR="00826C3D" w:rsidRPr="00866A10">
        <w:rPr>
          <w:rFonts w:ascii="Aptos" w:eastAsia="Times New Roman" w:hAnsi="Aptos" w:cs="Arial"/>
          <w:b/>
          <w:i/>
          <w:color w:val="0000FF"/>
        </w:rPr>
        <w:t xml:space="preserve">. </w:t>
      </w:r>
      <w:r w:rsidRPr="00866A10">
        <w:rPr>
          <w:rFonts w:ascii="Aptos" w:eastAsia="Times New Roman" w:hAnsi="Aptos" w:cs="Arial"/>
          <w:b/>
          <w:i/>
          <w:color w:val="0000FF"/>
        </w:rPr>
        <w:t>Revise previous sentence if a different deductible amount has been purchased for fire coverage.] [Add information to describe the additional types of coverage purchased (for example, extended coverage for buildings and contents, sprinkler leakage, vandalism, theft, flood, wind, “all risks”) and whether applicable to all buildings and contents of the entity or just certain ones. Describe coverage amounts and deductibles.]</w:t>
      </w:r>
    </w:p>
    <w:bookmarkEnd w:id="710"/>
    <w:p w14:paraId="75FBFEA1" w14:textId="77777777" w:rsidR="000213C9" w:rsidRPr="00866A10" w:rsidRDefault="000213C9" w:rsidP="000213C9">
      <w:pPr>
        <w:numPr>
          <w:ilvl w:val="0"/>
          <w:numId w:val="18"/>
        </w:numPr>
        <w:spacing w:after="240" w:line="240" w:lineRule="auto"/>
        <w:ind w:left="720" w:hanging="331"/>
        <w:jc w:val="both"/>
        <w:rPr>
          <w:rFonts w:ascii="Aptos" w:eastAsia="Times New Roman" w:hAnsi="Aptos" w:cs="Arial"/>
          <w:b/>
          <w:bCs/>
          <w:iCs/>
        </w:rPr>
      </w:pPr>
      <w:r w:rsidRPr="00866A10">
        <w:rPr>
          <w:rFonts w:ascii="Aptos" w:eastAsia="Times New Roman" w:hAnsi="Aptos" w:cs="Arial"/>
          <w:b/>
          <w:bCs/>
          <w:iCs/>
        </w:rPr>
        <w:t>Public Officers’ and Employees’ Liability Insurance</w:t>
      </w:r>
    </w:p>
    <w:p w14:paraId="5F646E55" w14:textId="7B271D69" w:rsidR="000213C9" w:rsidRPr="00866A10" w:rsidRDefault="000213C9" w:rsidP="000213C9">
      <w:pPr>
        <w:spacing w:after="240" w:line="240" w:lineRule="auto"/>
        <w:ind w:left="720"/>
        <w:jc w:val="both"/>
        <w:rPr>
          <w:rFonts w:ascii="Aptos" w:eastAsia="Times New Roman" w:hAnsi="Aptos" w:cs="Arial"/>
        </w:rPr>
      </w:pPr>
      <w:r w:rsidRPr="00866A10">
        <w:rPr>
          <w:rFonts w:ascii="Aptos" w:eastAsia="Times New Roman" w:hAnsi="Aptos" w:cs="Arial"/>
        </w:rPr>
        <w:t xml:space="preserve">The risk of tort claims of up to $1,000,000 per claimant is retained under the authority of the State Tort Claims Act. In addition, the State provides excess public officers’ and employees’ liability insurance up to $2,000,000 per claim and </w:t>
      </w:r>
      <w:r w:rsidRPr="00B9663A">
        <w:rPr>
          <w:rFonts w:ascii="Aptos" w:eastAsia="Times New Roman" w:hAnsi="Aptos" w:cs="Arial"/>
          <w:highlight w:val="yellow"/>
        </w:rPr>
        <w:t>$</w:t>
      </w:r>
      <w:r w:rsidR="00B9663A" w:rsidRPr="00B9663A">
        <w:rPr>
          <w:rFonts w:ascii="Aptos" w:eastAsia="Times New Roman" w:hAnsi="Aptos" w:cs="Arial"/>
          <w:highlight w:val="yellow"/>
        </w:rPr>
        <w:t>5</w:t>
      </w:r>
      <w:r w:rsidRPr="00B9663A">
        <w:rPr>
          <w:rFonts w:ascii="Aptos" w:eastAsia="Times New Roman" w:hAnsi="Aptos" w:cs="Arial"/>
          <w:highlight w:val="yellow"/>
        </w:rPr>
        <w:t>,000,000</w:t>
      </w:r>
      <w:r w:rsidRPr="00866A10">
        <w:rPr>
          <w:rFonts w:ascii="Aptos" w:eastAsia="Times New Roman" w:hAnsi="Aptos" w:cs="Arial"/>
        </w:rPr>
        <w:t xml:space="preserve"> in the aggregate per fiscal year via contract with private insurance companies. The University pays the premium, based on a composite rate, directly to the private insurer.</w:t>
      </w:r>
      <w:r w:rsidR="00826C3D" w:rsidRPr="00866A10">
        <w:rPr>
          <w:rFonts w:ascii="Aptos" w:eastAsia="Times New Roman" w:hAnsi="Aptos" w:cs="Arial"/>
        </w:rPr>
        <w:t xml:space="preserve"> </w:t>
      </w:r>
      <w:r w:rsidR="00826C3D" w:rsidRPr="00866A10">
        <w:rPr>
          <w:rFonts w:ascii="Aptos" w:eastAsia="Times New Roman" w:hAnsi="Aptos" w:cs="Arial"/>
          <w:b/>
          <w:i/>
          <w:color w:val="0000FF"/>
          <w:highlight w:val="yellow"/>
        </w:rPr>
        <w:t>[Revise coverage amounts as applicable.]</w:t>
      </w:r>
    </w:p>
    <w:p w14:paraId="2AE998DC" w14:textId="77777777" w:rsidR="000213C9" w:rsidRPr="00866A10" w:rsidRDefault="000213C9" w:rsidP="000213C9">
      <w:pPr>
        <w:numPr>
          <w:ilvl w:val="0"/>
          <w:numId w:val="18"/>
        </w:numPr>
        <w:spacing w:after="240" w:line="240" w:lineRule="auto"/>
        <w:ind w:left="720" w:hanging="331"/>
        <w:jc w:val="both"/>
        <w:rPr>
          <w:rFonts w:ascii="Aptos" w:eastAsia="Times New Roman" w:hAnsi="Aptos" w:cs="Arial"/>
          <w:b/>
          <w:bCs/>
          <w:iCs/>
        </w:rPr>
      </w:pPr>
      <w:r w:rsidRPr="00866A10">
        <w:rPr>
          <w:rFonts w:ascii="Aptos" w:eastAsia="Times New Roman" w:hAnsi="Aptos" w:cs="Arial"/>
          <w:b/>
          <w:bCs/>
          <w:iCs/>
        </w:rPr>
        <w:t>Employee Dishonesty and Computer Fraud</w:t>
      </w:r>
    </w:p>
    <w:p w14:paraId="5E99EB90" w14:textId="050C3114" w:rsidR="000213C9" w:rsidRPr="00866A10" w:rsidRDefault="000213C9" w:rsidP="000213C9">
      <w:pPr>
        <w:spacing w:after="240" w:line="240" w:lineRule="auto"/>
        <w:ind w:left="720"/>
        <w:jc w:val="both"/>
        <w:rPr>
          <w:rFonts w:ascii="Aptos" w:eastAsia="Times New Roman" w:hAnsi="Aptos" w:cs="Arial"/>
        </w:rPr>
      </w:pPr>
      <w:r w:rsidRPr="00866A10">
        <w:rPr>
          <w:rFonts w:ascii="Aptos" w:eastAsia="Times New Roman" w:hAnsi="Aptos" w:cs="Arial"/>
        </w:rPr>
        <w:t xml:space="preserve">The University is protected for losses from employee dishonesty and computer fraud. This coverage is with a private insurance company and is handled by the North Carolina Department of Insurance. Universities are charged a premium by the private insurance company. Coverage limit is $5,000,000 per occurrence. The private insurance company pays 90% of each loss less a $100,000 deductible. </w:t>
      </w:r>
      <w:r w:rsidR="00826C3D" w:rsidRPr="00866A10">
        <w:rPr>
          <w:rFonts w:ascii="Aptos" w:eastAsia="Times New Roman" w:hAnsi="Aptos" w:cs="Arial"/>
          <w:b/>
          <w:i/>
          <w:color w:val="0000FF"/>
          <w:highlight w:val="yellow"/>
        </w:rPr>
        <w:t>[Revise coverage amounts as applicable.]</w:t>
      </w:r>
    </w:p>
    <w:p w14:paraId="51EEE3A1" w14:textId="77777777" w:rsidR="000213C9" w:rsidRPr="00866A10" w:rsidRDefault="000213C9" w:rsidP="000213C9">
      <w:pPr>
        <w:numPr>
          <w:ilvl w:val="0"/>
          <w:numId w:val="18"/>
        </w:numPr>
        <w:spacing w:after="240" w:line="240" w:lineRule="auto"/>
        <w:ind w:left="720" w:hanging="331"/>
        <w:jc w:val="both"/>
        <w:rPr>
          <w:rFonts w:ascii="Aptos" w:eastAsia="Times New Roman" w:hAnsi="Aptos" w:cs="Arial"/>
          <w:b/>
          <w:bCs/>
          <w:iCs/>
        </w:rPr>
      </w:pPr>
      <w:r w:rsidRPr="00866A10">
        <w:rPr>
          <w:rFonts w:ascii="Aptos" w:eastAsia="Times New Roman" w:hAnsi="Aptos" w:cs="Arial"/>
          <w:b/>
          <w:bCs/>
          <w:iCs/>
        </w:rPr>
        <w:t>Statewide Workers’ Compensation Program</w:t>
      </w:r>
    </w:p>
    <w:p w14:paraId="549F7C0B" w14:textId="77777777" w:rsidR="000213C9" w:rsidRPr="00866A10" w:rsidRDefault="000213C9" w:rsidP="000213C9">
      <w:pPr>
        <w:spacing w:after="240" w:line="240" w:lineRule="auto"/>
        <w:ind w:left="720"/>
        <w:jc w:val="both"/>
        <w:rPr>
          <w:rFonts w:ascii="Aptos" w:eastAsia="Times New Roman" w:hAnsi="Aptos" w:cs="Arial"/>
        </w:rPr>
      </w:pPr>
      <w:r w:rsidRPr="00866A10">
        <w:rPr>
          <w:rFonts w:ascii="Aptos" w:eastAsia="Times New Roman" w:hAnsi="Aptos" w:cs="Arial"/>
        </w:rPr>
        <w:t>The North Carolina Workers’ Compensation Program provides benefits to workers injured on the job. All employees of the State and its component units are included in the program. When an employee is injured, the University’s primary responsibility is to arrange for and provide the necessary treatment for work related injury. The University is responsible for paying medical benefits and compensation in accordance with the North Carolina Workers’ Compensation Act. The University retains the risk for workers’ compensation.</w:t>
      </w:r>
    </w:p>
    <w:p w14:paraId="056682B3" w14:textId="77777777" w:rsidR="000213C9" w:rsidRPr="00866A10" w:rsidRDefault="000213C9" w:rsidP="000213C9">
      <w:pPr>
        <w:spacing w:after="240" w:line="240" w:lineRule="auto"/>
        <w:ind w:left="720"/>
        <w:jc w:val="both"/>
        <w:rPr>
          <w:rFonts w:ascii="Aptos" w:eastAsia="Times New Roman" w:hAnsi="Aptos" w:cs="Arial"/>
        </w:rPr>
      </w:pPr>
      <w:r w:rsidRPr="00866A10">
        <w:rPr>
          <w:rFonts w:ascii="Aptos" w:eastAsia="Times New Roman" w:hAnsi="Aptos" w:cs="Arial"/>
        </w:rPr>
        <w:t xml:space="preserve">Additional details on the state-administered risk management programs are disclosed in the State’s </w:t>
      </w:r>
      <w:r w:rsidRPr="00866A10">
        <w:rPr>
          <w:rFonts w:ascii="Aptos" w:eastAsia="Times New Roman" w:hAnsi="Aptos" w:cs="Arial"/>
          <w:i/>
        </w:rPr>
        <w:t>Annual Comprehensive Financial Report</w:t>
      </w:r>
      <w:r w:rsidRPr="00866A10">
        <w:rPr>
          <w:rFonts w:ascii="Aptos" w:eastAsia="Times New Roman" w:hAnsi="Aptos" w:cs="Arial"/>
        </w:rPr>
        <w:t>, issued by the Office of the State Controller.</w:t>
      </w:r>
    </w:p>
    <w:p w14:paraId="48B0B231" w14:textId="77777777" w:rsidR="000213C9" w:rsidRPr="00866A10" w:rsidRDefault="000213C9" w:rsidP="000213C9">
      <w:pPr>
        <w:numPr>
          <w:ilvl w:val="0"/>
          <w:numId w:val="18"/>
        </w:numPr>
        <w:spacing w:after="240" w:line="240" w:lineRule="auto"/>
        <w:ind w:left="720" w:hanging="331"/>
        <w:jc w:val="both"/>
        <w:rPr>
          <w:rFonts w:ascii="Aptos" w:eastAsia="Times New Roman" w:hAnsi="Aptos" w:cs="Arial"/>
          <w:b/>
          <w:bCs/>
          <w:iCs/>
        </w:rPr>
      </w:pPr>
      <w:r w:rsidRPr="00866A10">
        <w:rPr>
          <w:rFonts w:ascii="Aptos" w:eastAsia="Times New Roman" w:hAnsi="Aptos" w:cs="Arial"/>
          <w:b/>
          <w:bCs/>
          <w:iCs/>
        </w:rPr>
        <w:t>Other Insurance Held by the University</w:t>
      </w:r>
    </w:p>
    <w:p w14:paraId="3DB0DF3D" w14:textId="77777777" w:rsidR="000213C9" w:rsidRPr="00866A10" w:rsidRDefault="000213C9" w:rsidP="000213C9">
      <w:pPr>
        <w:spacing w:after="240" w:line="240" w:lineRule="auto"/>
        <w:ind w:left="720"/>
        <w:jc w:val="both"/>
        <w:rPr>
          <w:rFonts w:ascii="Aptos" w:eastAsia="Times New Roman" w:hAnsi="Aptos" w:cs="Arial"/>
          <w:b/>
          <w:bCs/>
          <w:i/>
          <w:iCs/>
          <w:color w:val="0000FF"/>
        </w:rPr>
      </w:pPr>
      <w:r w:rsidRPr="00866A10">
        <w:rPr>
          <w:rFonts w:ascii="Aptos" w:eastAsia="Times New Roman" w:hAnsi="Aptos" w:cs="Arial"/>
          <w:b/>
          <w:bCs/>
          <w:i/>
          <w:iCs/>
          <w:color w:val="0000FF"/>
        </w:rPr>
        <w:t xml:space="preserve">[Add the following paragraph to disclose any material retained risk not disclosed elsewhere in this note as required by GASB. (For Example </w:t>
      </w:r>
      <w:r w:rsidRPr="00866A10">
        <w:rPr>
          <w:rFonts w:ascii="Aptos" w:eastAsia="Times New Roman" w:hAnsi="Aptos" w:cs="Arial"/>
          <w:bCs/>
          <w:i/>
          <w:iCs/>
          <w:color w:val="0000FF"/>
        </w:rPr>
        <w:t>-</w:t>
      </w:r>
      <w:r w:rsidRPr="00866A10">
        <w:rPr>
          <w:rFonts w:ascii="Aptos" w:eastAsia="Times New Roman" w:hAnsi="Aptos" w:cs="Arial"/>
          <w:b/>
          <w:bCs/>
          <w:i/>
          <w:iCs/>
          <w:color w:val="0000FF"/>
        </w:rPr>
        <w:t xml:space="preserve"> medical malpractice.)]</w:t>
      </w:r>
    </w:p>
    <w:p w14:paraId="4570EE0B" w14:textId="1054C46B" w:rsidR="000213C9" w:rsidRPr="00866A10" w:rsidRDefault="000213C9" w:rsidP="000213C9">
      <w:pPr>
        <w:spacing w:after="240" w:line="240" w:lineRule="auto"/>
        <w:ind w:left="720"/>
        <w:jc w:val="both"/>
        <w:rPr>
          <w:rFonts w:ascii="Aptos" w:eastAsia="Times New Roman" w:hAnsi="Aptos" w:cs="Arial"/>
          <w:b/>
          <w:i/>
          <w:color w:val="0000FF"/>
        </w:rPr>
      </w:pPr>
      <w:r w:rsidRPr="00866A10">
        <w:rPr>
          <w:rFonts w:ascii="Aptos" w:eastAsia="Times New Roman" w:hAnsi="Aptos" w:cs="Arial"/>
        </w:rPr>
        <w:lastRenderedPageBreak/>
        <w:t xml:space="preserve">The University retained the following risks as of </w:t>
      </w:r>
      <w:r w:rsidR="00983E4F" w:rsidRPr="00866A10">
        <w:rPr>
          <w:rFonts w:ascii="Aptos" w:eastAsia="Times New Roman" w:hAnsi="Aptos" w:cs="Arial"/>
        </w:rPr>
        <w:t>June 30, 2025</w:t>
      </w:r>
      <w:r w:rsidRPr="00866A10">
        <w:rPr>
          <w:rFonts w:ascii="Aptos" w:eastAsia="Times New Roman" w:hAnsi="Aptos" w:cs="Arial"/>
        </w:rPr>
        <w:t xml:space="preserve">: </w:t>
      </w:r>
      <w:r w:rsidRPr="00866A10">
        <w:rPr>
          <w:rFonts w:ascii="Aptos" w:eastAsia="Times New Roman" w:hAnsi="Aptos" w:cs="Arial"/>
          <w:b/>
          <w:i/>
          <w:color w:val="0000FF"/>
        </w:rPr>
        <w:t>[Describe the risks retained by the University and applicable liabilities. See GASB 10 for disclosure requirements.]</w:t>
      </w:r>
    </w:p>
    <w:p w14:paraId="1868EF65" w14:textId="77777777" w:rsidR="000213C9" w:rsidRPr="00866A10" w:rsidRDefault="000213C9" w:rsidP="000213C9">
      <w:pPr>
        <w:spacing w:after="240" w:line="240" w:lineRule="auto"/>
        <w:ind w:left="720"/>
        <w:jc w:val="both"/>
        <w:rPr>
          <w:rFonts w:ascii="Aptos" w:eastAsia="Times New Roman" w:hAnsi="Aptos" w:cs="Arial"/>
          <w:b/>
          <w:i/>
          <w:color w:val="0000FF"/>
        </w:rPr>
      </w:pPr>
      <w:r w:rsidRPr="00866A10">
        <w:rPr>
          <w:rFonts w:ascii="Aptos" w:eastAsia="Times New Roman" w:hAnsi="Aptos" w:cs="Arial"/>
          <w:b/>
          <w:i/>
          <w:color w:val="0000FF"/>
        </w:rPr>
        <w:t>[Add the following paragraph if other private insurance was purchased to address risks that could be of a material nature.]</w:t>
      </w:r>
    </w:p>
    <w:p w14:paraId="0CB4AF8A" w14:textId="77777777" w:rsidR="000213C9" w:rsidRPr="00866A10" w:rsidRDefault="000213C9" w:rsidP="000213C9">
      <w:pPr>
        <w:spacing w:after="240" w:line="240" w:lineRule="auto"/>
        <w:ind w:left="720"/>
        <w:jc w:val="both"/>
        <w:rPr>
          <w:rFonts w:ascii="Aptos" w:eastAsia="Times New Roman" w:hAnsi="Aptos" w:cs="Arial"/>
          <w:b/>
          <w:i/>
          <w:color w:val="0000FF"/>
        </w:rPr>
      </w:pPr>
      <w:r w:rsidRPr="00866A10">
        <w:rPr>
          <w:rFonts w:ascii="Aptos" w:eastAsia="Times New Roman" w:hAnsi="Aptos" w:cs="Arial"/>
        </w:rPr>
        <w:t xml:space="preserve">The University purchased other authorized coverage from private insurance companies through the North Carolina Department of Insurance. </w:t>
      </w:r>
      <w:r w:rsidRPr="00866A10">
        <w:rPr>
          <w:rFonts w:ascii="Aptos" w:eastAsia="Times New Roman" w:hAnsi="Aptos" w:cs="Arial"/>
          <w:b/>
          <w:i/>
          <w:color w:val="0000FF"/>
        </w:rPr>
        <w:t>[Describe other types of insurance purchased and applicable coverage. See GASB 10 for disclosure requirements.]</w:t>
      </w:r>
    </w:p>
    <w:p w14:paraId="0ABEFD4E" w14:textId="77777777" w:rsidR="000213C9" w:rsidRDefault="000213C9" w:rsidP="000213C9">
      <w:pPr>
        <w:spacing w:after="240" w:line="240" w:lineRule="auto"/>
        <w:ind w:left="720"/>
        <w:jc w:val="both"/>
        <w:rPr>
          <w:rFonts w:ascii="Aptos" w:eastAsia="Times New Roman" w:hAnsi="Aptos" w:cs="Arial"/>
          <w:b/>
          <w:bCs/>
          <w:i/>
          <w:iCs/>
          <w:color w:val="0000FF"/>
        </w:rPr>
      </w:pPr>
      <w:r w:rsidRPr="00866A10">
        <w:rPr>
          <w:rFonts w:ascii="Aptos" w:eastAsia="Times New Roman" w:hAnsi="Aptos" w:cs="Arial"/>
          <w:b/>
          <w:bCs/>
          <w:i/>
          <w:iCs/>
          <w:color w:val="0000FF"/>
        </w:rPr>
        <w:t>[Also disclose any material events related to risk management occurring during the fiscal year or after the balance sheet date.]</w:t>
      </w:r>
    </w:p>
    <w:p w14:paraId="40F073AC" w14:textId="0CF22E09" w:rsidR="00802CD4" w:rsidRPr="00802CD4" w:rsidRDefault="00802CD4" w:rsidP="00802CD4">
      <w:pPr>
        <w:numPr>
          <w:ilvl w:val="0"/>
          <w:numId w:val="17"/>
        </w:numPr>
        <w:spacing w:after="240" w:line="240" w:lineRule="auto"/>
        <w:ind w:left="360"/>
        <w:jc w:val="both"/>
        <w:rPr>
          <w:rFonts w:ascii="Aptos" w:eastAsia="Times New Roman" w:hAnsi="Aptos" w:cs="Arial"/>
          <w:b/>
          <w:bCs/>
          <w:i/>
          <w:iCs/>
          <w:color w:val="0000FF"/>
          <w:highlight w:val="yellow"/>
        </w:rPr>
      </w:pPr>
      <w:r w:rsidRPr="00802CD4">
        <w:rPr>
          <w:rFonts w:ascii="Aptos" w:eastAsia="Times New Roman" w:hAnsi="Aptos" w:cs="Arial"/>
          <w:b/>
          <w:bCs/>
          <w:iCs/>
          <w:highlight w:val="yellow"/>
        </w:rPr>
        <w:t>Risk of Substantial Impact Associated with Concentrations or Constraints</w:t>
      </w:r>
    </w:p>
    <w:p w14:paraId="3C467CED" w14:textId="4DDDE4B7" w:rsidR="00802CD4" w:rsidRPr="00802CD4" w:rsidRDefault="00CA1402" w:rsidP="00802CD4">
      <w:pPr>
        <w:spacing w:after="240" w:line="240" w:lineRule="auto"/>
        <w:ind w:left="720"/>
        <w:jc w:val="both"/>
        <w:rPr>
          <w:rFonts w:ascii="Aptos" w:eastAsia="Times New Roman" w:hAnsi="Aptos" w:cs="Arial"/>
          <w:b/>
          <w:bCs/>
          <w:i/>
          <w:iCs/>
          <w:color w:val="0000FF"/>
          <w:highlight w:val="yellow"/>
        </w:rPr>
      </w:pPr>
      <w:r w:rsidRPr="00CA1402">
        <w:rPr>
          <w:rFonts w:ascii="Aptos" w:eastAsia="Times New Roman" w:hAnsi="Aptos" w:cs="Arial"/>
          <w:b/>
          <w:bCs/>
          <w:i/>
          <w:iCs/>
          <w:color w:val="0000FF"/>
          <w:highlight w:val="yellow"/>
        </w:rPr>
        <w:t xml:space="preserve">[Include GASB 102 disclosures if a substantial impact that is associated with a concentration or constraint vulnerability that has occurred, is in the process of occurring, or is more likely than not to occur prior to the issuance of the next year’s financial statements. Refer to the Changes in Financial Accounting and Reporting note below. </w:t>
      </w:r>
      <w:r w:rsidR="00802CD4" w:rsidRPr="00CA1402">
        <w:rPr>
          <w:rFonts w:ascii="Aptos" w:eastAsia="Times New Roman" w:hAnsi="Aptos" w:cs="Arial"/>
          <w:b/>
          <w:bCs/>
          <w:i/>
          <w:iCs/>
          <w:color w:val="0000FF"/>
          <w:highlight w:val="yellow"/>
        </w:rPr>
        <w:t xml:space="preserve">Disclosure </w:t>
      </w:r>
      <w:r w:rsidR="00802CD4" w:rsidRPr="00802CD4">
        <w:rPr>
          <w:rFonts w:ascii="Aptos" w:eastAsia="Times New Roman" w:hAnsi="Aptos" w:cs="Arial"/>
          <w:b/>
          <w:bCs/>
          <w:i/>
          <w:iCs/>
          <w:color w:val="0000FF"/>
          <w:highlight w:val="yellow"/>
        </w:rPr>
        <w:t xml:space="preserve">is not required If mitigating action was taken prior to the issuance of the financial statement that reduced the impact to below substantial.] </w:t>
      </w:r>
    </w:p>
    <w:p w14:paraId="7733692F" w14:textId="77777777" w:rsidR="00802CD4" w:rsidRPr="00802CD4" w:rsidRDefault="00802CD4" w:rsidP="00802CD4">
      <w:pPr>
        <w:spacing w:after="240" w:line="240" w:lineRule="auto"/>
        <w:ind w:left="720"/>
        <w:jc w:val="center"/>
        <w:rPr>
          <w:rFonts w:ascii="Aptos" w:eastAsia="Times New Roman" w:hAnsi="Aptos" w:cs="Arial"/>
          <w:b/>
          <w:bCs/>
          <w:i/>
          <w:iCs/>
          <w:color w:val="0000FF"/>
          <w:highlight w:val="yellow"/>
        </w:rPr>
      </w:pPr>
      <w:r w:rsidRPr="00802CD4">
        <w:rPr>
          <w:rFonts w:ascii="Aptos" w:eastAsia="Times New Roman" w:hAnsi="Aptos" w:cs="Arial"/>
          <w:b/>
          <w:bCs/>
          <w:i/>
          <w:iCs/>
          <w:color w:val="0000FF"/>
          <w:highlight w:val="yellow"/>
        </w:rPr>
        <w:t>Example</w:t>
      </w:r>
    </w:p>
    <w:p w14:paraId="191831A7" w14:textId="3878E82B" w:rsidR="00802CD4" w:rsidRPr="00866A10" w:rsidRDefault="00802CD4" w:rsidP="00802CD4">
      <w:pPr>
        <w:spacing w:after="240" w:line="240" w:lineRule="auto"/>
        <w:ind w:left="720"/>
        <w:jc w:val="both"/>
        <w:rPr>
          <w:rFonts w:ascii="Aptos" w:eastAsia="Times New Roman" w:hAnsi="Aptos" w:cs="Arial"/>
          <w:b/>
          <w:bCs/>
          <w:i/>
          <w:iCs/>
          <w:color w:val="0000FF"/>
        </w:rPr>
      </w:pPr>
      <w:r w:rsidRPr="00802CD4">
        <w:rPr>
          <w:rFonts w:ascii="Aptos" w:eastAsia="Times New Roman" w:hAnsi="Aptos" w:cs="Arial"/>
          <w:b/>
          <w:bCs/>
          <w:i/>
          <w:iCs/>
          <w:color w:val="0000FF"/>
          <w:highlight w:val="yellow"/>
        </w:rPr>
        <w:t>The University is experiencing enrollment declines for the next academic year that is more likely than not to result in a substantial decline in operating revenues by $_________</w:t>
      </w:r>
      <w:r w:rsidR="009E3191">
        <w:rPr>
          <w:rFonts w:ascii="Aptos" w:eastAsia="Times New Roman" w:hAnsi="Aptos" w:cs="Arial"/>
          <w:b/>
          <w:bCs/>
          <w:i/>
          <w:iCs/>
          <w:color w:val="0000FF"/>
          <w:highlight w:val="yellow"/>
        </w:rPr>
        <w:t xml:space="preserve">. </w:t>
      </w:r>
      <w:r w:rsidRPr="00802CD4">
        <w:rPr>
          <w:rFonts w:ascii="Aptos" w:eastAsia="Times New Roman" w:hAnsi="Aptos" w:cs="Arial"/>
          <w:b/>
          <w:bCs/>
          <w:i/>
          <w:iCs/>
          <w:color w:val="0000FF"/>
          <w:highlight w:val="yellow"/>
        </w:rPr>
        <w:t xml:space="preserve"> Associated with this expected decline is a vulnerability of not being able to manage the decline by increasing student tuition rates due to a state regulation constraint. As of the issuance date of the financial statements, management is in discussions with the UNC System Office and the North Carolina Office of State Budget and Management as to the necessary mitigating actions to take.</w:t>
      </w:r>
    </w:p>
    <w:bookmarkEnd w:id="709"/>
    <w:p w14:paraId="5C084757"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20</w:t>
      </w:r>
      <w:r w:rsidRPr="00866A10">
        <w:rPr>
          <w:rFonts w:ascii="Aptos" w:hAnsi="Aptos"/>
          <w:smallCaps w:val="0"/>
          <w:szCs w:val="22"/>
        </w:rPr>
        <w:tab/>
        <w:t>-</w:t>
      </w:r>
      <w:r w:rsidRPr="00866A10">
        <w:rPr>
          <w:rFonts w:ascii="Aptos" w:hAnsi="Aptos"/>
          <w:smallCaps w:val="0"/>
          <w:szCs w:val="22"/>
        </w:rPr>
        <w:tab/>
        <w:t>Commitments and Contingencies</w:t>
      </w:r>
    </w:p>
    <w:p w14:paraId="44A5C2AD" w14:textId="77777777" w:rsidR="000213C9" w:rsidRPr="00866A10" w:rsidRDefault="000213C9" w:rsidP="000213C9">
      <w:pPr>
        <w:tabs>
          <w:tab w:val="left" w:pos="1080"/>
        </w:tabs>
        <w:spacing w:before="240" w:after="240" w:line="240" w:lineRule="auto"/>
        <w:jc w:val="both"/>
        <w:rPr>
          <w:rFonts w:ascii="Aptos" w:eastAsia="Times New Roman" w:hAnsi="Aptos" w:cs="Arial"/>
          <w:b/>
          <w:i/>
          <w:color w:val="0000FF"/>
        </w:rPr>
      </w:pPr>
      <w:r w:rsidRPr="00866A10">
        <w:rPr>
          <w:rFonts w:ascii="Aptos" w:eastAsia="Times New Roman" w:hAnsi="Aptos" w:cs="Arial"/>
          <w:b/>
          <w:i/>
          <w:color w:val="0000FF"/>
        </w:rPr>
        <w:t>[Note to Preparer: Modify as necessary. If significant contingencies exist see GASB 62 paragraphs 106 through 110 for full disclosure requirements]</w:t>
      </w:r>
    </w:p>
    <w:p w14:paraId="262A3A2B" w14:textId="5B51E46F" w:rsidR="000213C9" w:rsidRPr="00866A10" w:rsidRDefault="000213C9" w:rsidP="000213C9">
      <w:pPr>
        <w:tabs>
          <w:tab w:val="left" w:pos="1560"/>
        </w:tabs>
        <w:spacing w:after="240" w:line="240" w:lineRule="auto"/>
        <w:ind w:left="360" w:hanging="360"/>
        <w:jc w:val="both"/>
        <w:rPr>
          <w:rFonts w:ascii="Aptos" w:eastAsia="Times New Roman" w:hAnsi="Aptos" w:cs="Arial"/>
        </w:rPr>
      </w:pPr>
      <w:r w:rsidRPr="00866A10">
        <w:rPr>
          <w:rFonts w:ascii="Aptos" w:eastAsia="Times New Roman" w:hAnsi="Aptos" w:cs="Arial"/>
          <w:b/>
        </w:rPr>
        <w:t>A.</w:t>
      </w:r>
      <w:r w:rsidRPr="00866A10">
        <w:rPr>
          <w:rFonts w:ascii="Aptos" w:eastAsia="Times New Roman" w:hAnsi="Aptos" w:cs="Arial"/>
          <w:b/>
        </w:rPr>
        <w:tab/>
        <w:t xml:space="preserve">Commitments </w:t>
      </w:r>
      <w:r w:rsidRPr="00866A10">
        <w:rPr>
          <w:rFonts w:ascii="Aptos" w:eastAsia="Times New Roman" w:hAnsi="Aptos" w:cs="Arial"/>
        </w:rPr>
        <w:t xml:space="preserve">- The University has established an encumbrance system to track its outstanding commitments on construction projects and other purchases. Outstanding commitments on construction contracts were $________ and on other purchases were $________ </w:t>
      </w:r>
      <w:proofErr w:type="gramStart"/>
      <w:r w:rsidRPr="00866A10">
        <w:rPr>
          <w:rFonts w:ascii="Aptos" w:eastAsia="Times New Roman" w:hAnsi="Aptos" w:cs="Arial"/>
        </w:rPr>
        <w:t>at</w:t>
      </w:r>
      <w:proofErr w:type="gramEnd"/>
      <w:r w:rsidRPr="00866A10">
        <w:rPr>
          <w:rFonts w:ascii="Aptos" w:eastAsia="Times New Roman" w:hAnsi="Aptos" w:cs="Arial"/>
        </w:rPr>
        <w:t xml:space="preserve"> </w:t>
      </w:r>
      <w:r w:rsidR="00983E4F" w:rsidRPr="00866A10">
        <w:rPr>
          <w:rFonts w:ascii="Aptos" w:eastAsia="Times New Roman" w:hAnsi="Aptos" w:cs="Arial"/>
        </w:rPr>
        <w:t>June 30, 2025</w:t>
      </w:r>
      <w:r w:rsidRPr="00866A10">
        <w:rPr>
          <w:rFonts w:ascii="Aptos" w:eastAsia="Times New Roman" w:hAnsi="Aptos" w:cs="Arial"/>
        </w:rPr>
        <w:t xml:space="preserve">. </w:t>
      </w:r>
      <w:r w:rsidRPr="00866A10">
        <w:rPr>
          <w:rFonts w:ascii="Aptos" w:eastAsia="Times New Roman" w:hAnsi="Aptos" w:cs="Arial"/>
          <w:b/>
          <w:i/>
          <w:color w:val="0000FF"/>
        </w:rPr>
        <w:t>[Modify as considered necessary. Other purchases that are not significant to the financial statements may be omitted.]</w:t>
      </w:r>
    </w:p>
    <w:p w14:paraId="3D065CDC"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b/>
          <w:bCs/>
          <w:i/>
          <w:iCs/>
          <w:smallCaps/>
          <w:color w:val="0000FF"/>
        </w:rPr>
      </w:pPr>
      <w:r w:rsidRPr="00866A10">
        <w:rPr>
          <w:rFonts w:ascii="Aptos" w:eastAsia="Times New Roman" w:hAnsi="Aptos" w:cs="Arial"/>
          <w:b/>
        </w:rPr>
        <w:t>B.</w:t>
      </w:r>
      <w:r w:rsidRPr="00866A10">
        <w:rPr>
          <w:rFonts w:ascii="Aptos" w:eastAsia="Times New Roman" w:hAnsi="Aptos" w:cs="Arial"/>
          <w:b/>
        </w:rPr>
        <w:tab/>
        <w:t xml:space="preserve">Pending Litigation and Claims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
          <w:bCs/>
          <w:i/>
          <w:iCs/>
          <w:smallCaps/>
          <w:color w:val="0000FF"/>
        </w:rPr>
        <w:t>[</w:t>
      </w:r>
      <w:r w:rsidRPr="00866A10">
        <w:rPr>
          <w:rFonts w:ascii="Aptos" w:eastAsia="Times New Roman" w:hAnsi="Aptos" w:cs="Arial"/>
          <w:b/>
          <w:bCs/>
          <w:i/>
          <w:iCs/>
          <w:color w:val="0000FF"/>
        </w:rPr>
        <w:t>Describe any pending litigation or claims that could have a material effect on the financial statements</w:t>
      </w:r>
      <w:r w:rsidRPr="00866A10">
        <w:rPr>
          <w:rFonts w:ascii="Aptos" w:eastAsia="Times New Roman" w:hAnsi="Aptos" w:cs="Arial"/>
          <w:b/>
          <w:bCs/>
          <w:i/>
          <w:iCs/>
          <w:smallCaps/>
          <w:color w:val="0000FF"/>
        </w:rPr>
        <w:t>.]</w:t>
      </w:r>
      <w:r w:rsidRPr="00866A10">
        <w:rPr>
          <w:rFonts w:ascii="Aptos" w:eastAsia="Times New Roman" w:hAnsi="Aptos" w:cs="Arial"/>
        </w:rPr>
        <w:t xml:space="preserve"> The University is a party to </w:t>
      </w:r>
      <w:r w:rsidRPr="00866A10">
        <w:rPr>
          <w:rFonts w:ascii="Aptos" w:eastAsia="Times New Roman" w:hAnsi="Aptos" w:cs="Arial"/>
          <w:i/>
        </w:rPr>
        <w:t>[other]</w:t>
      </w:r>
      <w:r w:rsidRPr="00866A10">
        <w:rPr>
          <w:rFonts w:ascii="Aptos" w:eastAsia="Times New Roman" w:hAnsi="Aptos" w:cs="Arial"/>
        </w:rPr>
        <w:t xml:space="preserve"> litigation and claims in the ordinary course of its operations. Since it is not possible to predict the </w:t>
      </w:r>
      <w:r w:rsidRPr="00866A10">
        <w:rPr>
          <w:rFonts w:ascii="Aptos" w:eastAsia="Times New Roman" w:hAnsi="Aptos" w:cs="Arial"/>
        </w:rPr>
        <w:lastRenderedPageBreak/>
        <w:t xml:space="preserve">ultimate outcome of these matters, no provision for any liability has been made in the financial statements. University management is of the opinion that the liability, if any, for any of these matters will not have a material adverse effect on the financial position of the University. </w:t>
      </w:r>
      <w:r w:rsidRPr="00866A10">
        <w:rPr>
          <w:rFonts w:ascii="Aptos" w:eastAsia="Times New Roman" w:hAnsi="Aptos" w:cs="Arial"/>
          <w:b/>
          <w:i/>
          <w:color w:val="0000FF"/>
        </w:rPr>
        <w:t>[Omit if not applicable.]</w:t>
      </w:r>
    </w:p>
    <w:p w14:paraId="38254A93"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b/>
          <w:i/>
          <w:color w:val="0000FF"/>
        </w:rPr>
      </w:pPr>
      <w:r w:rsidRPr="00866A10">
        <w:rPr>
          <w:rFonts w:ascii="Aptos" w:eastAsia="Times New Roman" w:hAnsi="Aptos" w:cs="Arial"/>
          <w:b/>
        </w:rPr>
        <w:t>C.</w:t>
      </w:r>
      <w:r w:rsidRPr="00866A10">
        <w:rPr>
          <w:rFonts w:ascii="Aptos" w:eastAsia="Times New Roman" w:hAnsi="Aptos" w:cs="Arial"/>
          <w:b/>
        </w:rPr>
        <w:tab/>
        <w:t>Material Violations of Finance</w:t>
      </w:r>
      <w:r w:rsidRPr="00866A10">
        <w:rPr>
          <w:rFonts w:ascii="Aptos" w:eastAsia="Times New Roman" w:hAnsi="Aptos" w:cs="Arial"/>
        </w:rPr>
        <w:t>-</w:t>
      </w:r>
      <w:r w:rsidRPr="00866A10">
        <w:rPr>
          <w:rFonts w:ascii="Aptos" w:eastAsia="Times New Roman" w:hAnsi="Aptos" w:cs="Arial"/>
          <w:b/>
        </w:rPr>
        <w:t>Related Legal or Contractual Provisions</w:t>
      </w:r>
      <w:r w:rsidRPr="00866A10">
        <w:rPr>
          <w:rFonts w:ascii="Aptos" w:eastAsia="Times New Roman" w:hAnsi="Aptos" w:cs="Arial"/>
        </w:rPr>
        <w:t xml:space="preserve"> -</w:t>
      </w:r>
      <w:r w:rsidRPr="00866A10">
        <w:rPr>
          <w:rFonts w:ascii="Aptos" w:eastAsia="Times New Roman" w:hAnsi="Aptos" w:cs="Arial"/>
          <w:b/>
        </w:rPr>
        <w:t xml:space="preserve"> </w:t>
      </w:r>
      <w:r w:rsidRPr="00866A10">
        <w:rPr>
          <w:rFonts w:ascii="Aptos" w:eastAsia="Times New Roman" w:hAnsi="Aptos" w:cs="Arial"/>
          <w:b/>
          <w:i/>
          <w:color w:val="0000FF"/>
        </w:rPr>
        <w:t>[Explain any material noncompliance with finance related requirements including budgets, investments, debt, and bond compliance. Also, disclose actions that the University has taken to address violations.] [Omit if none exist.]</w:t>
      </w:r>
    </w:p>
    <w:p w14:paraId="09AABD67" w14:textId="77777777" w:rsidR="000213C9" w:rsidRPr="00866A10" w:rsidRDefault="000213C9" w:rsidP="000213C9">
      <w:pPr>
        <w:tabs>
          <w:tab w:val="left" w:pos="1560"/>
        </w:tabs>
        <w:spacing w:after="240" w:line="240" w:lineRule="auto"/>
        <w:ind w:left="360" w:hanging="360"/>
        <w:jc w:val="both"/>
        <w:rPr>
          <w:rFonts w:ascii="Aptos" w:eastAsia="Times New Roman" w:hAnsi="Aptos" w:cs="Arial"/>
          <w:b/>
          <w:bCs/>
          <w:i/>
          <w:iCs/>
          <w:smallCaps/>
          <w:color w:val="000000"/>
        </w:rPr>
      </w:pPr>
      <w:r w:rsidRPr="00866A10">
        <w:rPr>
          <w:rFonts w:ascii="Aptos" w:eastAsia="Times New Roman" w:hAnsi="Aptos" w:cs="Arial"/>
          <w:b/>
        </w:rPr>
        <w:t>D.</w:t>
      </w:r>
      <w:r w:rsidRPr="00866A10">
        <w:rPr>
          <w:rFonts w:ascii="Aptos" w:eastAsia="Times New Roman" w:hAnsi="Aptos" w:cs="Arial"/>
          <w:b/>
        </w:rPr>
        <w:tab/>
        <w:t xml:space="preserve">Other Contingent Receivables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b/>
          <w:bCs/>
          <w:i/>
          <w:iCs/>
          <w:smallCaps/>
          <w:color w:val="0000FF"/>
        </w:rPr>
        <w:t>[</w:t>
      </w:r>
      <w:r w:rsidRPr="00866A10">
        <w:rPr>
          <w:rFonts w:ascii="Aptos" w:eastAsia="Times New Roman" w:hAnsi="Aptos" w:cs="Arial"/>
          <w:b/>
          <w:bCs/>
          <w:i/>
          <w:iCs/>
          <w:color w:val="0000FF"/>
        </w:rPr>
        <w:t>Describe any other contingent receivable resulting from nonexchange transactions for which disclosure has not already been made that could have a material effect on the financial statements</w:t>
      </w:r>
      <w:r w:rsidRPr="00866A10">
        <w:rPr>
          <w:rFonts w:ascii="Aptos" w:eastAsia="Times New Roman" w:hAnsi="Aptos" w:cs="Arial"/>
          <w:b/>
          <w:bCs/>
          <w:i/>
          <w:iCs/>
          <w:smallCaps/>
          <w:color w:val="0000FF"/>
        </w:rPr>
        <w:t>.]</w:t>
      </w:r>
      <w:r w:rsidRPr="00866A10">
        <w:rPr>
          <w:rFonts w:ascii="Aptos" w:eastAsia="Times New Roman" w:hAnsi="Aptos" w:cs="Arial"/>
          <w:bCs/>
          <w:iCs/>
          <w:smallCaps/>
          <w:color w:val="000000"/>
        </w:rPr>
        <w:t xml:space="preserve"> </w:t>
      </w:r>
      <w:r w:rsidRPr="00866A10">
        <w:rPr>
          <w:rFonts w:ascii="Aptos" w:eastAsia="Times New Roman" w:hAnsi="Aptos" w:cs="Arial"/>
          <w:color w:val="000000"/>
        </w:rPr>
        <w:t>T</w:t>
      </w:r>
      <w:r w:rsidRPr="00866A10">
        <w:rPr>
          <w:rFonts w:ascii="Aptos" w:eastAsia="Times New Roman" w:hAnsi="Aptos" w:cs="Arial"/>
        </w:rPr>
        <w:t xml:space="preserve">he University has received notification of other gifts and grants for which funds have not been disbursed by the resource provider and for which conditions attached to the gift or grant have not been satisfied or, in the case of permanent endowments, cannot begin to be satisfied. In accordance with accounting principles generally accepted in the United States of America, these amounts have not been recorded on the accompanying financial statements. The purpose and amount of other contingent receivables at year-end are as </w:t>
      </w:r>
      <w:r w:rsidRPr="00866A10">
        <w:rPr>
          <w:rFonts w:ascii="Aptos" w:eastAsia="Times New Roman" w:hAnsi="Aptos" w:cs="Arial"/>
          <w:color w:val="000000"/>
        </w:rPr>
        <w:t>follows:</w:t>
      </w:r>
    </w:p>
    <w:bookmarkStart w:id="712" w:name="_1345452673"/>
    <w:bookmarkStart w:id="713" w:name="_1119091993"/>
    <w:bookmarkStart w:id="714" w:name="_1188278645"/>
    <w:bookmarkStart w:id="715" w:name="_1552822578"/>
    <w:bookmarkEnd w:id="712"/>
    <w:bookmarkEnd w:id="713"/>
    <w:bookmarkEnd w:id="714"/>
    <w:bookmarkEnd w:id="715"/>
    <w:p w14:paraId="7630BD48" w14:textId="45A7932B" w:rsidR="000213C9" w:rsidRPr="00866A10" w:rsidRDefault="007B5E19" w:rsidP="000213C9">
      <w:pPr>
        <w:spacing w:after="240" w:line="240" w:lineRule="auto"/>
        <w:ind w:left="360"/>
        <w:jc w:val="center"/>
        <w:rPr>
          <w:rFonts w:ascii="Aptos" w:eastAsia="Times New Roman" w:hAnsi="Aptos" w:cs="Arial"/>
        </w:rPr>
      </w:pPr>
      <w:r>
        <w:rPr>
          <w:rFonts w:ascii="Aptos" w:eastAsia="Times New Roman" w:hAnsi="Aptos" w:cs="Arial"/>
        </w:rPr>
        <w:object w:dxaOrig="5955" w:dyaOrig="840" w14:anchorId="2A98DEC9">
          <v:shape id="_x0000_i1079" type="#_x0000_t75" style="width:297.6pt;height:42pt" o:ole="">
            <v:imagedata r:id="rId130" o:title=""/>
          </v:shape>
          <o:OLEObject Type="Embed" ProgID="Excel.Sheet.8" ShapeID="_x0000_i1079" DrawAspect="Content" ObjectID="_1811661400" r:id="rId131"/>
        </w:object>
      </w:r>
    </w:p>
    <w:p w14:paraId="46DA5B15" w14:textId="77777777" w:rsidR="000213C9" w:rsidRPr="00866A10" w:rsidRDefault="000213C9" w:rsidP="000213C9">
      <w:pPr>
        <w:tabs>
          <w:tab w:val="left" w:pos="1080"/>
        </w:tabs>
        <w:spacing w:before="240" w:after="240" w:line="240" w:lineRule="auto"/>
        <w:ind w:left="360"/>
        <w:rPr>
          <w:rFonts w:ascii="Aptos" w:eastAsia="Times New Roman" w:hAnsi="Aptos" w:cs="Arial"/>
          <w:b/>
          <w:i/>
          <w:color w:val="0000FF"/>
        </w:rPr>
      </w:pPr>
      <w:r w:rsidRPr="00866A10">
        <w:rPr>
          <w:rFonts w:ascii="Aptos" w:eastAsia="Times New Roman" w:hAnsi="Aptos" w:cs="Arial"/>
          <w:b/>
          <w:i/>
          <w:color w:val="0000FF"/>
        </w:rPr>
        <w:t>[Omit if not applicable.]</w:t>
      </w:r>
    </w:p>
    <w:p w14:paraId="41E50C12"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21</w:t>
      </w:r>
      <w:r w:rsidRPr="00866A10">
        <w:rPr>
          <w:rFonts w:ascii="Aptos" w:hAnsi="Aptos"/>
          <w:smallCaps w:val="0"/>
          <w:szCs w:val="22"/>
        </w:rPr>
        <w:tab/>
        <w:t>-</w:t>
      </w:r>
      <w:r w:rsidRPr="00866A10">
        <w:rPr>
          <w:rFonts w:ascii="Aptos" w:hAnsi="Aptos"/>
          <w:smallCaps w:val="0"/>
          <w:szCs w:val="22"/>
        </w:rPr>
        <w:tab/>
      </w:r>
      <w:bookmarkStart w:id="716" w:name="_Hlk48109083"/>
      <w:bookmarkStart w:id="717" w:name="_Hlk44052096"/>
      <w:r w:rsidRPr="00F42535">
        <w:rPr>
          <w:rFonts w:ascii="Aptos" w:hAnsi="Aptos"/>
          <w:smallCaps w:val="0"/>
          <w:color w:val="0000FF"/>
          <w:szCs w:val="22"/>
        </w:rPr>
        <w:t>[Title]</w:t>
      </w:r>
    </w:p>
    <w:p w14:paraId="0B0CE768" w14:textId="557DD48D" w:rsidR="000213C9" w:rsidRPr="00866A10" w:rsidRDefault="000213C9" w:rsidP="000213C9">
      <w:pPr>
        <w:spacing w:line="240" w:lineRule="auto"/>
        <w:jc w:val="both"/>
        <w:rPr>
          <w:rFonts w:ascii="Aptos" w:hAnsi="Aptos" w:cs="Arial"/>
          <w:b/>
          <w:bCs/>
          <w:i/>
          <w:iCs/>
          <w:color w:val="0000FF"/>
        </w:rPr>
      </w:pPr>
      <w:r w:rsidRPr="00866A10">
        <w:rPr>
          <w:rFonts w:ascii="Aptos" w:hAnsi="Aptos" w:cs="Arial"/>
          <w:b/>
          <w:bCs/>
          <w:i/>
          <w:iCs/>
          <w:color w:val="0000FF"/>
        </w:rPr>
        <w:t xml:space="preserve">[Describe </w:t>
      </w:r>
      <w:bookmarkStart w:id="718" w:name="_Hlk198188470"/>
      <w:r w:rsidR="001E7DF8" w:rsidRPr="00866A10">
        <w:rPr>
          <w:rFonts w:ascii="Aptos" w:eastAsia="Times New Roman" w:hAnsi="Aptos" w:cs="Arial"/>
          <w:b/>
          <w:bCs/>
          <w:i/>
          <w:iCs/>
          <w:color w:val="0000FF"/>
        </w:rPr>
        <w:t>any significant transactions or events that are either unusual or infrequent but not within control of management. A separate disclosure may be required for any government combination and/or disposals of government operations subject to disclosure per GASB 69. Note that these would be disclosures separate from any items deemed ‘unusual or infrequent’ in nature.]</w:t>
      </w:r>
      <w:bookmarkEnd w:id="718"/>
    </w:p>
    <w:bookmarkEnd w:id="716"/>
    <w:bookmarkEnd w:id="717"/>
    <w:p w14:paraId="09164498"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22</w:t>
      </w:r>
      <w:r w:rsidRPr="00866A10">
        <w:rPr>
          <w:rFonts w:ascii="Aptos" w:hAnsi="Aptos"/>
          <w:smallCaps w:val="0"/>
          <w:szCs w:val="22"/>
        </w:rPr>
        <w:tab/>
        <w:t>-</w:t>
      </w:r>
      <w:r w:rsidRPr="00866A10">
        <w:rPr>
          <w:rFonts w:ascii="Aptos" w:hAnsi="Aptos"/>
          <w:smallCaps w:val="0"/>
          <w:szCs w:val="22"/>
        </w:rPr>
        <w:tab/>
        <w:t>Related Parties</w:t>
      </w:r>
    </w:p>
    <w:p w14:paraId="36523D75"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 xml:space="preserve">[Describe related parties, such as foundations and nonprofit corporations (EXCLUDING COMPONENT UNITS THAT HAVE BEEN BLENDED WITH THE UNIVERSITY’S FINANCIAL STATEMENTS OR DISCRETELY PRESENTED UNDER GASB 39 REQUIREMENTS as significant transactions for these entities are disclosed in Note 1), and disclose the nature and </w:t>
      </w:r>
      <w:proofErr w:type="gramStart"/>
      <w:r w:rsidRPr="00866A10">
        <w:rPr>
          <w:rFonts w:ascii="Aptos" w:eastAsia="Times New Roman" w:hAnsi="Aptos" w:cs="Arial"/>
          <w:b/>
          <w:i/>
          <w:color w:val="0000FF"/>
        </w:rPr>
        <w:t>amount</w:t>
      </w:r>
      <w:proofErr w:type="gramEnd"/>
      <w:r w:rsidRPr="00866A10">
        <w:rPr>
          <w:rFonts w:ascii="Aptos" w:eastAsia="Times New Roman" w:hAnsi="Aptos" w:cs="Arial"/>
          <w:b/>
          <w:i/>
          <w:color w:val="0000FF"/>
        </w:rPr>
        <w:t xml:space="preserve"> of transactions between the University and the related party. For example:]</w:t>
      </w:r>
    </w:p>
    <w:p w14:paraId="0C0C7ADD" w14:textId="77777777" w:rsidR="000213C9" w:rsidRPr="00866A10" w:rsidRDefault="000213C9" w:rsidP="000213C9">
      <w:pPr>
        <w:spacing w:after="240" w:line="240" w:lineRule="auto"/>
        <w:jc w:val="both"/>
        <w:rPr>
          <w:rFonts w:ascii="Aptos" w:eastAsia="Times New Roman" w:hAnsi="Aptos" w:cs="Arial"/>
        </w:rPr>
      </w:pPr>
      <w:r w:rsidRPr="00866A10">
        <w:rPr>
          <w:rFonts w:ascii="Aptos" w:eastAsia="Times New Roman" w:hAnsi="Aptos" w:cs="Arial"/>
          <w:b/>
        </w:rPr>
        <w:t xml:space="preserve">Foundations </w:t>
      </w:r>
      <w:r w:rsidRPr="00866A10">
        <w:rPr>
          <w:rFonts w:ascii="Aptos" w:eastAsia="Times New Roman" w:hAnsi="Aptos" w:cs="Arial"/>
        </w:rPr>
        <w:t>-</w:t>
      </w:r>
      <w:r w:rsidRPr="00866A10">
        <w:rPr>
          <w:rFonts w:ascii="Aptos" w:eastAsia="Times New Roman" w:hAnsi="Aptos" w:cs="Arial"/>
          <w:b/>
        </w:rPr>
        <w:t xml:space="preserve"> </w:t>
      </w:r>
      <w:r w:rsidRPr="00866A10">
        <w:rPr>
          <w:rFonts w:ascii="Aptos" w:eastAsia="Times New Roman" w:hAnsi="Aptos" w:cs="Arial"/>
        </w:rPr>
        <w:t xml:space="preserve">There are ______ separately incorporated nonprofit foundations associated with the University. These foundations are the </w:t>
      </w:r>
      <w:r w:rsidRPr="00866A10">
        <w:rPr>
          <w:rFonts w:ascii="Aptos" w:eastAsia="Times New Roman" w:hAnsi="Aptos" w:cs="Arial"/>
          <w:b/>
          <w:color w:val="0000FF"/>
        </w:rPr>
        <w:t>[official name of Foundations]</w:t>
      </w:r>
      <w:r w:rsidRPr="00866A10">
        <w:rPr>
          <w:rFonts w:ascii="Aptos" w:eastAsia="Times New Roman" w:hAnsi="Aptos" w:cs="Arial"/>
        </w:rPr>
        <w:t>.</w:t>
      </w:r>
    </w:p>
    <w:p w14:paraId="55D21D17" w14:textId="2B7173E8" w:rsidR="000213C9" w:rsidRPr="00866A10" w:rsidRDefault="000213C9" w:rsidP="000213C9">
      <w:pPr>
        <w:spacing w:after="360" w:line="240" w:lineRule="auto"/>
        <w:jc w:val="both"/>
        <w:rPr>
          <w:rFonts w:ascii="Aptos" w:eastAsia="Times New Roman" w:hAnsi="Aptos" w:cs="Arial"/>
        </w:rPr>
      </w:pPr>
      <w:r w:rsidRPr="00866A10">
        <w:rPr>
          <w:rFonts w:ascii="Aptos" w:eastAsia="Times New Roman" w:hAnsi="Aptos" w:cs="Arial"/>
        </w:rPr>
        <w:t xml:space="preserve">These organizations serve as the primary fundraising arm of the University through which individuals, corporations, and other organizations support University programs by providing scholarships, fellowships, faculty salary supplements, and unrestricted funds to specific </w:t>
      </w:r>
      <w:r w:rsidRPr="00866A10">
        <w:rPr>
          <w:rFonts w:ascii="Aptos" w:eastAsia="Times New Roman" w:hAnsi="Aptos" w:cs="Arial"/>
        </w:rPr>
        <w:lastRenderedPageBreak/>
        <w:t xml:space="preserve">colleges and the University’s overall academic environment. The University’s financial statements do not include the assets, liabilities, net position, or operational transactions of the foundations, except for </w:t>
      </w:r>
      <w:r w:rsidRPr="00866A10">
        <w:rPr>
          <w:rFonts w:ascii="Aptos" w:eastAsia="Calibri" w:hAnsi="Aptos" w:cs="Arial"/>
          <w:b/>
          <w:bCs/>
          <w:color w:val="0000FF"/>
        </w:rPr>
        <w:t xml:space="preserve">[amounts reported within the fiduciary statements and] </w:t>
      </w:r>
      <w:r w:rsidRPr="00866A10">
        <w:rPr>
          <w:rFonts w:ascii="Aptos" w:eastAsia="Times New Roman" w:hAnsi="Aptos" w:cs="Arial"/>
        </w:rPr>
        <w:t xml:space="preserve">support from each organization to the University. This support approximated $_______ for the year ended </w:t>
      </w:r>
      <w:r w:rsidR="00983E4F" w:rsidRPr="00866A10">
        <w:rPr>
          <w:rFonts w:ascii="Aptos" w:eastAsia="Times New Roman" w:hAnsi="Aptos" w:cs="Arial"/>
        </w:rPr>
        <w:t>June 30, 2025</w:t>
      </w:r>
      <w:r w:rsidRPr="00866A10">
        <w:rPr>
          <w:rFonts w:ascii="Aptos" w:eastAsia="Times New Roman" w:hAnsi="Aptos" w:cs="Arial"/>
        </w:rPr>
        <w:t>. The University had receivables from and payable</w:t>
      </w:r>
      <w:r w:rsidR="00EB51FF" w:rsidRPr="00866A10">
        <w:rPr>
          <w:rFonts w:ascii="Aptos" w:eastAsia="Times New Roman" w:hAnsi="Aptos" w:cs="Arial"/>
        </w:rPr>
        <w:t>s</w:t>
      </w:r>
      <w:r w:rsidRPr="00866A10">
        <w:rPr>
          <w:rFonts w:ascii="Aptos" w:eastAsia="Times New Roman" w:hAnsi="Aptos" w:cs="Arial"/>
        </w:rPr>
        <w:t xml:space="preserve"> to the related party(</w:t>
      </w:r>
      <w:proofErr w:type="spellStart"/>
      <w:r w:rsidRPr="00866A10">
        <w:rPr>
          <w:rFonts w:ascii="Aptos" w:eastAsia="Times New Roman" w:hAnsi="Aptos" w:cs="Arial"/>
        </w:rPr>
        <w:t>ies</w:t>
      </w:r>
      <w:proofErr w:type="spellEnd"/>
      <w:r w:rsidRPr="00866A10">
        <w:rPr>
          <w:rFonts w:ascii="Aptos" w:eastAsia="Times New Roman" w:hAnsi="Aptos" w:cs="Arial"/>
        </w:rPr>
        <w:t xml:space="preserve">) of $______ and $______, respectively, as of </w:t>
      </w:r>
      <w:r w:rsidR="00983E4F" w:rsidRPr="00866A10">
        <w:rPr>
          <w:rFonts w:ascii="Aptos" w:eastAsia="Times New Roman" w:hAnsi="Aptos" w:cs="Arial"/>
        </w:rPr>
        <w:t>June 30, 2025</w:t>
      </w:r>
      <w:r w:rsidRPr="00866A10">
        <w:rPr>
          <w:rFonts w:ascii="Aptos" w:eastAsia="Times New Roman" w:hAnsi="Aptos" w:cs="Arial"/>
        </w:rPr>
        <w:t xml:space="preserve">. </w:t>
      </w:r>
      <w:r w:rsidRPr="00866A10">
        <w:rPr>
          <w:rFonts w:ascii="Aptos" w:hAnsi="Aptos" w:cs="Arial"/>
          <w:b/>
          <w:i/>
          <w:color w:val="0000FF"/>
        </w:rPr>
        <w:t>[Remove receivable and/or payable language if not applicable.]</w:t>
      </w:r>
    </w:p>
    <w:p w14:paraId="78B2ED05"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t>Note 23</w:t>
      </w:r>
      <w:r w:rsidRPr="00866A10">
        <w:rPr>
          <w:rFonts w:ascii="Aptos" w:hAnsi="Aptos"/>
          <w:smallCaps w:val="0"/>
          <w:szCs w:val="22"/>
        </w:rPr>
        <w:tab/>
        <w:t>-</w:t>
      </w:r>
      <w:r w:rsidRPr="00866A10">
        <w:rPr>
          <w:rFonts w:ascii="Aptos" w:hAnsi="Aptos"/>
          <w:smallCaps w:val="0"/>
          <w:szCs w:val="22"/>
        </w:rPr>
        <w:tab/>
        <w:t>Blended Component Unit(s)</w:t>
      </w:r>
    </w:p>
    <w:p w14:paraId="033BC7B7" w14:textId="34E0C98F" w:rsidR="000213C9" w:rsidRPr="00866A10" w:rsidRDefault="000213C9" w:rsidP="000213C9">
      <w:pPr>
        <w:spacing w:after="240" w:line="240" w:lineRule="auto"/>
        <w:jc w:val="both"/>
        <w:rPr>
          <w:rFonts w:ascii="Aptos" w:eastAsia="Times New Roman" w:hAnsi="Aptos" w:cs="Arial"/>
        </w:rPr>
      </w:pPr>
      <w:bookmarkStart w:id="719" w:name="OLE_LINK66"/>
      <w:r w:rsidRPr="00866A10">
        <w:rPr>
          <w:rFonts w:ascii="Aptos" w:eastAsia="Times New Roman" w:hAnsi="Aptos" w:cs="Arial"/>
        </w:rPr>
        <w:t>Condensed combining information for the University’s blended component unit(</w:t>
      </w:r>
      <w:r w:rsidRPr="00866A10">
        <w:rPr>
          <w:rFonts w:ascii="Aptos" w:eastAsia="Times New Roman" w:hAnsi="Aptos" w:cs="Arial"/>
          <w:i/>
        </w:rPr>
        <w:t>s</w:t>
      </w:r>
      <w:r w:rsidRPr="00866A10">
        <w:rPr>
          <w:rFonts w:ascii="Aptos" w:eastAsia="Times New Roman" w:hAnsi="Aptos" w:cs="Arial"/>
        </w:rPr>
        <w:t xml:space="preserve">) for the year ended </w:t>
      </w:r>
      <w:r w:rsidR="00983E4F" w:rsidRPr="00866A10">
        <w:rPr>
          <w:rFonts w:ascii="Aptos" w:eastAsia="Times New Roman" w:hAnsi="Aptos" w:cs="Arial"/>
        </w:rPr>
        <w:t>June 30, 2025</w:t>
      </w:r>
      <w:r w:rsidRPr="00866A10">
        <w:rPr>
          <w:rFonts w:ascii="Aptos" w:eastAsia="Times New Roman" w:hAnsi="Aptos" w:cs="Arial"/>
        </w:rPr>
        <w:t xml:space="preserve">, is presented as follows: </w:t>
      </w:r>
    </w:p>
    <w:bookmarkEnd w:id="719"/>
    <w:p w14:paraId="2769645D"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 xml:space="preserve">Note to preparer: See GASB Codification Section 2600.115 for complete requirements of the condensed combining information. The following example template was developed based on these requirements. Amounts in the primary government and Blended Component Unit columns should be gross before blending of the component units and any eliminations between the University and the component unit. The total column should agree to the respective financial statement. Amounts receivable from or payable to the primary government or other component units should be reported separately in the Eliminations columns in the SNP and SRECNP below. This elimination column should total to zero. </w:t>
      </w:r>
    </w:p>
    <w:p w14:paraId="113C1610"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 xml:space="preserve">If there are any significant eliminations that should be explained separately, add them below the condensed combining financial statements in a separate paragraph. Complete for all blended component units. Modify as necessary. </w:t>
      </w:r>
    </w:p>
    <w:p w14:paraId="492718DD"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Reporting of the Fiduciary Statements in this disclosure is not required per GASB Codification Section 2600.115.</w:t>
      </w:r>
    </w:p>
    <w:bookmarkStart w:id="720" w:name="_MON_1188284564"/>
    <w:bookmarkStart w:id="721" w:name="_MON_1192364317"/>
    <w:bookmarkStart w:id="722" w:name="_MON_1208244789"/>
    <w:bookmarkStart w:id="723" w:name="_MON_1208245503"/>
    <w:bookmarkStart w:id="724" w:name="_MON_1220941085"/>
    <w:bookmarkStart w:id="725" w:name="_MON_1220941113"/>
    <w:bookmarkStart w:id="726" w:name="_MON_1220941174"/>
    <w:bookmarkStart w:id="727" w:name="_MON_1220941418"/>
    <w:bookmarkStart w:id="728" w:name="_MON_1220941431"/>
    <w:bookmarkStart w:id="729" w:name="_MON_1243143787"/>
    <w:bookmarkStart w:id="730" w:name="_MON_1246779975"/>
    <w:bookmarkStart w:id="731" w:name="_MON_1264248475"/>
    <w:bookmarkStart w:id="732" w:name="_MON_1276942072"/>
    <w:bookmarkStart w:id="733" w:name="_MON_1283838914"/>
    <w:bookmarkStart w:id="734" w:name="_MON_1300273530"/>
    <w:bookmarkStart w:id="735" w:name="_MON_1302418691"/>
    <w:bookmarkStart w:id="736" w:name="_MON_1331964682"/>
    <w:bookmarkStart w:id="737" w:name="_MON_1331965965"/>
    <w:bookmarkStart w:id="738" w:name="_MON_1340111319"/>
    <w:bookmarkStart w:id="739" w:name="_MON_1349263984"/>
    <w:bookmarkStart w:id="740" w:name="_MON_1349264014"/>
    <w:bookmarkStart w:id="741" w:name="_MON_1362377535"/>
    <w:bookmarkStart w:id="742" w:name="_MON_1372850722"/>
    <w:bookmarkStart w:id="743" w:name="_MON_1375524119"/>
    <w:bookmarkStart w:id="744" w:name="_MON_1401869000"/>
    <w:bookmarkStart w:id="745" w:name="_MON_1421065262"/>
    <w:bookmarkStart w:id="746" w:name="_MON_1421493705"/>
    <w:bookmarkStart w:id="747" w:name="_MON_1421493804"/>
    <w:bookmarkStart w:id="748" w:name="_MON_1421494123"/>
    <w:bookmarkStart w:id="749" w:name="_MON_1421494145"/>
    <w:bookmarkStart w:id="750" w:name="_MON_1421494169"/>
    <w:bookmarkStart w:id="751" w:name="_MON_1421494404"/>
    <w:bookmarkStart w:id="752" w:name="_MON_1421494417"/>
    <w:bookmarkStart w:id="753" w:name="_MON_1421494764"/>
    <w:bookmarkStart w:id="754" w:name="_MON_1421495003"/>
    <w:bookmarkStart w:id="755" w:name="_MON_1421495088"/>
    <w:bookmarkStart w:id="756" w:name="_MON_1421495198"/>
    <w:bookmarkStart w:id="757" w:name="_1421496400"/>
    <w:bookmarkStart w:id="758" w:name="_1421497115"/>
    <w:bookmarkStart w:id="759" w:name="_1421497165"/>
    <w:bookmarkStart w:id="760" w:name="_1421496347"/>
    <w:bookmarkStart w:id="761" w:name="_1421497173"/>
    <w:bookmarkStart w:id="762" w:name="_MON_1421497208"/>
    <w:bookmarkStart w:id="763" w:name="_MON_1421497230"/>
    <w:bookmarkStart w:id="764" w:name="_MON_1421497284"/>
    <w:bookmarkStart w:id="765" w:name="_MON_1421497299"/>
    <w:bookmarkStart w:id="766" w:name="_MON_1421497310"/>
    <w:bookmarkStart w:id="767" w:name="_MON_1421497390"/>
    <w:bookmarkStart w:id="768" w:name="_MON_1421497509"/>
    <w:bookmarkStart w:id="769" w:name="_MON_1421497524"/>
    <w:bookmarkStart w:id="770" w:name="_MON_1421497588"/>
    <w:bookmarkStart w:id="771" w:name="_MON_1421557221"/>
    <w:bookmarkStart w:id="772" w:name="_MON_1421561003"/>
    <w:bookmarkStart w:id="773" w:name="_MON_1421561212"/>
    <w:bookmarkStart w:id="774" w:name="_MON_1421561333"/>
    <w:bookmarkStart w:id="775" w:name="_MON_1421561345"/>
    <w:bookmarkStart w:id="776" w:name="_MON_1421561369"/>
    <w:bookmarkStart w:id="777" w:name="_MON_1421561386"/>
    <w:bookmarkStart w:id="778" w:name="_MON_1119000302"/>
    <w:bookmarkStart w:id="779" w:name="_MON_1119000470"/>
    <w:bookmarkStart w:id="780" w:name="_MON_1119089002"/>
    <w:bookmarkStart w:id="781" w:name="_MON_1119169473"/>
    <w:bookmarkStart w:id="782" w:name="_MON_1119169513"/>
    <w:bookmarkStart w:id="783" w:name="_MON_114864662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Start w:id="784" w:name="_MON_1188219394"/>
    <w:bookmarkEnd w:id="784"/>
    <w:p w14:paraId="7BF1A0D6" w14:textId="49AA1938" w:rsidR="000213C9" w:rsidRPr="00866A10" w:rsidRDefault="00C82708" w:rsidP="00C73E2A">
      <w:pPr>
        <w:spacing w:after="240" w:line="240" w:lineRule="auto"/>
        <w:ind w:left="-450"/>
        <w:rPr>
          <w:rFonts w:ascii="Aptos" w:eastAsia="Times New Roman" w:hAnsi="Aptos" w:cs="Times New Roman"/>
        </w:rPr>
      </w:pPr>
      <w:r w:rsidRPr="00866A10">
        <w:rPr>
          <w:rFonts w:ascii="Aptos" w:eastAsia="Times New Roman" w:hAnsi="Aptos" w:cs="Times New Roman"/>
        </w:rPr>
        <w:object w:dxaOrig="14214" w:dyaOrig="7668" w14:anchorId="15C10463">
          <v:shape id="_x0000_i1080" type="#_x0000_t75" style="width:532.2pt;height:281.4pt" o:ole="">
            <v:imagedata r:id="rId132" o:title=""/>
          </v:shape>
          <o:OLEObject Type="Embed" ProgID="Excel.Sheet.12" ShapeID="_x0000_i1080" DrawAspect="Content" ObjectID="_1811661401" r:id="rId133"/>
        </w:object>
      </w:r>
    </w:p>
    <w:bookmarkStart w:id="785" w:name="_1421497725"/>
    <w:bookmarkStart w:id="786" w:name="_1421497980"/>
    <w:bookmarkStart w:id="787" w:name="_1421498314"/>
    <w:bookmarkStart w:id="788" w:name="_1421497759"/>
    <w:bookmarkStart w:id="789" w:name="_1421498423"/>
    <w:bookmarkStart w:id="790" w:name="_MON_1421556870"/>
    <w:bookmarkStart w:id="791" w:name="_MON_1421560362"/>
    <w:bookmarkStart w:id="792" w:name="_MON_1421560309"/>
    <w:bookmarkStart w:id="793" w:name="_MON_1421562257"/>
    <w:bookmarkStart w:id="794" w:name="_MON_1421562296"/>
    <w:bookmarkStart w:id="795" w:name="_MON_1421495243"/>
    <w:bookmarkStart w:id="796" w:name="_MON_1421495294"/>
    <w:bookmarkStart w:id="797" w:name="_MON_1421497343"/>
    <w:bookmarkStart w:id="798" w:name="_MON_1421497412"/>
    <w:bookmarkStart w:id="799" w:name="_MON_1421497699"/>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Start w:id="800" w:name="_MON_1421556808"/>
    <w:bookmarkEnd w:id="800"/>
    <w:p w14:paraId="7FB427AD" w14:textId="1ACD3B39" w:rsidR="000213C9" w:rsidRPr="00866A10" w:rsidRDefault="00C82708" w:rsidP="00C73E2A">
      <w:pPr>
        <w:spacing w:after="240" w:line="240" w:lineRule="auto"/>
        <w:ind w:left="-360"/>
        <w:jc w:val="center"/>
        <w:rPr>
          <w:rFonts w:ascii="Aptos" w:hAnsi="Aptos"/>
        </w:rPr>
      </w:pPr>
      <w:r w:rsidRPr="00866A10">
        <w:rPr>
          <w:rFonts w:ascii="Aptos" w:hAnsi="Aptos"/>
        </w:rPr>
        <w:object w:dxaOrig="13044" w:dyaOrig="10136" w14:anchorId="28D1F5F3">
          <v:shape id="_x0000_i1081" type="#_x0000_t75" style="width:498pt;height:417pt" o:ole="">
            <v:imagedata r:id="rId134" o:title=""/>
          </v:shape>
          <o:OLEObject Type="Embed" ProgID="Excel.Sheet.8" ShapeID="_x0000_i1081" DrawAspect="Content" ObjectID="_1811661402" r:id="rId135"/>
        </w:object>
      </w:r>
    </w:p>
    <w:bookmarkStart w:id="801" w:name="_MON_1421562821"/>
    <w:bookmarkEnd w:id="801"/>
    <w:p w14:paraId="3D631474" w14:textId="4C8B5674" w:rsidR="000213C9" w:rsidRPr="00866A10" w:rsidRDefault="00C82708" w:rsidP="00155561">
      <w:pPr>
        <w:spacing w:after="240" w:line="240" w:lineRule="auto"/>
        <w:ind w:left="-900"/>
        <w:jc w:val="center"/>
        <w:rPr>
          <w:rFonts w:ascii="Aptos" w:eastAsia="Times New Roman" w:hAnsi="Aptos" w:cs="Times New Roman"/>
          <w:b/>
        </w:rPr>
      </w:pPr>
      <w:r w:rsidRPr="00866A10">
        <w:rPr>
          <w:rFonts w:ascii="Aptos" w:hAnsi="Aptos"/>
        </w:rPr>
        <w:object w:dxaOrig="17787" w:dyaOrig="4301" w14:anchorId="19D536A8">
          <v:shape id="_x0000_i1082" type="#_x0000_t75" style="width:547.2pt;height:140.4pt" o:ole="">
            <v:imagedata r:id="rId136" o:title=""/>
          </v:shape>
          <o:OLEObject Type="Embed" ProgID="Excel.Sheet.8" ShapeID="_x0000_i1082" DrawAspect="Content" ObjectID="_1811661403" r:id="rId137"/>
        </w:object>
      </w:r>
      <w:bookmarkStart w:id="802" w:name="_MON_1421562837"/>
      <w:bookmarkEnd w:id="802"/>
    </w:p>
    <w:p w14:paraId="1D1482AE" w14:textId="77777777" w:rsidR="000213C9" w:rsidRPr="00866A10" w:rsidRDefault="000213C9" w:rsidP="000213C9">
      <w:pPr>
        <w:tabs>
          <w:tab w:val="left" w:pos="1080"/>
        </w:tabs>
        <w:spacing w:before="480" w:after="240" w:line="240" w:lineRule="auto"/>
        <w:ind w:left="1440" w:hanging="1440"/>
        <w:rPr>
          <w:rFonts w:ascii="Aptos" w:eastAsia="Times New Roman" w:hAnsi="Aptos" w:cs="Times New Roman"/>
        </w:rPr>
      </w:pPr>
    </w:p>
    <w:p w14:paraId="36E60D33"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lastRenderedPageBreak/>
        <w:t>Note 24</w:t>
      </w:r>
      <w:r w:rsidRPr="00866A10">
        <w:rPr>
          <w:rFonts w:ascii="Aptos" w:hAnsi="Aptos"/>
          <w:smallCaps w:val="0"/>
          <w:szCs w:val="22"/>
        </w:rPr>
        <w:tab/>
        <w:t xml:space="preserve"> - </w:t>
      </w:r>
      <w:r w:rsidRPr="00866A10">
        <w:rPr>
          <w:rFonts w:ascii="Aptos" w:hAnsi="Aptos"/>
          <w:smallCaps w:val="0"/>
          <w:szCs w:val="22"/>
        </w:rPr>
        <w:tab/>
        <w:t>Changes in Financial Accounting and Reporting</w:t>
      </w:r>
    </w:p>
    <w:p w14:paraId="665463D0" w14:textId="3A5DA519" w:rsidR="00436217" w:rsidRPr="00866A10" w:rsidRDefault="00436217" w:rsidP="00436217">
      <w:pPr>
        <w:spacing w:after="240" w:line="240" w:lineRule="auto"/>
        <w:jc w:val="both"/>
        <w:rPr>
          <w:rFonts w:ascii="Aptos" w:eastAsia="Times New Roman" w:hAnsi="Aptos" w:cs="Arial"/>
        </w:rPr>
      </w:pPr>
      <w:r w:rsidRPr="00866A10">
        <w:rPr>
          <w:rFonts w:ascii="Aptos" w:eastAsia="Times New Roman" w:hAnsi="Aptos" w:cs="Arial"/>
        </w:rPr>
        <w:t xml:space="preserve">For the fiscal year ended </w:t>
      </w:r>
      <w:r w:rsidR="00983E4F" w:rsidRPr="00866A10">
        <w:rPr>
          <w:rFonts w:ascii="Aptos" w:eastAsia="Times New Roman" w:hAnsi="Aptos" w:cs="Arial"/>
        </w:rPr>
        <w:t>June 30, 2025</w:t>
      </w:r>
      <w:r w:rsidRPr="00866A10">
        <w:rPr>
          <w:rFonts w:ascii="Aptos" w:eastAsia="Times New Roman" w:hAnsi="Aptos" w:cs="Arial"/>
        </w:rPr>
        <w:t xml:space="preserve">, the University implemented the following </w:t>
      </w:r>
      <w:bookmarkStart w:id="803" w:name="_Hlk198042531"/>
      <w:r w:rsidRPr="00866A10">
        <w:rPr>
          <w:rFonts w:ascii="Aptos" w:eastAsia="Times New Roman" w:hAnsi="Aptos" w:cs="Arial"/>
        </w:rPr>
        <w:t>pronouncement</w:t>
      </w:r>
      <w:r w:rsidR="009B5AC0" w:rsidRPr="00866A10">
        <w:rPr>
          <w:rFonts w:ascii="Aptos" w:eastAsia="Times New Roman" w:hAnsi="Aptos" w:cs="Arial"/>
          <w:b/>
          <w:bCs/>
          <w:i/>
          <w:iCs/>
          <w:color w:val="0000FF"/>
        </w:rPr>
        <w:t>(s)</w:t>
      </w:r>
      <w:r w:rsidRPr="00866A10">
        <w:rPr>
          <w:rFonts w:ascii="Aptos" w:eastAsia="Times New Roman" w:hAnsi="Aptos" w:cs="Arial"/>
        </w:rPr>
        <w:t xml:space="preserve"> issued by the Governmental Accounting Standards Board (GASB):</w:t>
      </w:r>
    </w:p>
    <w:p w14:paraId="7A071EDA" w14:textId="5BBBFF21" w:rsidR="00D93157" w:rsidRPr="00866A10" w:rsidRDefault="00D93157" w:rsidP="00D93157">
      <w:pPr>
        <w:spacing w:after="240" w:line="240" w:lineRule="auto"/>
        <w:ind w:left="720"/>
        <w:jc w:val="both"/>
        <w:rPr>
          <w:rFonts w:ascii="Aptos" w:eastAsia="Times New Roman" w:hAnsi="Aptos" w:cs="Arial"/>
          <w:i/>
          <w:highlight w:val="yellow"/>
        </w:rPr>
      </w:pPr>
      <w:r w:rsidRPr="00866A10">
        <w:rPr>
          <w:rFonts w:ascii="Aptos" w:eastAsia="Times New Roman" w:hAnsi="Aptos" w:cs="Arial"/>
          <w:i/>
          <w:highlight w:val="yellow"/>
        </w:rPr>
        <w:t>GASB Statement No. 10</w:t>
      </w:r>
      <w:r w:rsidR="00826C3D" w:rsidRPr="00866A10">
        <w:rPr>
          <w:rFonts w:ascii="Aptos" w:eastAsia="Times New Roman" w:hAnsi="Aptos" w:cs="Arial"/>
          <w:i/>
          <w:highlight w:val="yellow"/>
        </w:rPr>
        <w:t>1</w:t>
      </w:r>
      <w:r w:rsidRPr="00866A10">
        <w:rPr>
          <w:rFonts w:ascii="Aptos" w:eastAsia="Times New Roman" w:hAnsi="Aptos" w:cs="Arial"/>
          <w:i/>
          <w:highlight w:val="yellow"/>
        </w:rPr>
        <w:t xml:space="preserve">, </w:t>
      </w:r>
      <w:r w:rsidR="00826C3D" w:rsidRPr="00866A10">
        <w:rPr>
          <w:rFonts w:ascii="Aptos" w:eastAsia="Times New Roman" w:hAnsi="Aptos" w:cs="Arial"/>
          <w:i/>
          <w:highlight w:val="yellow"/>
        </w:rPr>
        <w:t>Compensated Absences</w:t>
      </w:r>
    </w:p>
    <w:p w14:paraId="59F34E58" w14:textId="4A4C1BF0" w:rsidR="009B5AC0" w:rsidRPr="00866A10" w:rsidRDefault="009B5AC0" w:rsidP="009B5AC0">
      <w:pPr>
        <w:spacing w:after="240" w:line="240" w:lineRule="auto"/>
        <w:ind w:left="720"/>
        <w:jc w:val="both"/>
        <w:rPr>
          <w:rFonts w:ascii="Aptos" w:eastAsia="Times New Roman" w:hAnsi="Aptos" w:cs="Arial"/>
          <w:i/>
          <w:highlight w:val="yellow"/>
        </w:rPr>
      </w:pPr>
      <w:r w:rsidRPr="00866A10">
        <w:rPr>
          <w:rFonts w:ascii="Aptos" w:eastAsia="Times New Roman" w:hAnsi="Aptos" w:cs="Arial"/>
          <w:i/>
          <w:highlight w:val="yellow"/>
        </w:rPr>
        <w:t xml:space="preserve">GASB Statement No. 102, Certain Risk Disclosures </w:t>
      </w:r>
    </w:p>
    <w:p w14:paraId="6DFD897F" w14:textId="669DB18A" w:rsidR="000213C9" w:rsidRPr="00866A10" w:rsidRDefault="00D93157" w:rsidP="00D93157">
      <w:pPr>
        <w:spacing w:after="240" w:line="240" w:lineRule="auto"/>
        <w:jc w:val="both"/>
        <w:rPr>
          <w:rFonts w:ascii="Aptos" w:eastAsia="Times New Roman" w:hAnsi="Aptos" w:cs="Arial"/>
          <w:b/>
          <w:bCs/>
          <w:i/>
          <w:iCs/>
          <w:color w:val="0000FF"/>
        </w:rPr>
      </w:pPr>
      <w:r w:rsidRPr="00866A10">
        <w:rPr>
          <w:rFonts w:ascii="Aptos" w:eastAsia="Times New Roman" w:hAnsi="Aptos" w:cs="Arial"/>
          <w:highlight w:val="yellow"/>
        </w:rPr>
        <w:t>GASB Statement No. 10</w:t>
      </w:r>
      <w:r w:rsidR="00826C3D" w:rsidRPr="00866A10">
        <w:rPr>
          <w:rFonts w:ascii="Aptos" w:eastAsia="Times New Roman" w:hAnsi="Aptos" w:cs="Arial"/>
          <w:highlight w:val="yellow"/>
        </w:rPr>
        <w:t>1</w:t>
      </w:r>
      <w:r w:rsidRPr="00866A10">
        <w:rPr>
          <w:rFonts w:ascii="Aptos" w:eastAsia="Times New Roman" w:hAnsi="Aptos" w:cs="Arial"/>
          <w:highlight w:val="yellow"/>
        </w:rPr>
        <w:t xml:space="preserve"> </w:t>
      </w:r>
      <w:r w:rsidR="00826C3D" w:rsidRPr="00866A10">
        <w:rPr>
          <w:rFonts w:ascii="Aptos" w:eastAsia="Times New Roman" w:hAnsi="Aptos" w:cs="Arial"/>
          <w:highlight w:val="yellow"/>
        </w:rPr>
        <w:t xml:space="preserve">updates the recognition, measurement, and disclosure requirements for compensated absences. This Statement supersedes GASB Statement No. 16, </w:t>
      </w:r>
      <w:r w:rsidR="00826C3D" w:rsidRPr="00866A10">
        <w:rPr>
          <w:rFonts w:ascii="Aptos" w:eastAsia="Times New Roman" w:hAnsi="Aptos" w:cs="Arial"/>
          <w:i/>
          <w:iCs/>
          <w:highlight w:val="yellow"/>
        </w:rPr>
        <w:t>Accounting for Compensated Absences</w:t>
      </w:r>
      <w:r w:rsidR="00826C3D" w:rsidRPr="00866A10">
        <w:rPr>
          <w:rFonts w:ascii="Aptos" w:eastAsia="Times New Roman" w:hAnsi="Aptos" w:cs="Arial"/>
          <w:highlight w:val="yellow"/>
        </w:rPr>
        <w:t>, which was issued in 1992, and aims to better meet the information needs of financial statement users by aligning the recognition and measurement guidance under a unified model and by amending certain previously required disclosures. The unified recognition and measurement model in this Statement will result in a liability for compensated absences that more appropriately reflects when a government incurs an obligation. In addition, the model can be applied consistently to any type of compensated absence and will eliminate potential comparability issues between governments that offer different types of leave. Lastly, the model also will result in a more robust estimate of the amount of compensated absences that a government will pay or settle, which will enhance the relevance and reliability of information about the liability for compensated absences</w:t>
      </w:r>
      <w:r w:rsidR="009E3191">
        <w:rPr>
          <w:rFonts w:ascii="Aptos" w:eastAsia="Times New Roman" w:hAnsi="Aptos" w:cs="Arial"/>
          <w:highlight w:val="yellow"/>
        </w:rPr>
        <w:t xml:space="preserve">. </w:t>
      </w:r>
      <w:r w:rsidR="00436217" w:rsidRPr="00866A10">
        <w:rPr>
          <w:rFonts w:ascii="Aptos" w:eastAsia="Times New Roman" w:hAnsi="Aptos" w:cs="Arial"/>
          <w:b/>
          <w:bCs/>
          <w:i/>
          <w:iCs/>
          <w:color w:val="0000FF"/>
          <w:highlight w:val="yellow"/>
        </w:rPr>
        <w:t>[Revise as needed.]</w:t>
      </w:r>
    </w:p>
    <w:p w14:paraId="2D15992E" w14:textId="45D396E6" w:rsidR="009B5AC0" w:rsidRPr="00866A10" w:rsidRDefault="009B5AC0" w:rsidP="009B5AC0">
      <w:pPr>
        <w:spacing w:after="240" w:line="240" w:lineRule="auto"/>
        <w:jc w:val="both"/>
        <w:rPr>
          <w:rFonts w:ascii="Aptos" w:eastAsia="Times New Roman" w:hAnsi="Aptos" w:cs="Arial"/>
          <w:b/>
          <w:i/>
          <w:color w:val="0000FF"/>
        </w:rPr>
      </w:pPr>
      <w:r w:rsidRPr="00866A10">
        <w:rPr>
          <w:rFonts w:ascii="Aptos" w:eastAsia="Times New Roman" w:hAnsi="Aptos" w:cs="Arial"/>
          <w:highlight w:val="yellow"/>
        </w:rPr>
        <w:t>GASB Statement No. 102 improves financial reporting by providing users of financial statements with essential information about risks related to a government’s vulnerabilities due to certain concentrations or constraints. This Statement defines a </w:t>
      </w:r>
      <w:r w:rsidRPr="00866A10">
        <w:rPr>
          <w:rFonts w:ascii="Aptos" w:eastAsia="Times New Roman" w:hAnsi="Aptos" w:cs="Arial"/>
          <w:i/>
          <w:iCs/>
          <w:highlight w:val="yellow"/>
        </w:rPr>
        <w:t>concentration</w:t>
      </w:r>
      <w:r w:rsidRPr="00866A10">
        <w:rPr>
          <w:rFonts w:ascii="Aptos" w:eastAsia="Times New Roman" w:hAnsi="Aptos" w:cs="Arial"/>
          <w:highlight w:val="yellow"/>
        </w:rPr>
        <w:t> as a lack of diversity related to an aspect of a significant inflow of resources or outflow of resources. A </w:t>
      </w:r>
      <w:r w:rsidRPr="00866A10">
        <w:rPr>
          <w:rFonts w:ascii="Aptos" w:eastAsia="Times New Roman" w:hAnsi="Aptos" w:cs="Arial"/>
          <w:i/>
          <w:iCs/>
          <w:highlight w:val="yellow"/>
        </w:rPr>
        <w:t>constraint</w:t>
      </w:r>
      <w:r w:rsidRPr="00866A10">
        <w:rPr>
          <w:rFonts w:ascii="Aptos" w:eastAsia="Times New Roman" w:hAnsi="Aptos" w:cs="Arial"/>
          <w:highlight w:val="yellow"/>
        </w:rPr>
        <w:t> is a limitation imposed on a government by an external party or by formal action of the government’s highest level of decision-making authority.</w:t>
      </w:r>
      <w:r w:rsidR="002372B2" w:rsidRPr="00866A10">
        <w:rPr>
          <w:rFonts w:ascii="Aptos" w:eastAsia="Times New Roman" w:hAnsi="Aptos" w:cs="Arial"/>
          <w:highlight w:val="yellow"/>
        </w:rPr>
        <w:t xml:space="preserve"> The disclosures will provide users with timely information regarding certain concentrations or constraints and related events that have occurred or have begun to occur that make a government vulnerable to a substantial impact</w:t>
      </w:r>
      <w:r w:rsidR="00323766" w:rsidRPr="00866A10">
        <w:rPr>
          <w:rFonts w:ascii="Aptos" w:hAnsi="Aptos"/>
          <w:color w:val="4A4A4A"/>
          <w:highlight w:val="yellow"/>
          <w:shd w:val="clear" w:color="auto" w:fill="FFFFFF"/>
        </w:rPr>
        <w:t>.</w:t>
      </w:r>
      <w:r w:rsidR="006939BD" w:rsidRPr="00866A10">
        <w:rPr>
          <w:rFonts w:ascii="Aptos" w:eastAsia="Times New Roman" w:hAnsi="Aptos" w:cs="Arial"/>
          <w:b/>
          <w:bCs/>
          <w:i/>
          <w:iCs/>
          <w:color w:val="0000FF"/>
          <w:highlight w:val="yellow"/>
        </w:rPr>
        <w:t xml:space="preserve"> </w:t>
      </w:r>
      <w:r w:rsidRPr="00866A10">
        <w:rPr>
          <w:rFonts w:ascii="Aptos" w:eastAsia="Times New Roman" w:hAnsi="Aptos" w:cs="Arial"/>
          <w:b/>
          <w:bCs/>
          <w:i/>
          <w:iCs/>
          <w:color w:val="0000FF"/>
          <w:highlight w:val="yellow"/>
        </w:rPr>
        <w:t>[Revise as needed.]</w:t>
      </w:r>
    </w:p>
    <w:p w14:paraId="3290B8E2"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bookmarkStart w:id="804" w:name="_Hlk198042552"/>
      <w:bookmarkEnd w:id="803"/>
      <w:r w:rsidRPr="00866A10">
        <w:rPr>
          <w:rFonts w:ascii="Aptos" w:hAnsi="Aptos"/>
          <w:smallCaps w:val="0"/>
          <w:szCs w:val="22"/>
        </w:rPr>
        <w:t>Note 25</w:t>
      </w:r>
      <w:r w:rsidRPr="00866A10">
        <w:rPr>
          <w:rFonts w:ascii="Aptos" w:hAnsi="Aptos"/>
          <w:smallCaps w:val="0"/>
          <w:szCs w:val="22"/>
        </w:rPr>
        <w:tab/>
        <w:t>-</w:t>
      </w:r>
      <w:r w:rsidRPr="00866A10">
        <w:rPr>
          <w:rFonts w:ascii="Aptos" w:hAnsi="Aptos"/>
          <w:smallCaps w:val="0"/>
          <w:szCs w:val="22"/>
        </w:rPr>
        <w:tab/>
        <w:t>Net Position Restatement(s)</w:t>
      </w:r>
    </w:p>
    <w:bookmarkEnd w:id="804"/>
    <w:p w14:paraId="751197BB" w14:textId="23208691" w:rsidR="000213C9" w:rsidRPr="00866A10" w:rsidRDefault="000213C9" w:rsidP="000213C9">
      <w:pPr>
        <w:spacing w:after="240" w:line="240" w:lineRule="auto"/>
        <w:jc w:val="both"/>
        <w:rPr>
          <w:rFonts w:ascii="Aptos" w:eastAsia="Times New Roman" w:hAnsi="Aptos" w:cs="Arial"/>
          <w:b/>
          <w:bCs/>
          <w:i/>
          <w:iCs/>
        </w:rPr>
      </w:pPr>
      <w:r w:rsidRPr="00866A10">
        <w:rPr>
          <w:rFonts w:ascii="Aptos" w:eastAsia="Times New Roman" w:hAnsi="Aptos" w:cs="Arial"/>
        </w:rPr>
        <w:t xml:space="preserve">As of July 1, </w:t>
      </w:r>
      <w:r w:rsidR="001B2577" w:rsidRPr="00866A10">
        <w:rPr>
          <w:rFonts w:ascii="Aptos" w:eastAsia="Times New Roman" w:hAnsi="Aptos" w:cs="Arial"/>
        </w:rPr>
        <w:t>202</w:t>
      </w:r>
      <w:r w:rsidR="00826C3D" w:rsidRPr="00866A10">
        <w:rPr>
          <w:rFonts w:ascii="Aptos" w:eastAsia="Times New Roman" w:hAnsi="Aptos" w:cs="Arial"/>
        </w:rPr>
        <w:t>4</w:t>
      </w:r>
      <w:r w:rsidRPr="00866A10">
        <w:rPr>
          <w:rFonts w:ascii="Aptos" w:eastAsia="Times New Roman" w:hAnsi="Aptos" w:cs="Arial"/>
        </w:rPr>
        <w:t xml:space="preserve">, </w:t>
      </w:r>
      <w:bookmarkStart w:id="805" w:name="_Hlk198042608"/>
      <w:r w:rsidRPr="00866A10">
        <w:rPr>
          <w:rFonts w:ascii="Aptos" w:eastAsia="Times New Roman" w:hAnsi="Aptos" w:cs="Arial"/>
        </w:rPr>
        <w:t xml:space="preserve">net position as previously reported was restated as follows: </w:t>
      </w:r>
      <w:r w:rsidRPr="00866A10">
        <w:rPr>
          <w:rFonts w:ascii="Aptos" w:eastAsia="Times New Roman" w:hAnsi="Aptos" w:cs="Arial"/>
          <w:b/>
          <w:bCs/>
          <w:i/>
          <w:iCs/>
          <w:color w:val="0000FF"/>
        </w:rPr>
        <w:t>[</w:t>
      </w:r>
      <w:r w:rsidR="00BE54BB" w:rsidRPr="00866A10">
        <w:rPr>
          <w:rFonts w:ascii="Aptos" w:eastAsia="Times New Roman" w:hAnsi="Aptos" w:cs="Arial"/>
          <w:b/>
          <w:bCs/>
          <w:i/>
          <w:iCs/>
          <w:color w:val="0000FF"/>
        </w:rPr>
        <w:t>Update table below with nature and</w:t>
      </w:r>
      <w:r w:rsidRPr="00866A10">
        <w:rPr>
          <w:rFonts w:ascii="Aptos" w:eastAsia="Times New Roman" w:hAnsi="Aptos" w:cs="Arial"/>
          <w:b/>
          <w:bCs/>
          <w:i/>
          <w:iCs/>
          <w:color w:val="0000FF"/>
        </w:rPr>
        <w:t xml:space="preserve"> description </w:t>
      </w:r>
      <w:r w:rsidR="00BE54BB" w:rsidRPr="00866A10">
        <w:rPr>
          <w:rFonts w:ascii="Aptos" w:eastAsia="Times New Roman" w:hAnsi="Aptos" w:cs="Arial"/>
          <w:b/>
          <w:bCs/>
          <w:i/>
          <w:iCs/>
          <w:color w:val="0000FF"/>
        </w:rPr>
        <w:t>of the restatement (e.g., correct prior year accounting error)</w:t>
      </w:r>
      <w:r w:rsidRPr="00866A10">
        <w:rPr>
          <w:rFonts w:ascii="Aptos" w:eastAsia="Times New Roman" w:hAnsi="Aptos" w:cs="Arial"/>
          <w:b/>
          <w:bCs/>
          <w:i/>
          <w:iCs/>
          <w:color w:val="0000FF"/>
        </w:rPr>
        <w:t xml:space="preserve">. </w:t>
      </w:r>
      <w:r w:rsidR="00930836" w:rsidRPr="00866A10">
        <w:rPr>
          <w:rFonts w:ascii="Aptos" w:eastAsia="Times New Roman" w:hAnsi="Aptos" w:cs="Arial"/>
          <w:b/>
          <w:bCs/>
          <w:i/>
          <w:iCs/>
          <w:color w:val="0000FF"/>
        </w:rPr>
        <w:t xml:space="preserve">See GASB 100 paragraphs 14 through 30 for reporting requirements depending on the nature of the restatement. </w:t>
      </w:r>
      <w:r w:rsidRPr="00866A10">
        <w:rPr>
          <w:rFonts w:ascii="Aptos" w:eastAsia="Times New Roman" w:hAnsi="Aptos" w:cs="Arial"/>
          <w:b/>
          <w:bCs/>
          <w:i/>
          <w:iCs/>
          <w:color w:val="0000FF"/>
        </w:rPr>
        <w:t>Modify as necessary.]</w:t>
      </w:r>
      <w:r w:rsidR="00930836" w:rsidRPr="00866A10">
        <w:rPr>
          <w:rFonts w:ascii="Aptos" w:eastAsia="Times New Roman" w:hAnsi="Aptos" w:cs="Arial"/>
          <w:b/>
          <w:bCs/>
          <w:i/>
          <w:iCs/>
          <w:color w:val="0000FF"/>
        </w:rPr>
        <w:t xml:space="preserve"> </w:t>
      </w:r>
      <w:bookmarkEnd w:id="805"/>
    </w:p>
    <w:bookmarkStart w:id="806" w:name="_1402725010"/>
    <w:bookmarkStart w:id="807" w:name="_1359289174"/>
    <w:bookmarkStart w:id="808" w:name="_1396963829"/>
    <w:bookmarkStart w:id="809" w:name="_1345452861"/>
    <w:bookmarkStart w:id="810" w:name="_1396963855"/>
    <w:bookmarkStart w:id="811" w:name="_MON_1264506365"/>
    <w:bookmarkStart w:id="812" w:name="_MON_1300788231"/>
    <w:bookmarkStart w:id="813" w:name="_MON_1330161911"/>
    <w:bookmarkStart w:id="814" w:name="_MON_1402749941"/>
    <w:bookmarkStart w:id="815" w:name="_MON_1118970655"/>
    <w:bookmarkStart w:id="816" w:name="_MON_1119092012"/>
    <w:bookmarkStart w:id="817" w:name="_MON_1188278912"/>
    <w:bookmarkStart w:id="818" w:name="_MON_1211811862"/>
    <w:bookmarkStart w:id="819" w:name="_MON_1220949802"/>
    <w:bookmarkStart w:id="820" w:name="_MON_1220949822"/>
    <w:bookmarkStart w:id="821" w:name="_MON_1243077354"/>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Start w:id="822" w:name="_MON_1244291855"/>
    <w:bookmarkEnd w:id="822"/>
    <w:p w14:paraId="1E4D82E1" w14:textId="5D738013" w:rsidR="000213C9" w:rsidRPr="00866A10" w:rsidRDefault="00C82708" w:rsidP="00F17314">
      <w:pPr>
        <w:spacing w:after="240" w:line="240" w:lineRule="auto"/>
        <w:jc w:val="center"/>
        <w:rPr>
          <w:rFonts w:ascii="Aptos" w:eastAsia="Times New Roman" w:hAnsi="Aptos" w:cs="Arial"/>
          <w:b/>
          <w:bCs/>
          <w:i/>
          <w:iCs/>
          <w:color w:val="0000FF"/>
        </w:rPr>
      </w:pPr>
      <w:r>
        <w:rPr>
          <w:rFonts w:ascii="Aptos" w:hAnsi="Aptos"/>
        </w:rPr>
        <w:object w:dxaOrig="7800" w:dyaOrig="1800" w14:anchorId="4BA3940C">
          <v:shape id="_x0000_i1083" type="#_x0000_t75" style="width:390pt;height:90pt" o:ole="">
            <v:imagedata r:id="rId138" o:title=""/>
          </v:shape>
          <o:OLEObject Type="Embed" ProgID="Excel.Sheet.12" ShapeID="_x0000_i1083" DrawAspect="Content" ObjectID="_1811661404" r:id="rId139"/>
        </w:object>
      </w:r>
    </w:p>
    <w:p w14:paraId="61191B9B" w14:textId="77777777" w:rsidR="000213C9" w:rsidRPr="00866A10" w:rsidRDefault="000213C9" w:rsidP="0069284B">
      <w:pPr>
        <w:pStyle w:val="Heading1"/>
        <w:pBdr>
          <w:top w:val="single" w:sz="6" w:space="3" w:color="auto"/>
          <w:bottom w:val="single" w:sz="6" w:space="3" w:color="auto"/>
        </w:pBdr>
        <w:tabs>
          <w:tab w:val="left" w:pos="900"/>
        </w:tabs>
        <w:spacing w:before="0"/>
        <w:rPr>
          <w:rFonts w:ascii="Aptos" w:hAnsi="Aptos"/>
          <w:smallCaps w:val="0"/>
          <w:szCs w:val="22"/>
        </w:rPr>
      </w:pPr>
      <w:r w:rsidRPr="00866A10">
        <w:rPr>
          <w:rFonts w:ascii="Aptos" w:hAnsi="Aptos"/>
          <w:smallCaps w:val="0"/>
          <w:szCs w:val="22"/>
        </w:rPr>
        <w:lastRenderedPageBreak/>
        <w:t>Note 26</w:t>
      </w:r>
      <w:r w:rsidRPr="00866A10">
        <w:rPr>
          <w:rFonts w:ascii="Aptos" w:hAnsi="Aptos"/>
          <w:smallCaps w:val="0"/>
          <w:szCs w:val="22"/>
        </w:rPr>
        <w:tab/>
        <w:t>-</w:t>
      </w:r>
      <w:r w:rsidRPr="00866A10">
        <w:rPr>
          <w:rFonts w:ascii="Aptos" w:hAnsi="Aptos"/>
          <w:smallCaps w:val="0"/>
          <w:szCs w:val="22"/>
        </w:rPr>
        <w:tab/>
        <w:t>Subsequent Event(s)</w:t>
      </w:r>
    </w:p>
    <w:p w14:paraId="1B4501CC" w14:textId="77777777" w:rsidR="000213C9" w:rsidRPr="00866A10" w:rsidRDefault="000213C9" w:rsidP="000213C9">
      <w:pPr>
        <w:spacing w:after="240" w:line="240" w:lineRule="auto"/>
        <w:jc w:val="both"/>
        <w:rPr>
          <w:rFonts w:ascii="Aptos" w:eastAsia="Times New Roman" w:hAnsi="Aptos" w:cs="Arial"/>
          <w:b/>
          <w:i/>
          <w:color w:val="0000FF"/>
        </w:rPr>
      </w:pPr>
      <w:r w:rsidRPr="00866A10">
        <w:rPr>
          <w:rFonts w:ascii="Aptos" w:eastAsia="Times New Roman" w:hAnsi="Aptos" w:cs="Arial"/>
          <w:b/>
          <w:i/>
          <w:color w:val="0000FF"/>
        </w:rPr>
        <w:t xml:space="preserve">[Describe significant events </w:t>
      </w:r>
      <w:proofErr w:type="gramStart"/>
      <w:r w:rsidRPr="00866A10">
        <w:rPr>
          <w:rFonts w:ascii="Aptos" w:eastAsia="Times New Roman" w:hAnsi="Aptos" w:cs="Arial"/>
          <w:b/>
          <w:i/>
          <w:color w:val="0000FF"/>
        </w:rPr>
        <w:t>subsequent to</w:t>
      </w:r>
      <w:proofErr w:type="gramEnd"/>
      <w:r w:rsidRPr="00866A10">
        <w:rPr>
          <w:rFonts w:ascii="Aptos" w:eastAsia="Times New Roman" w:hAnsi="Aptos" w:cs="Arial"/>
          <w:b/>
          <w:i/>
          <w:color w:val="0000FF"/>
        </w:rPr>
        <w:t xml:space="preserve"> the Statement of Net Position date through the report date. For example:]</w:t>
      </w:r>
    </w:p>
    <w:p w14:paraId="007720FF" w14:textId="1615BCA8" w:rsidR="000213C9" w:rsidRPr="00866A10" w:rsidRDefault="000213C9" w:rsidP="000213C9">
      <w:pPr>
        <w:spacing w:after="0" w:line="240" w:lineRule="auto"/>
        <w:jc w:val="both"/>
        <w:rPr>
          <w:rFonts w:ascii="Aptos" w:eastAsia="Times New Roman" w:hAnsi="Aptos" w:cs="Arial"/>
          <w:color w:val="0000FF"/>
        </w:rPr>
        <w:sectPr w:rsidR="000213C9" w:rsidRPr="00866A10" w:rsidSect="00536080">
          <w:headerReference w:type="even" r:id="rId140"/>
          <w:headerReference w:type="default" r:id="rId141"/>
          <w:footerReference w:type="even" r:id="rId142"/>
          <w:footerReference w:type="default" r:id="rId143"/>
          <w:headerReference w:type="first" r:id="rId144"/>
          <w:footerReference w:type="first" r:id="rId145"/>
          <w:pgSz w:w="12240" w:h="15840" w:code="1"/>
          <w:pgMar w:top="1440" w:right="1584" w:bottom="1440" w:left="1584" w:header="864" w:footer="720" w:gutter="0"/>
          <w:cols w:space="720"/>
          <w:docGrid w:linePitch="360"/>
        </w:sectPr>
      </w:pPr>
      <w:r w:rsidRPr="00866A10">
        <w:rPr>
          <w:rFonts w:ascii="Aptos" w:eastAsia="Times New Roman" w:hAnsi="Aptos" w:cs="Arial"/>
          <w:color w:val="0000FF"/>
        </w:rPr>
        <w:t xml:space="preserve">On </w:t>
      </w:r>
      <w:r w:rsidRPr="00866A10">
        <w:rPr>
          <w:rFonts w:ascii="Aptos" w:eastAsia="Times New Roman" w:hAnsi="Aptos" w:cs="Arial"/>
          <w:b/>
          <w:color w:val="0000FF"/>
        </w:rPr>
        <w:t>[date]</w:t>
      </w:r>
      <w:r w:rsidRPr="00866A10">
        <w:rPr>
          <w:rFonts w:ascii="Aptos" w:eastAsia="Times New Roman" w:hAnsi="Aptos" w:cs="Arial"/>
          <w:color w:val="0000FF"/>
        </w:rPr>
        <w:t>, the University of North Carolina Board of Governors ratified the issuance of bonds for a system-wide tax-exempt bond financing. The University intends to borrow approximately $_________ through the financing.</w:t>
      </w:r>
    </w:p>
    <w:bookmarkEnd w:id="6"/>
    <w:p w14:paraId="02B71334" w14:textId="77777777" w:rsidR="008610DC" w:rsidRPr="008610DC" w:rsidRDefault="008610DC" w:rsidP="008610DC">
      <w:pPr>
        <w:spacing w:before="2040" w:after="0" w:line="240" w:lineRule="auto"/>
        <w:jc w:val="center"/>
        <w:rPr>
          <w:rFonts w:ascii="Times New Roman" w:eastAsia="Times New Roman" w:hAnsi="Times New Roman" w:cs="Times New Roman"/>
          <w:noProof/>
          <w:sz w:val="24"/>
          <w:szCs w:val="20"/>
        </w:rPr>
      </w:pPr>
      <w:r w:rsidRPr="008610DC">
        <w:rPr>
          <w:rFonts w:ascii="Times New Roman" w:eastAsia="Times New Roman" w:hAnsi="Times New Roman" w:cs="Times New Roman"/>
          <w:noProof/>
          <w:sz w:val="24"/>
          <w:szCs w:val="20"/>
        </w:rPr>
        <w:lastRenderedPageBreak/>
        <w:drawing>
          <wp:inline distT="0" distB="0" distL="0" distR="0" wp14:anchorId="02B713D4" wp14:editId="7949A898">
            <wp:extent cx="1200150" cy="1200150"/>
            <wp:effectExtent l="0" t="0" r="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pic:cNvPicPr>
                      <a:picLocks noChangeAspect="1" noChangeArrowheads="1"/>
                    </pic:cNvPicPr>
                  </pic:nvPicPr>
                  <pic:blipFill>
                    <a:blip r:embed="rId15" cstate="print">
                      <a:extLst>
                        <a:ext uri="{28A0092B-C50C-407E-A947-70E740481C1C}">
                          <a14:useLocalDpi xmlns:a14="http://schemas.microsoft.com/office/drawing/2010/main" val="0"/>
                        </a:ext>
                      </a:extLst>
                    </a:blip>
                    <a:stretch>
                      <a:fillRect/>
                    </a:stretch>
                  </pic:blipFill>
                  <pic:spPr bwMode="auto">
                    <a:xfrm>
                      <a:off x="0" y="0"/>
                      <a:ext cx="1200150" cy="1200150"/>
                    </a:xfrm>
                    <a:prstGeom prst="rect">
                      <a:avLst/>
                    </a:prstGeom>
                  </pic:spPr>
                </pic:pic>
              </a:graphicData>
            </a:graphic>
          </wp:inline>
        </w:drawing>
      </w:r>
    </w:p>
    <w:p w14:paraId="02B71335" w14:textId="77777777" w:rsidR="008610DC" w:rsidRPr="008610DC" w:rsidRDefault="008610DC" w:rsidP="008610DC">
      <w:pPr>
        <w:spacing w:after="0" w:line="240" w:lineRule="auto"/>
        <w:jc w:val="center"/>
        <w:rPr>
          <w:rFonts w:ascii="Arial Bold" w:eastAsia="Times New Roman" w:hAnsi="Arial Bold" w:cs="Times New Roman"/>
          <w:smallCaps/>
          <w:sz w:val="96"/>
          <w:szCs w:val="96"/>
        </w:rPr>
      </w:pPr>
    </w:p>
    <w:p w14:paraId="02B71336" w14:textId="77777777" w:rsidR="008610DC" w:rsidRPr="00E47E21" w:rsidRDefault="008610DC" w:rsidP="00E47E21">
      <w:pPr>
        <w:pStyle w:val="OSATitleStyle1"/>
      </w:pPr>
      <w:r w:rsidRPr="00E47E21">
        <w:t>Required</w:t>
      </w:r>
      <w:r w:rsidRPr="00E47E21">
        <w:br/>
        <w:t>Supplementary</w:t>
      </w:r>
      <w:r w:rsidRPr="00E47E21">
        <w:br/>
        <w:t>Information</w:t>
      </w:r>
    </w:p>
    <w:p w14:paraId="02B71337" w14:textId="77777777" w:rsidR="008610DC" w:rsidRDefault="008610DC" w:rsidP="008610DC">
      <w:pPr>
        <w:spacing w:after="0" w:line="240" w:lineRule="auto"/>
        <w:jc w:val="center"/>
        <w:rPr>
          <w:rFonts w:ascii="Arial" w:eastAsia="Times New Roman" w:hAnsi="Arial" w:cs="Arial"/>
          <w:b/>
          <w:smallCaps/>
          <w:sz w:val="96"/>
          <w:szCs w:val="96"/>
        </w:rPr>
        <w:sectPr w:rsidR="008610DC" w:rsidSect="00823B43">
          <w:headerReference w:type="even" r:id="rId146"/>
          <w:headerReference w:type="default" r:id="rId147"/>
          <w:pgSz w:w="12240" w:h="15840" w:code="1"/>
          <w:pgMar w:top="1440" w:right="1584" w:bottom="1440" w:left="1584" w:header="864" w:footer="720" w:gutter="0"/>
          <w:pgBorders w:display="firstPage" w:offsetFrom="page">
            <w:top w:val="single" w:sz="4" w:space="24" w:color="auto"/>
            <w:left w:val="single" w:sz="4" w:space="24" w:color="auto"/>
            <w:bottom w:val="single" w:sz="4" w:space="24" w:color="auto"/>
            <w:right w:val="single" w:sz="4" w:space="24" w:color="auto"/>
          </w:pgBorders>
          <w:cols w:space="720"/>
          <w:docGrid w:linePitch="360"/>
        </w:sectPr>
      </w:pPr>
    </w:p>
    <w:p w14:paraId="1106682D" w14:textId="77777777" w:rsidR="003F1BF9" w:rsidRDefault="003F1BF9" w:rsidP="008610DC">
      <w:pPr>
        <w:spacing w:after="0" w:line="240" w:lineRule="auto"/>
        <w:jc w:val="center"/>
        <w:rPr>
          <w:rFonts w:ascii="Trebuchet MS" w:hAnsi="Trebuchet MS" w:cs="Arial"/>
          <w:sz w:val="96"/>
          <w:szCs w:val="96"/>
        </w:rPr>
      </w:pPr>
    </w:p>
    <w:p w14:paraId="0753287D" w14:textId="77777777" w:rsidR="003F1BF9" w:rsidRDefault="003F1BF9" w:rsidP="008610DC">
      <w:pPr>
        <w:spacing w:after="0" w:line="240" w:lineRule="auto"/>
        <w:jc w:val="center"/>
        <w:rPr>
          <w:rFonts w:ascii="Trebuchet MS" w:hAnsi="Trebuchet MS" w:cs="Arial"/>
          <w:sz w:val="96"/>
          <w:szCs w:val="96"/>
        </w:rPr>
      </w:pPr>
    </w:p>
    <w:p w14:paraId="1CF111F1" w14:textId="77777777" w:rsidR="003F1BF9" w:rsidRDefault="003F1BF9" w:rsidP="008610DC">
      <w:pPr>
        <w:spacing w:after="0" w:line="240" w:lineRule="auto"/>
        <w:jc w:val="center"/>
        <w:rPr>
          <w:rFonts w:ascii="Trebuchet MS" w:hAnsi="Trebuchet MS" w:cs="Arial"/>
          <w:sz w:val="96"/>
          <w:szCs w:val="96"/>
        </w:rPr>
      </w:pPr>
    </w:p>
    <w:p w14:paraId="02B71338" w14:textId="1C44F82A" w:rsidR="008610DC" w:rsidRDefault="008610DC" w:rsidP="008610DC">
      <w:pPr>
        <w:spacing w:after="0" w:line="240" w:lineRule="auto"/>
        <w:jc w:val="center"/>
        <w:rPr>
          <w:rFonts w:ascii="Trebuchet MS" w:hAnsi="Trebuchet MS" w:cs="Arial"/>
          <w:sz w:val="96"/>
          <w:szCs w:val="96"/>
        </w:rPr>
      </w:pPr>
      <w:r w:rsidRPr="00E47E21">
        <w:rPr>
          <w:rFonts w:ascii="Trebuchet MS" w:hAnsi="Trebuchet MS" w:cs="Arial"/>
          <w:sz w:val="96"/>
          <w:szCs w:val="96"/>
        </w:rPr>
        <w:t>Insert Required Supplementary Information Here</w:t>
      </w:r>
    </w:p>
    <w:p w14:paraId="47294B58" w14:textId="77777777" w:rsidR="00437ED1" w:rsidRDefault="00437ED1" w:rsidP="008610DC">
      <w:pPr>
        <w:spacing w:after="0" w:line="240" w:lineRule="auto"/>
        <w:jc w:val="center"/>
        <w:rPr>
          <w:rFonts w:ascii="Trebuchet MS" w:hAnsi="Trebuchet MS" w:cs="Arial"/>
          <w:sz w:val="96"/>
          <w:szCs w:val="96"/>
        </w:rPr>
      </w:pPr>
    </w:p>
    <w:sectPr w:rsidR="00437ED1" w:rsidSect="00823B43">
      <w:headerReference w:type="even" r:id="rId148"/>
      <w:headerReference w:type="default" r:id="rId149"/>
      <w:footerReference w:type="even" r:id="rId150"/>
      <w:footerReference w:type="default" r:id="rId151"/>
      <w:headerReference w:type="first" r:id="rId152"/>
      <w:footerReference w:type="first" r:id="rId153"/>
      <w:footnotePr>
        <w:numRestart w:val="eachSect"/>
      </w:footnotePr>
      <w:pgSz w:w="12240" w:h="15840" w:code="1"/>
      <w:pgMar w:top="1440" w:right="1584" w:bottom="1440" w:left="1584" w:header="864" w:footer="720" w:gutter="0"/>
      <w:pgNumType w:start="1"/>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A0AFF5F" w14:textId="77777777" w:rsidR="000922F8" w:rsidRDefault="000922F8" w:rsidP="00760778">
      <w:pPr>
        <w:spacing w:after="0" w:line="240" w:lineRule="auto"/>
      </w:pPr>
      <w:r>
        <w:separator/>
      </w:r>
    </w:p>
  </w:endnote>
  <w:endnote w:type="continuationSeparator" w:id="0">
    <w:p w14:paraId="1FF44B80" w14:textId="77777777" w:rsidR="000922F8" w:rsidRDefault="000922F8" w:rsidP="00760778">
      <w:pPr>
        <w:spacing w:after="0" w:line="240" w:lineRule="auto"/>
      </w:pPr>
      <w:r>
        <w:continuationSeparator/>
      </w:r>
    </w:p>
  </w:endnote>
  <w:endnote w:type="continuationNotice" w:id="1">
    <w:p w14:paraId="1BB381F5" w14:textId="77777777" w:rsidR="000922F8" w:rsidRDefault="000922F8">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Bold">
    <w:panose1 w:val="00000000000000000000"/>
    <w:charset w:val="00"/>
    <w:family w:val="swiss"/>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Univers (W1)">
    <w:altName w:val="Arial"/>
    <w:panose1 w:val="00000000000000000000"/>
    <w:charset w:val="00"/>
    <w:family w:val="swiss"/>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Century Gothic">
    <w:panose1 w:val="020B0502020202020204"/>
    <w:charset w:val="00"/>
    <w:family w:val="swiss"/>
    <w:pitch w:val="variable"/>
    <w:sig w:usb0="00000287" w:usb1="00000000" w:usb2="00000000" w:usb3="00000000" w:csb0="0000009F" w:csb1="00000000"/>
  </w:font>
  <w:font w:name="Bookman">
    <w:altName w:val="Bookman Old Style"/>
    <w:panose1 w:val="00000000000000000000"/>
    <w:charset w:val="00"/>
    <w:family w:val="roman"/>
    <w:notTrueType/>
    <w:pitch w:val="default"/>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Helvetica">
    <w:panose1 w:val="020B0604020202020204"/>
    <w:charset w:val="00"/>
    <w:family w:val="swiss"/>
    <w:pitch w:val="variable"/>
    <w:sig w:usb0="E0002EFF" w:usb1="C0007843" w:usb2="00000009" w:usb3="00000000" w:csb0="000001FF" w:csb1="00000000"/>
  </w:font>
  <w:font w:name="Trebuchet MS">
    <w:panose1 w:val="020B0603020202020204"/>
    <w:charset w:val="00"/>
    <w:family w:val="swiss"/>
    <w:pitch w:val="variable"/>
    <w:sig w:usb0="00000687" w:usb1="00000000" w:usb2="00000000" w:usb3="00000000" w:csb0="0000009F" w:csb1="00000000"/>
  </w:font>
  <w:font w:name="Aptos">
    <w:charset w:val="00"/>
    <w:family w:val="swiss"/>
    <w:pitch w:val="variable"/>
    <w:sig w:usb0="20000287" w:usb1="00000003" w:usb2="00000000" w:usb3="00000000" w:csb0="0000019F" w:csb1="00000000"/>
  </w:font>
  <w:font w:name="Paraguay">
    <w:altName w:val="Calibri"/>
    <w:charset w:val="00"/>
    <w:family w:val="auto"/>
    <w:pitch w:val="variable"/>
    <w:sig w:usb0="00000001" w:usb1="00000000" w:usb2="00000000" w:usb3="00000000" w:csb0="00000013" w:csb1="00000000"/>
  </w:font>
  <w:font w:name="Copperplate Gothic Bold">
    <w:panose1 w:val="020E0705020206020404"/>
    <w:charset w:val="00"/>
    <w:family w:val="swiss"/>
    <w:pitch w:val="variable"/>
    <w:sig w:usb0="00000003" w:usb1="00000000" w:usb2="00000000" w:usb3="00000000" w:csb0="00000001" w:csb1="00000000"/>
  </w:font>
  <w:font w:name="Old English Text MT">
    <w:panose1 w:val="03040902040508030806"/>
    <w:charset w:val="00"/>
    <w:family w:val="script"/>
    <w:pitch w:val="variable"/>
    <w:sig w:usb0="00000003" w:usb1="00000000" w:usb2="00000000" w:usb3="00000000" w:csb0="00000001" w:csb1="00000000"/>
  </w:font>
  <w:font w:name="Black Chancery">
    <w:altName w:val="Times New Roman"/>
    <w:charset w:val="00"/>
    <w:family w:val="auto"/>
    <w:pitch w:val="variable"/>
    <w:sig w:usb0="0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3EE" w14:textId="77777777" w:rsidR="00536080" w:rsidRDefault="00536080">
    <w:pPr>
      <w:pStyle w:val="Footer"/>
      <w:framePr w:wrap="around" w:vAnchor="text" w:hAnchor="margin" w:xAlign="center" w:y="1"/>
      <w:rPr>
        <w:rStyle w:val="PageNumber"/>
        <w:noProof/>
      </w:rPr>
    </w:pPr>
  </w:p>
  <w:p w14:paraId="02B713EF" w14:textId="77777777" w:rsidR="00536080" w:rsidRDefault="00536080" w:rsidP="0073251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3F1" w14:textId="356BEA3C" w:rsidR="00536080" w:rsidRDefault="00F50A7B" w:rsidP="00635E47">
    <w:pPr>
      <w:pStyle w:val="Footer"/>
      <w:spacing w:after="240"/>
      <w:jc w:val="center"/>
    </w:pPr>
    <w:bookmarkStart w:id="0" w:name="_Hlk162507153"/>
    <w:bookmarkStart w:id="1" w:name="_Hlk162507154"/>
    <w:bookmarkStart w:id="2" w:name="_Hlk162507158"/>
    <w:bookmarkStart w:id="3" w:name="_Hlk162507159"/>
    <w:bookmarkStart w:id="4" w:name="_Hlk162507204"/>
    <w:bookmarkStart w:id="5" w:name="_Hlk162507205"/>
    <w:r>
      <w:rPr>
        <w:rFonts w:ascii="Arial" w:hAnsi="Arial" w:cs="Arial"/>
        <w:sz w:val="19"/>
        <w:szCs w:val="19"/>
      </w:rPr>
      <w:t xml:space="preserve">20601 Mail Service Center </w:t>
    </w:r>
    <w:r>
      <w:rPr>
        <w:rFonts w:ascii="Arial" w:hAnsi="Arial" w:cs="Arial"/>
        <w:noProof/>
        <w:sz w:val="19"/>
        <w:szCs w:val="19"/>
      </w:rPr>
      <w:t xml:space="preserve"> </w:t>
    </w:r>
    <w:r>
      <w:rPr>
        <w:noProof/>
        <w:sz w:val="24"/>
        <w:szCs w:val="24"/>
      </w:rPr>
      <mc:AlternateContent>
        <mc:Choice Requires="wps">
          <w:drawing>
            <wp:anchor distT="0" distB="0" distL="114300" distR="114300" simplePos="0" relativeHeight="251658258" behindDoc="0" locked="0" layoutInCell="1" allowOverlap="1" wp14:anchorId="403DA573" wp14:editId="6CF4CDCE">
              <wp:simplePos x="0" y="0"/>
              <wp:positionH relativeFrom="margin">
                <wp:align>center</wp:align>
              </wp:positionH>
              <wp:positionV relativeFrom="paragraph">
                <wp:posOffset>-65405</wp:posOffset>
              </wp:positionV>
              <wp:extent cx="5989320" cy="0"/>
              <wp:effectExtent l="0" t="0" r="0" b="0"/>
              <wp:wrapNone/>
              <wp:docPr id="943174403" name="Straight Connector 18"/>
              <wp:cNvGraphicFramePr/>
              <a:graphic xmlns:a="http://schemas.openxmlformats.org/drawingml/2006/main">
                <a:graphicData uri="http://schemas.microsoft.com/office/word/2010/wordprocessingShape">
                  <wps:wsp>
                    <wps:cNvCnPr/>
                    <wps:spPr>
                      <a:xfrm>
                        <a:off x="0" y="0"/>
                        <a:ext cx="5989320" cy="0"/>
                      </a:xfrm>
                      <a:prstGeom prst="line">
                        <a:avLst/>
                      </a:prstGeom>
                      <a:ln>
                        <a:solidFill>
                          <a:schemeClr val="tx1"/>
                        </a:solidFill>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page">
                <wp14:pctHeight>0</wp14:pctHeight>
              </wp14:sizeRelV>
            </wp:anchor>
          </w:drawing>
        </mc:Choice>
        <mc:Fallback xmlns:w16du="http://schemas.microsoft.com/office/word/2023/wordml/word16du" xmlns:arto="http://schemas.microsoft.com/office/word/2006/arto">
          <w:pict>
            <v:line w14:anchorId="0A60DD36" id="Straight Connector 18" o:spid="_x0000_s1026" style="position:absolute;z-index:251686928;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page" from="0,-5.15pt" to="471.6pt,-5.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5YFosAEAAMgDAAAOAAAAZHJzL2Uyb0RvYy54bWysU02P2yAQvVfqf0DcG5xUrXatOHvY1fZS&#10;tat+/AAWDzFaYBDQ2Pn3HUhir9qqqqq9YAbmvZn3GG9vJmfZAWIy6Du+XjWcgVfYG7/v+Pdv92+u&#10;OEtZ+l5a9NDxIyR+s3v9ajuGFjY4oO0hMiLxqR1Dx4ecQytEUgM4mVYYwNOlxuhkpjDuRR/lSOzO&#10;ik3TvBcjxj5EVJASnd6dLvmu8msNKn/WOkFmtuPUW65rrOtjWcVuK9t9lGEw6tyG/I8unDSeis5U&#10;dzJL9iOa36icURET6rxS6ARqbRRUDaRm3fyi5usgA1QtZE4Ks03p5WjVp8Otf4hkwxhSm8JDLCom&#10;HV35Un9sqmYdZ7NgykzR4bvrq+u3G/JUXe7EAgwx5Q+AjpVNx63xRYds5eFjylSMUi8p5dj6sia0&#10;pr831tagTADc2sgOkt4uT+vyVoR7lkVRQYql9brLRwsn1i+gmemp2XWtXqdq4eyfLpzWU2aBaKo+&#10;g5q/g865BQZ10v4VOGfXiujzDHTGY/xT1UW+PuVfVJ+0FtmP2B/rQ1Y7aFyqW+fRLvP4PK7w5Qfc&#10;/QQAAP//AwBQSwMEFAAGAAgAAAAhAJu56/rdAAAACAEAAA8AAABkcnMvZG93bnJldi54bWxMj81O&#10;wzAQhO9IvIO1SNxapz+q2jSbCiG4IC4JPcDNjbdxRLxOY6cJb4+RkOA4O6uZb7LDZFtxpd43jhEW&#10;8wQEceV0wzXC8e15tgXhg2KtWseE8EUeDvntTaZS7UYu6FqGWsQQ9qlCMCF0qZS+MmSVn7uOOHpn&#10;11sVouxrqXs1xnDbymWSbKRVDccGozp6NFR9loNFeLm8+uN6UzwV75dtOX6cB1M7Qry/mx72IAJN&#10;4e8ZfvAjOuSR6eQG1l60CHFIQJgtkhWIaO/WqyWI0+9F5pn8PyD/BgAA//8DAFBLAQItABQABgAI&#10;AAAAIQC2gziS/gAAAOEBAAATAAAAAAAAAAAAAAAAAAAAAABbQ29udGVudF9UeXBlc10ueG1sUEsB&#10;Ai0AFAAGAAgAAAAhADj9If/WAAAAlAEAAAsAAAAAAAAAAAAAAAAALwEAAF9yZWxzLy5yZWxzUEsB&#10;Ai0AFAAGAAgAAAAhAIPlgWiwAQAAyAMAAA4AAAAAAAAAAAAAAAAALgIAAGRycy9lMm9Eb2MueG1s&#10;UEsBAi0AFAAGAAgAAAAhAJu56/rdAAAACAEAAA8AAAAAAAAAAAAAAAAACgQAAGRycy9kb3ducmV2&#10;LnhtbFBLBQYAAAAABAAEAPMAAAAUBQAAAAA=&#10;" strokecolor="black [3213]">
              <w10:wrap anchorx="margin"/>
            </v:line>
          </w:pict>
        </mc:Fallback>
      </mc:AlternateContent>
    </w:r>
    <w:r>
      <w:rPr>
        <w:rFonts w:ascii="Arial" w:hAnsi="Arial" w:cs="Arial"/>
        <w:noProof/>
        <w:sz w:val="19"/>
        <w:szCs w:val="19"/>
      </w:rPr>
      <w:t xml:space="preserve"> |   </w:t>
    </w:r>
    <w:r>
      <w:rPr>
        <w:rFonts w:ascii="Arial" w:hAnsi="Arial" w:cs="Arial"/>
        <w:sz w:val="19"/>
        <w:szCs w:val="19"/>
      </w:rPr>
      <w:t>Raleigh, NC 27699   |   919-807-7500   |   www.auditor.nc.gov</w:t>
    </w:r>
    <w:bookmarkEnd w:id="0"/>
    <w:bookmarkEnd w:id="1"/>
    <w:bookmarkEnd w:id="2"/>
    <w:bookmarkEnd w:id="3"/>
    <w:bookmarkEnd w:id="4"/>
    <w:bookmarkEnd w:id="5"/>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199C9B" w14:textId="77777777" w:rsidR="00AF16C2" w:rsidRDefault="00AF16C2">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D145D8" w14:textId="77777777" w:rsidR="00536080" w:rsidRDefault="00536080">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EF1FC0" w14:textId="77777777" w:rsidR="00536080" w:rsidRDefault="00536080">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0E67D8" w14:textId="50D61A11" w:rsidR="00536080" w:rsidRDefault="001D6066" w:rsidP="00C73E2A">
    <w:pPr>
      <w:pStyle w:val="Footer"/>
      <w:spacing w:after="240"/>
      <w:jc w:val="center"/>
    </w:pPr>
    <w:r>
      <w:rPr>
        <w:rFonts w:ascii="Arial" w:hAnsi="Arial" w:cs="Arial"/>
        <w:sz w:val="19"/>
        <w:szCs w:val="19"/>
      </w:rPr>
      <w:t xml:space="preserve">20601 Mail Service Center </w:t>
    </w:r>
    <w:r>
      <w:rPr>
        <w:rFonts w:ascii="Arial" w:hAnsi="Arial" w:cs="Arial"/>
        <w:noProof/>
        <w:sz w:val="19"/>
        <w:szCs w:val="19"/>
      </w:rPr>
      <w:t xml:space="preserve"> </w:t>
    </w:r>
    <w:r>
      <w:rPr>
        <w:noProof/>
        <w:sz w:val="24"/>
        <w:szCs w:val="24"/>
      </w:rPr>
      <mc:AlternateContent>
        <mc:Choice Requires="wps">
          <w:drawing>
            <wp:anchor distT="0" distB="0" distL="114300" distR="114300" simplePos="0" relativeHeight="251658262" behindDoc="0" locked="0" layoutInCell="1" allowOverlap="1" wp14:anchorId="2028F8C6" wp14:editId="74E3A68A">
              <wp:simplePos x="0" y="0"/>
              <wp:positionH relativeFrom="margin">
                <wp:align>center</wp:align>
              </wp:positionH>
              <wp:positionV relativeFrom="paragraph">
                <wp:posOffset>-65405</wp:posOffset>
              </wp:positionV>
              <wp:extent cx="5989320" cy="0"/>
              <wp:effectExtent l="0" t="0" r="0" b="0"/>
              <wp:wrapNone/>
              <wp:docPr id="642342351" name="Straight Connector 20"/>
              <wp:cNvGraphicFramePr/>
              <a:graphic xmlns:a="http://schemas.openxmlformats.org/drawingml/2006/main">
                <a:graphicData uri="http://schemas.microsoft.com/office/word/2010/wordprocessingShape">
                  <wps:wsp>
                    <wps:cNvCnPr/>
                    <wps:spPr>
                      <a:xfrm>
                        <a:off x="0" y="0"/>
                        <a:ext cx="5989320" cy="0"/>
                      </a:xfrm>
                      <a:prstGeom prst="line">
                        <a:avLst/>
                      </a:prstGeom>
                      <a:ln>
                        <a:solidFill>
                          <a:schemeClr val="tx1"/>
                        </a:solidFill>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page">
                <wp14:pctHeight>0</wp14:pctHeight>
              </wp14:sizeRelV>
            </wp:anchor>
          </w:drawing>
        </mc:Choice>
        <mc:Fallback xmlns:w16du="http://schemas.microsoft.com/office/word/2023/wordml/word16du" xmlns:arto="http://schemas.microsoft.com/office/word/2006/arto">
          <w:pict>
            <v:line w14:anchorId="487B34F0" id="Straight Connector 20" o:spid="_x0000_s1026" style="position:absolute;z-index:251695120;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page" from="0,-5.15pt" to="471.6pt,-5.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5YFosAEAAMgDAAAOAAAAZHJzL2Uyb0RvYy54bWysU02P2yAQvVfqf0DcG5xUrXatOHvY1fZS&#10;tat+/AAWDzFaYBDQ2Pn3HUhir9qqqqq9YAbmvZn3GG9vJmfZAWIy6Du+XjWcgVfYG7/v+Pdv92+u&#10;OEtZ+l5a9NDxIyR+s3v9ajuGFjY4oO0hMiLxqR1Dx4ecQytEUgM4mVYYwNOlxuhkpjDuRR/lSOzO&#10;ik3TvBcjxj5EVJASnd6dLvmu8msNKn/WOkFmtuPUW65rrOtjWcVuK9t9lGEw6tyG/I8unDSeis5U&#10;dzJL9iOa36icURET6rxS6ARqbRRUDaRm3fyi5usgA1QtZE4Ks03p5WjVp8Otf4hkwxhSm8JDLCom&#10;HV35Un9sqmYdZ7NgykzR4bvrq+u3G/JUXe7EAgwx5Q+AjpVNx63xRYds5eFjylSMUi8p5dj6sia0&#10;pr831tagTADc2sgOkt4uT+vyVoR7lkVRQYql9brLRwsn1i+gmemp2XWtXqdq4eyfLpzWU2aBaKo+&#10;g5q/g865BQZ10v4VOGfXiujzDHTGY/xT1UW+PuVfVJ+0FtmP2B/rQ1Y7aFyqW+fRLvP4PK7w5Qfc&#10;/QQAAP//AwBQSwMEFAAGAAgAAAAhAJu56/rdAAAACAEAAA8AAABkcnMvZG93bnJldi54bWxMj81O&#10;wzAQhO9IvIO1SNxapz+q2jSbCiG4IC4JPcDNjbdxRLxOY6cJb4+RkOA4O6uZb7LDZFtxpd43jhEW&#10;8wQEceV0wzXC8e15tgXhg2KtWseE8EUeDvntTaZS7UYu6FqGWsQQ9qlCMCF0qZS+MmSVn7uOOHpn&#10;11sVouxrqXs1xnDbymWSbKRVDccGozp6NFR9loNFeLm8+uN6UzwV75dtOX6cB1M7Qry/mx72IAJN&#10;4e8ZfvAjOuSR6eQG1l60CHFIQJgtkhWIaO/WqyWI0+9F5pn8PyD/BgAA//8DAFBLAQItABQABgAI&#10;AAAAIQC2gziS/gAAAOEBAAATAAAAAAAAAAAAAAAAAAAAAABbQ29udGVudF9UeXBlc10ueG1sUEsB&#10;Ai0AFAAGAAgAAAAhADj9If/WAAAAlAEAAAsAAAAAAAAAAAAAAAAALwEAAF9yZWxzLy5yZWxzUEsB&#10;Ai0AFAAGAAgAAAAhAIPlgWiwAQAAyAMAAA4AAAAAAAAAAAAAAAAALgIAAGRycy9lMm9Eb2MueG1s&#10;UEsBAi0AFAAGAAgAAAAhAJu56/rdAAAACAEAAA8AAAAAAAAAAAAAAAAACgQAAGRycy9kb3ducmV2&#10;LnhtbFBLBQYAAAAABAAEAPMAAAAUBQAAAAA=&#10;" strokecolor="black [3213]">
              <w10:wrap anchorx="margin"/>
            </v:line>
          </w:pict>
        </mc:Fallback>
      </mc:AlternateContent>
    </w:r>
    <w:r>
      <w:rPr>
        <w:rFonts w:ascii="Arial" w:hAnsi="Arial" w:cs="Arial"/>
        <w:noProof/>
        <w:sz w:val="19"/>
        <w:szCs w:val="19"/>
      </w:rPr>
      <w:t xml:space="preserve"> |   </w:t>
    </w:r>
    <w:r>
      <w:rPr>
        <w:rFonts w:ascii="Arial" w:hAnsi="Arial" w:cs="Arial"/>
        <w:sz w:val="19"/>
        <w:szCs w:val="19"/>
      </w:rPr>
      <w:t>Raleigh, NC 27699   |   919-807-7500   |   www.auditor.nc.gov</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39" w14:textId="77777777" w:rsidR="00536080" w:rsidRPr="00FD484C" w:rsidRDefault="00536080" w:rsidP="0073251F">
    <w:pPr>
      <w:pStyle w:val="Footer"/>
    </w:pPr>
  </w:p>
  <w:p w14:paraId="2CFF5031" w14:textId="77777777" w:rsidR="00536080" w:rsidRDefault="00536080"/>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3A" w14:textId="77777777" w:rsidR="00536080" w:rsidRPr="00CA5325" w:rsidRDefault="00536080" w:rsidP="0073251F">
    <w:pPr>
      <w:pStyle w:val="PARAFLUSHUNDER1"/>
      <w:pBdr>
        <w:top w:val="single" w:sz="4" w:space="1" w:color="auto"/>
      </w:pBdr>
      <w:ind w:left="0"/>
      <w:rPr>
        <w:rStyle w:val="PageNumber"/>
        <w:rFonts w:ascii="Arial Narrow" w:hAnsi="Arial Narrow"/>
        <w:sz w:val="20"/>
      </w:rPr>
    </w:pPr>
    <w:r w:rsidRPr="00CA5325">
      <w:rPr>
        <w:rFonts w:ascii="Arial Narrow" w:hAnsi="Arial Narrow"/>
        <w:sz w:val="20"/>
      </w:rPr>
      <w:t>This a</w:t>
    </w:r>
    <w:r w:rsidRPr="00874CE3">
      <w:rPr>
        <w:rFonts w:ascii="Arial Narrow" w:hAnsi="Arial Narrow"/>
        <w:sz w:val="20"/>
      </w:rPr>
      <w:t>udit required 2,705 audit hours at an approximate cost of $267,795.</w:t>
    </w:r>
  </w:p>
  <w:p w14:paraId="02B7143B" w14:textId="77777777" w:rsidR="00536080" w:rsidRPr="00662DEA" w:rsidRDefault="00536080" w:rsidP="0073251F">
    <w:pPr>
      <w:pStyle w:val="BodyText2"/>
      <w:ind w:left="0"/>
      <w:jc w:val="center"/>
      <w:rPr>
        <w:rFonts w:ascii="Arial" w:hAnsi="Arial" w:cs="Arial"/>
        <w:sz w:val="24"/>
      </w:rPr>
    </w:pPr>
    <w:r w:rsidRPr="00662DEA">
      <w:rPr>
        <w:rFonts w:ascii="Arial" w:hAnsi="Arial" w:cs="Arial"/>
      </w:rPr>
      <w:fldChar w:fldCharType="begin"/>
    </w:r>
    <w:r w:rsidRPr="00662DEA">
      <w:rPr>
        <w:rFonts w:ascii="Arial" w:hAnsi="Arial" w:cs="Arial"/>
      </w:rPr>
      <w:instrText xml:space="preserve"> PAGE  \* Arabic  \* MERGEFORMAT </w:instrText>
    </w:r>
    <w:r w:rsidRPr="00662DEA">
      <w:rPr>
        <w:rFonts w:ascii="Arial" w:hAnsi="Arial" w:cs="Arial"/>
      </w:rPr>
      <w:fldChar w:fldCharType="separate"/>
    </w:r>
    <w:r>
      <w:rPr>
        <w:rFonts w:ascii="Arial" w:hAnsi="Arial" w:cs="Arial"/>
        <w:noProof/>
      </w:rPr>
      <w:t>1</w:t>
    </w:r>
    <w:r w:rsidRPr="00662DEA">
      <w:rPr>
        <w:rFonts w:ascii="Arial" w:hAnsi="Arial" w:cs="Arial"/>
      </w:rPr>
      <w:fldChar w:fldCharType="end"/>
    </w:r>
  </w:p>
  <w:p w14:paraId="3940E47C" w14:textId="77777777" w:rsidR="00536080" w:rsidRDefault="00536080"/>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3E" w14:textId="429CDBA2" w:rsidR="00536080" w:rsidRPr="00437ED1" w:rsidRDefault="00536080" w:rsidP="00437ED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8935BD2" w14:textId="77777777" w:rsidR="000922F8" w:rsidRDefault="000922F8" w:rsidP="00760778">
      <w:pPr>
        <w:spacing w:after="0" w:line="240" w:lineRule="auto"/>
      </w:pPr>
      <w:r>
        <w:separator/>
      </w:r>
    </w:p>
  </w:footnote>
  <w:footnote w:type="continuationSeparator" w:id="0">
    <w:p w14:paraId="299ABC44" w14:textId="77777777" w:rsidR="000922F8" w:rsidRDefault="000922F8" w:rsidP="00760778">
      <w:pPr>
        <w:spacing w:after="0" w:line="240" w:lineRule="auto"/>
      </w:pPr>
      <w:r>
        <w:continuationSeparator/>
      </w:r>
    </w:p>
  </w:footnote>
  <w:footnote w:type="continuationNotice" w:id="1">
    <w:p w14:paraId="05749025" w14:textId="77777777" w:rsidR="000922F8" w:rsidRDefault="000922F8">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3E4" w14:textId="77777777" w:rsidR="00536080" w:rsidRDefault="00536080" w:rsidP="0073251F">
    <w:pPr>
      <w:pStyle w:val="Subtitle"/>
      <w:rPr>
        <w:rFonts w:ascii="Paraguay" w:hAnsi="Paraguay"/>
        <w:b/>
      </w:rPr>
    </w:pPr>
    <w:r>
      <w:rPr>
        <w:rFonts w:ascii="Copperplate Gothic Bold" w:hAnsi="Copperplate Gothic Bold"/>
        <w:sz w:val="16"/>
      </w:rPr>
      <w:t>STATE OF NORTH CAROLINA</w:t>
    </w:r>
  </w:p>
  <w:p w14:paraId="02B713E5" w14:textId="77777777" w:rsidR="00536080" w:rsidRDefault="00536080" w:rsidP="0073251F">
    <w:pPr>
      <w:jc w:val="center"/>
    </w:pPr>
    <w:r w:rsidRPr="00FD59A6">
      <w:rPr>
        <w:rFonts w:ascii="Old English Text MT" w:hAnsi="Old English Text MT"/>
        <w:b/>
        <w:sz w:val="36"/>
      </w:rPr>
      <w:t>Office of the State Auditor</w:t>
    </w:r>
  </w:p>
  <w:tbl>
    <w:tblPr>
      <w:tblW w:w="10998" w:type="dxa"/>
      <w:tblInd w:w="-954" w:type="dxa"/>
      <w:tblLayout w:type="fixed"/>
      <w:tblLook w:val="0000" w:firstRow="0" w:lastRow="0" w:firstColumn="0" w:lastColumn="0" w:noHBand="0" w:noVBand="0"/>
    </w:tblPr>
    <w:tblGrid>
      <w:gridCol w:w="2979"/>
      <w:gridCol w:w="5310"/>
      <w:gridCol w:w="2709"/>
    </w:tblGrid>
    <w:tr w:rsidR="00536080" w14:paraId="02B713EC" w14:textId="77777777" w:rsidTr="0073251F">
      <w:trPr>
        <w:cantSplit/>
        <w:trHeight w:val="2160"/>
      </w:trPr>
      <w:tc>
        <w:tcPr>
          <w:tcW w:w="2979" w:type="dxa"/>
          <w:vAlign w:val="bottom"/>
        </w:tcPr>
        <w:p w14:paraId="02B713E6" w14:textId="77777777" w:rsidR="00536080" w:rsidRDefault="00536080" w:rsidP="0073251F">
          <w:pPr>
            <w:pStyle w:val="Subtitle"/>
            <w:spacing w:before="40"/>
            <w:rPr>
              <w:rFonts w:ascii="Century Gothic" w:hAnsi="Century Gothic"/>
              <w:b/>
              <w:sz w:val="18"/>
            </w:rPr>
          </w:pPr>
          <w:r>
            <w:rPr>
              <w:noProof/>
            </w:rPr>
            <w:drawing>
              <wp:inline distT="0" distB="0" distL="0" distR="0" wp14:anchorId="02B7143F" wp14:editId="02B71440">
                <wp:extent cx="962025" cy="962025"/>
                <wp:effectExtent l="0" t="0" r="9525" b="9525"/>
                <wp:docPr id="1751173463" name="Picture 1751173463" descr="Seal_of_North_Carolina_sv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descr="Seal_of_North_Carolina_sv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62025" cy="962025"/>
                        </a:xfrm>
                        <a:prstGeom prst="rect">
                          <a:avLst/>
                        </a:prstGeom>
                        <a:noFill/>
                        <a:ln>
                          <a:noFill/>
                        </a:ln>
                      </pic:spPr>
                    </pic:pic>
                  </a:graphicData>
                </a:graphic>
              </wp:inline>
            </w:drawing>
          </w:r>
        </w:p>
        <w:p w14:paraId="02B713E7" w14:textId="77777777" w:rsidR="00536080" w:rsidRDefault="00536080" w:rsidP="0073251F">
          <w:pPr>
            <w:pStyle w:val="Subtitle"/>
            <w:spacing w:before="60"/>
            <w:rPr>
              <w:rFonts w:ascii="Arial" w:hAnsi="Arial"/>
              <w:b/>
              <w:sz w:val="18"/>
            </w:rPr>
          </w:pPr>
          <w:r>
            <w:rPr>
              <w:rFonts w:ascii="Arial" w:hAnsi="Arial"/>
              <w:b/>
              <w:sz w:val="18"/>
            </w:rPr>
            <w:t>Beth A. Wood, CPA</w:t>
          </w:r>
        </w:p>
        <w:p w14:paraId="02B713E8" w14:textId="77777777" w:rsidR="00536080" w:rsidRDefault="00536080" w:rsidP="0073251F">
          <w:pPr>
            <w:pStyle w:val="Subtitle"/>
            <w:rPr>
              <w:rFonts w:ascii="Century Gothic" w:hAnsi="Century Gothic"/>
              <w:sz w:val="18"/>
            </w:rPr>
          </w:pPr>
          <w:r>
            <w:rPr>
              <w:rFonts w:ascii="Arial" w:hAnsi="Arial"/>
              <w:sz w:val="18"/>
            </w:rPr>
            <w:t>State Auditor</w:t>
          </w:r>
        </w:p>
      </w:tc>
      <w:tc>
        <w:tcPr>
          <w:tcW w:w="5310" w:type="dxa"/>
        </w:tcPr>
        <w:p w14:paraId="02B713E9" w14:textId="77777777" w:rsidR="00536080" w:rsidRPr="00FD59A6" w:rsidRDefault="00536080" w:rsidP="0073251F">
          <w:pPr>
            <w:pStyle w:val="Subtitle"/>
            <w:ind w:left="-108"/>
            <w:rPr>
              <w:rFonts w:ascii="Old English Text MT" w:hAnsi="Old English Text MT"/>
              <w:b/>
              <w:sz w:val="36"/>
            </w:rPr>
          </w:pPr>
        </w:p>
        <w:p w14:paraId="02B713EA" w14:textId="77777777" w:rsidR="00536080" w:rsidRDefault="00536080" w:rsidP="0073251F">
          <w:pPr>
            <w:pStyle w:val="Subtitle"/>
            <w:ind w:left="1152"/>
            <w:rPr>
              <w:rFonts w:ascii="Century Gothic" w:hAnsi="Century Gothic"/>
              <w:sz w:val="20"/>
            </w:rPr>
          </w:pPr>
        </w:p>
      </w:tc>
      <w:tc>
        <w:tcPr>
          <w:tcW w:w="2709" w:type="dxa"/>
          <w:vAlign w:val="bottom"/>
        </w:tcPr>
        <w:p w14:paraId="02B713EB" w14:textId="77777777" w:rsidR="00536080" w:rsidRPr="00451461" w:rsidRDefault="00536080" w:rsidP="0073251F">
          <w:pPr>
            <w:pStyle w:val="Subtitle"/>
            <w:rPr>
              <w:rFonts w:ascii="Arial" w:hAnsi="Arial"/>
              <w:sz w:val="16"/>
            </w:rPr>
          </w:pPr>
          <w:r>
            <w:rPr>
              <w:noProof/>
            </w:rPr>
            <mc:AlternateContent>
              <mc:Choice Requires="wps">
                <w:drawing>
                  <wp:anchor distT="0" distB="0" distL="114300" distR="114300" simplePos="0" relativeHeight="251658240" behindDoc="0" locked="0" layoutInCell="1" allowOverlap="1" wp14:anchorId="02B71441" wp14:editId="02B71442">
                    <wp:simplePos x="0" y="0"/>
                    <wp:positionH relativeFrom="column">
                      <wp:posOffset>-43815</wp:posOffset>
                    </wp:positionH>
                    <wp:positionV relativeFrom="paragraph">
                      <wp:posOffset>215900</wp:posOffset>
                    </wp:positionV>
                    <wp:extent cx="1631950" cy="893445"/>
                    <wp:effectExtent l="0" t="0" r="0" b="0"/>
                    <wp:wrapNone/>
                    <wp:docPr id="12"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31950" cy="89344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2B7149F" w14:textId="3B23211F" w:rsidR="00536080" w:rsidRDefault="00536080" w:rsidP="0073251F">
                                <w:pPr>
                                  <w:pStyle w:val="Subtitle"/>
                                  <w:jc w:val="right"/>
                                  <w:rPr>
                                    <w:rFonts w:ascii="Arial" w:hAnsi="Arial"/>
                                    <w:sz w:val="16"/>
                                  </w:rPr>
                                </w:pPr>
                                <w:r>
                                  <w:rPr>
                                    <w:rFonts w:ascii="Arial" w:hAnsi="Arial"/>
                                    <w:sz w:val="16"/>
                                  </w:rPr>
                                  <w:t xml:space="preserve">     2 S. Salisbury Street</w:t>
                                </w:r>
                              </w:p>
                              <w:p w14:paraId="02B714A0" w14:textId="77777777" w:rsidR="00536080" w:rsidRDefault="00536080" w:rsidP="0073251F">
                                <w:pPr>
                                  <w:pStyle w:val="Subtitle"/>
                                  <w:ind w:left="-90" w:hanging="270"/>
                                  <w:jc w:val="right"/>
                                  <w:rPr>
                                    <w:rFonts w:ascii="Arial" w:hAnsi="Arial"/>
                                    <w:sz w:val="16"/>
                                  </w:rPr>
                                </w:pPr>
                                <w:r>
                                  <w:rPr>
                                    <w:rFonts w:ascii="Arial" w:hAnsi="Arial"/>
                                    <w:sz w:val="16"/>
                                  </w:rPr>
                                  <w:t>20601 Mail Service Center</w:t>
                                </w:r>
                              </w:p>
                              <w:p w14:paraId="02B714A1" w14:textId="77777777" w:rsidR="00536080" w:rsidRDefault="00536080" w:rsidP="0073251F">
                                <w:pPr>
                                  <w:pStyle w:val="Subtitle"/>
                                  <w:ind w:left="234"/>
                                  <w:jc w:val="right"/>
                                  <w:rPr>
                                    <w:rFonts w:ascii="Arial" w:hAnsi="Arial"/>
                                    <w:sz w:val="16"/>
                                  </w:rPr>
                                </w:pPr>
                                <w:r>
                                  <w:rPr>
                                    <w:rFonts w:ascii="Arial" w:hAnsi="Arial"/>
                                    <w:sz w:val="16"/>
                                  </w:rPr>
                                  <w:t>Raleigh, NC 27699-0601</w:t>
                                </w:r>
                              </w:p>
                              <w:p w14:paraId="02B714A2" w14:textId="77777777" w:rsidR="00536080" w:rsidRDefault="00536080" w:rsidP="0073251F">
                                <w:pPr>
                                  <w:pStyle w:val="Subtitle"/>
                                  <w:ind w:left="234"/>
                                  <w:jc w:val="right"/>
                                  <w:rPr>
                                    <w:rFonts w:ascii="Arial" w:hAnsi="Arial"/>
                                    <w:sz w:val="16"/>
                                  </w:rPr>
                                </w:pPr>
                                <w:r>
                                  <w:rPr>
                                    <w:rFonts w:ascii="Arial" w:hAnsi="Arial"/>
                                    <w:sz w:val="16"/>
                                  </w:rPr>
                                  <w:t>Telephone: (919) 807-7500</w:t>
                                </w:r>
                              </w:p>
                              <w:p w14:paraId="02B714A3" w14:textId="77777777" w:rsidR="00536080" w:rsidRPr="00451461" w:rsidRDefault="00536080" w:rsidP="0073251F">
                                <w:pPr>
                                  <w:pStyle w:val="Subtitle"/>
                                  <w:ind w:left="234"/>
                                  <w:jc w:val="right"/>
                                  <w:rPr>
                                    <w:rFonts w:ascii="Arial" w:hAnsi="Arial"/>
                                    <w:sz w:val="16"/>
                                  </w:rPr>
                                </w:pPr>
                                <w:r w:rsidRPr="00451461">
                                  <w:rPr>
                                    <w:rFonts w:ascii="Arial" w:hAnsi="Arial"/>
                                    <w:sz w:val="16"/>
                                  </w:rPr>
                                  <w:t>Fax: (919) 807-7647</w:t>
                                </w:r>
                              </w:p>
                              <w:p w14:paraId="02B714A4" w14:textId="77777777" w:rsidR="00536080" w:rsidRDefault="00536080" w:rsidP="0073251F">
                                <w:pPr>
                                  <w:jc w:val="right"/>
                                </w:pPr>
                                <w:r w:rsidRPr="00451461">
                                  <w:rPr>
                                    <w:rFonts w:ascii="Arial" w:hAnsi="Arial"/>
                                    <w:sz w:val="16"/>
                                  </w:rPr>
                                  <w:t>http://www.ncauditor.net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2B71441" id="_x0000_t202" coordsize="21600,21600" o:spt="202" path="m,l,21600r21600,l21600,xe">
                    <v:stroke joinstyle="miter"/>
                    <v:path gradientshapeok="t" o:connecttype="rect"/>
                  </v:shapetype>
                  <v:shape id="Text Box 12" o:spid="_x0000_s1026" type="#_x0000_t202" style="position:absolute;margin-left:-3.45pt;margin-top:17pt;width:128.5pt;height:70.3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Q/sZ8wEAAMoDAAAOAAAAZHJzL2Uyb0RvYy54bWysU8tu2zAQvBfoPxC817IdO40Fy0HqwEWB&#10;9AGk+QCKoiSiFJdd0pbcr++Schy3uRXVgeBqydmd2eH6dugMOyj0GmzBZ5MpZ8pKqLRtCv70fffu&#10;hjMfhK2EAasKflSe327evln3LldzaMFUChmBWJ/3ruBtCC7PMi9b1Qk/AacsJWvATgQKsckqFD2h&#10;dyabT6fXWQ9YOQSpvKe/92OSbxJ+XSsZvta1V4GZglNvIa2Y1jKu2WYt8gaFa7U8tSH+oYtOaEtF&#10;z1D3Igi2R/0KqtMSwUMdJhK6DOpaS5U4EJvZ9C82j61wKnEhcbw7y+T/H6z8cnh035CF4QMMNMBE&#10;wrsHkD88s7BthW3UHSL0rRIVFZ5FybLe+fx0NUrtcx9Byv4zVDRksQ+QgIYau6gK8WSETgM4nkVX&#10;Q2Aylry+mq2WlJKUu1ldLRbLVELkz7cd+vBRQcfipuBIQ03o4vDgQ+xG5M9HYjEPRlc7bUwKsCm3&#10;BtlBkAF26Tuh/3HM2HjYQrw2IsY/iWZkNnIMQzlQMtItoToSYYTRUPQAaNMC/uKsJzMV3P/cC1Sc&#10;mU+WRFvNFovovhQslu/nFOBlprzMCCsJquCBs3G7DaNj9w5101KlcUwW7kjoWicNXro69U2GSdKc&#10;zB0deRmnUy9PcPMbAAD//wMAUEsDBBQABgAIAAAAIQD/ZLCI3QAAAAkBAAAPAAAAZHJzL2Rvd25y&#10;ZXYueG1sTI/RToNAEEXfTfyHzZj4YtqllYJFlkZNNL629gMGmAKRnSXsttC/d3zSx8k9uXNuvptt&#10;ry40+s6xgdUyAkVcubrjxsDx633xBMoH5Bp7x2TgSh52xe1NjlntJt7T5RAaJSXsMzTQhjBkWvuq&#10;JYt+6QZiyU5utBjkHBtdjzhJue31OooSbbFj+dDiQG8tVd+HszVw+pweNtup/AjHdB8nr9ilpbsa&#10;c383vzyDCjSHPxh+9UUdCnEq3Zlrr3oDi2QrpIHHWCZJvt5EK1ClgGmcgi5y/X9B8QMAAP//AwBQ&#10;SwECLQAUAAYACAAAACEAtoM4kv4AAADhAQAAEwAAAAAAAAAAAAAAAAAAAAAAW0NvbnRlbnRfVHlw&#10;ZXNdLnhtbFBLAQItABQABgAIAAAAIQA4/SH/1gAAAJQBAAALAAAAAAAAAAAAAAAAAC8BAABfcmVs&#10;cy8ucmVsc1BLAQItABQABgAIAAAAIQDvQ/sZ8wEAAMoDAAAOAAAAAAAAAAAAAAAAAC4CAABkcnMv&#10;ZTJvRG9jLnhtbFBLAQItABQABgAIAAAAIQD/ZLCI3QAAAAkBAAAPAAAAAAAAAAAAAAAAAE0EAABk&#10;cnMvZG93bnJldi54bWxQSwUGAAAAAAQABADzAAAAVwUAAAAA&#10;" stroked="f">
                    <v:textbox>
                      <w:txbxContent>
                        <w:p w14:paraId="02B7149F" w14:textId="3B23211F" w:rsidR="00536080" w:rsidRDefault="00536080" w:rsidP="0073251F">
                          <w:pPr>
                            <w:pStyle w:val="Subtitle"/>
                            <w:jc w:val="right"/>
                            <w:rPr>
                              <w:rFonts w:ascii="Arial" w:hAnsi="Arial"/>
                              <w:sz w:val="16"/>
                            </w:rPr>
                          </w:pPr>
                          <w:r>
                            <w:rPr>
                              <w:rFonts w:ascii="Arial" w:hAnsi="Arial"/>
                              <w:sz w:val="16"/>
                            </w:rPr>
                            <w:t xml:space="preserve">     2 S. Salisbury Street</w:t>
                          </w:r>
                        </w:p>
                        <w:p w14:paraId="02B714A0" w14:textId="77777777" w:rsidR="00536080" w:rsidRDefault="00536080" w:rsidP="0073251F">
                          <w:pPr>
                            <w:pStyle w:val="Subtitle"/>
                            <w:ind w:left="-90" w:hanging="270"/>
                            <w:jc w:val="right"/>
                            <w:rPr>
                              <w:rFonts w:ascii="Arial" w:hAnsi="Arial"/>
                              <w:sz w:val="16"/>
                            </w:rPr>
                          </w:pPr>
                          <w:r>
                            <w:rPr>
                              <w:rFonts w:ascii="Arial" w:hAnsi="Arial"/>
                              <w:sz w:val="16"/>
                            </w:rPr>
                            <w:t>20601 Mail Service Center</w:t>
                          </w:r>
                        </w:p>
                        <w:p w14:paraId="02B714A1" w14:textId="77777777" w:rsidR="00536080" w:rsidRDefault="00536080" w:rsidP="0073251F">
                          <w:pPr>
                            <w:pStyle w:val="Subtitle"/>
                            <w:ind w:left="234"/>
                            <w:jc w:val="right"/>
                            <w:rPr>
                              <w:rFonts w:ascii="Arial" w:hAnsi="Arial"/>
                              <w:sz w:val="16"/>
                            </w:rPr>
                          </w:pPr>
                          <w:r>
                            <w:rPr>
                              <w:rFonts w:ascii="Arial" w:hAnsi="Arial"/>
                              <w:sz w:val="16"/>
                            </w:rPr>
                            <w:t>Raleigh, NC 27699-0601</w:t>
                          </w:r>
                        </w:p>
                        <w:p w14:paraId="02B714A2" w14:textId="77777777" w:rsidR="00536080" w:rsidRDefault="00536080" w:rsidP="0073251F">
                          <w:pPr>
                            <w:pStyle w:val="Subtitle"/>
                            <w:ind w:left="234"/>
                            <w:jc w:val="right"/>
                            <w:rPr>
                              <w:rFonts w:ascii="Arial" w:hAnsi="Arial"/>
                              <w:sz w:val="16"/>
                            </w:rPr>
                          </w:pPr>
                          <w:r>
                            <w:rPr>
                              <w:rFonts w:ascii="Arial" w:hAnsi="Arial"/>
                              <w:sz w:val="16"/>
                            </w:rPr>
                            <w:t>Telephone: (919) 807-7500</w:t>
                          </w:r>
                        </w:p>
                        <w:p w14:paraId="02B714A3" w14:textId="77777777" w:rsidR="00536080" w:rsidRPr="00451461" w:rsidRDefault="00536080" w:rsidP="0073251F">
                          <w:pPr>
                            <w:pStyle w:val="Subtitle"/>
                            <w:ind w:left="234"/>
                            <w:jc w:val="right"/>
                            <w:rPr>
                              <w:rFonts w:ascii="Arial" w:hAnsi="Arial"/>
                              <w:sz w:val="16"/>
                            </w:rPr>
                          </w:pPr>
                          <w:r w:rsidRPr="00451461">
                            <w:rPr>
                              <w:rFonts w:ascii="Arial" w:hAnsi="Arial"/>
                              <w:sz w:val="16"/>
                            </w:rPr>
                            <w:t>Fax: (919) 807-7647</w:t>
                          </w:r>
                        </w:p>
                        <w:p w14:paraId="02B714A4" w14:textId="77777777" w:rsidR="00536080" w:rsidRDefault="00536080" w:rsidP="0073251F">
                          <w:pPr>
                            <w:jc w:val="right"/>
                          </w:pPr>
                          <w:r w:rsidRPr="00451461">
                            <w:rPr>
                              <w:rFonts w:ascii="Arial" w:hAnsi="Arial"/>
                              <w:sz w:val="16"/>
                            </w:rPr>
                            <w:t>http://www.ncauditor.net</w:t>
                          </w:r>
                        </w:p>
                      </w:txbxContent>
                    </v:textbox>
                  </v:shape>
                </w:pict>
              </mc:Fallback>
            </mc:AlternateContent>
          </w:r>
        </w:p>
      </w:tc>
    </w:tr>
  </w:tbl>
  <w:p w14:paraId="02B713ED" w14:textId="77777777" w:rsidR="00536080" w:rsidRPr="002E1DCC" w:rsidRDefault="00536080" w:rsidP="0073251F">
    <w:pPr>
      <w:pStyle w:val="Header"/>
      <w:ind w:left="-1584"/>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C52639" w14:textId="088727BC" w:rsidR="00EC36F6" w:rsidRPr="00EC36F6" w:rsidRDefault="003F1BF9" w:rsidP="00EC36F6">
    <w:pPr>
      <w:tabs>
        <w:tab w:val="left" w:pos="2265"/>
      </w:tabs>
      <w:spacing w:after="0" w:line="240" w:lineRule="auto"/>
      <w:ind w:left="270"/>
      <w:rPr>
        <w:rFonts w:ascii="Univers (W1)" w:eastAsia="Times New Roman" w:hAnsi="Univers (W1)" w:cs="Times New Roman"/>
        <w:color w:val="FFFFFF"/>
        <w:sz w:val="28"/>
        <w:szCs w:val="20"/>
      </w:rPr>
    </w:pPr>
    <w:r w:rsidRPr="00EC36F6">
      <w:rPr>
        <w:rFonts w:ascii="Univers (W1)" w:eastAsia="Times New Roman" w:hAnsi="Univers (W1)" w:cs="Times New Roman"/>
        <w:noProof/>
        <w:sz w:val="20"/>
        <w:szCs w:val="20"/>
      </w:rPr>
      <mc:AlternateContent>
        <mc:Choice Requires="wps">
          <w:drawing>
            <wp:anchor distT="0" distB="0" distL="114300" distR="114300" simplePos="0" relativeHeight="251664406" behindDoc="1" locked="0" layoutInCell="1" allowOverlap="1" wp14:anchorId="6B5589CB" wp14:editId="2101F286">
              <wp:simplePos x="0" y="0"/>
              <wp:positionH relativeFrom="page">
                <wp:align>left</wp:align>
              </wp:positionH>
              <wp:positionV relativeFrom="paragraph">
                <wp:posOffset>-456854</wp:posOffset>
              </wp:positionV>
              <wp:extent cx="7829550" cy="1289050"/>
              <wp:effectExtent l="0" t="0" r="0" b="6350"/>
              <wp:wrapNone/>
              <wp:docPr id="843198752" name="Rectangle 1"/>
              <wp:cNvGraphicFramePr/>
              <a:graphic xmlns:a="http://schemas.openxmlformats.org/drawingml/2006/main">
                <a:graphicData uri="http://schemas.microsoft.com/office/word/2010/wordprocessingShape">
                  <wps:wsp>
                    <wps:cNvSpPr/>
                    <wps:spPr>
                      <a:xfrm>
                        <a:off x="0" y="0"/>
                        <a:ext cx="7829550" cy="1289050"/>
                      </a:xfrm>
                      <a:prstGeom prst="rect">
                        <a:avLst/>
                      </a:prstGeom>
                      <a:solidFill>
                        <a:srgbClr val="002957"/>
                      </a:solidFill>
                      <a:ln w="12700" cap="flat" cmpd="sng" algn="ctr">
                        <a:noFill/>
                        <a:prstDash val="solid"/>
                        <a:miter lim="800000"/>
                      </a:ln>
                      <a:effectLst/>
                    </wps:spPr>
                    <wps:bodyPr rot="0" spcFirstLastPara="0" vertOverflow="clip" horzOverflow="clip"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ect w14:anchorId="63F739C1" id="Rectangle 1" o:spid="_x0000_s1026" style="position:absolute;margin-left:0;margin-top:-35.95pt;width:616.5pt;height:101.5pt;z-index:-251652074;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ZBgWUAIAAJsEAAAOAAAAZHJzL2Uyb0RvYy54bWysVE1v2zAMvQ/YfxB0X+0E7ZIGdYqgRYcB&#10;RVugHXpmZCkWoK9RSpzu14+SnabLbsNyUEiT5iOfHn11vbeG7SRG7V3DJ2c1Z9IJ32q3afiPl7sv&#10;c85iAteC8U42/E1Gfr38/OmqDws59Z03rURGRVxc9KHhXUphUVVRdNJCPPNBOgoqjxYSubipWoSe&#10;qltTTev6a9V7bAN6IWOkp7dDkC9LfaWkSI9KRZmYaTj1lsqJ5Vzns1pewWKDEDotxjbgH7qwoB2B&#10;vpe6hQRsi/qvUlYL9NGrdCa8rbxSWsgyA00zqU+mee4gyDILkRPDO03x/5UVD7vn8IREQx/iIpKZ&#10;p9grtPmf+mP7QtbbO1lyn5igh7P59PLigjgVFJtM55c1OVSnOr4eMKZv0luWjYYj3UYhCXb3MQ2p&#10;h5SMFr3R7Z02pji4Wd8YZDvIN1cT1mys/keacazP8LM6dwKkIGUgkWlD2/DoNpyB2ZA0RcKC7XxG&#10;KNeesW8hdgNGKTvowepEojTaNnxe59+IbFzuTBZZjRMcWcvW2rdvT8jQDzqLQdxpArmHmJ4ASVjU&#10;JC1LeqRDGU+dC6MDZ53HX6fPch7dM0U460mgNM3PLaDkzHx3pIDLyfk5lUvFOb+YTcnBj5H1x4jb&#10;2htPTE5oHYMoZs5P5mAq9PaVdmmVUSkEThD2wNvo3KRhcWgbhVytShqpOEC6d89B5OKZn0zry/4V&#10;MIz3nkgyD/4gZlicXP+Qm990frVNXumijSOfpKns0AYUdY3bmlfso1+yjt+U5W8AAAD//wMAUEsD&#10;BBQABgAIAAAAIQDAutiu3QAAAAkBAAAPAAAAZHJzL2Rvd25yZXYueG1sTI/NTsMwEITvSLyDtUhc&#10;UOukQUBDnKri71hBqTi78TaOsNdR7Kbh7dme4La7M5r9plpN3okRh9gFUpDPMxBITTAdtQp2n6+z&#10;BxAxaTLaBUIFPxhhVV9eVLo04UQfOG5TKziEYqkV2JT6UsrYWPQ6zkOPxNohDF4nXodWmkGfONw7&#10;uciyO+l1R/zB6h6fLDbf26NX8OwO2e34st7E9z59vd0sye6IlLq+mtaPIBJO6c8MZ3xGh5qZ9uFI&#10;JgqngIskBbP7fAniLC+Kgk97noo8B1lX8n+D+hcAAP//AwBQSwECLQAUAAYACAAAACEAtoM4kv4A&#10;AADhAQAAEwAAAAAAAAAAAAAAAAAAAAAAW0NvbnRlbnRfVHlwZXNdLnhtbFBLAQItABQABgAIAAAA&#10;IQA4/SH/1gAAAJQBAAALAAAAAAAAAAAAAAAAAC8BAABfcmVscy8ucmVsc1BLAQItABQABgAIAAAA&#10;IQAnZBgWUAIAAJsEAAAOAAAAAAAAAAAAAAAAAC4CAABkcnMvZTJvRG9jLnhtbFBLAQItABQABgAI&#10;AAAAIQDAutiu3QAAAAkBAAAPAAAAAAAAAAAAAAAAAKoEAABkcnMvZG93bnJldi54bWxQSwUGAAAA&#10;AAQABADzAAAAtAUAAAAA&#10;" fillcolor="#002957" stroked="f" strokeweight="1pt">
              <w10:wrap anchorx="page"/>
            </v:rect>
          </w:pict>
        </mc:Fallback>
      </mc:AlternateContent>
    </w:r>
    <w:r w:rsidR="004B1C38" w:rsidRPr="00EC36F6">
      <w:rPr>
        <w:rFonts w:ascii="Univers (W1)" w:eastAsia="Times New Roman" w:hAnsi="Univers (W1)" w:cs="Times New Roman"/>
        <w:noProof/>
        <w:sz w:val="20"/>
        <w:szCs w:val="20"/>
      </w:rPr>
      <mc:AlternateContent>
        <mc:Choice Requires="wpg">
          <w:drawing>
            <wp:anchor distT="0" distB="0" distL="114300" distR="114300" simplePos="0" relativeHeight="251666454" behindDoc="0" locked="0" layoutInCell="1" allowOverlap="1" wp14:anchorId="24993014" wp14:editId="3F035D49">
              <wp:simplePos x="0" y="0"/>
              <wp:positionH relativeFrom="page">
                <wp:posOffset>302895</wp:posOffset>
              </wp:positionH>
              <wp:positionV relativeFrom="paragraph">
                <wp:posOffset>-146050</wp:posOffset>
              </wp:positionV>
              <wp:extent cx="1003300" cy="1003300"/>
              <wp:effectExtent l="0" t="0" r="25400" b="25400"/>
              <wp:wrapNone/>
              <wp:docPr id="1942136301" name="Group 4"/>
              <wp:cNvGraphicFramePr/>
              <a:graphic xmlns:a="http://schemas.openxmlformats.org/drawingml/2006/main">
                <a:graphicData uri="http://schemas.microsoft.com/office/word/2010/wordprocessingGroup">
                  <wpg:wgp>
                    <wpg:cNvGrpSpPr/>
                    <wpg:grpSpPr>
                      <a:xfrm>
                        <a:off x="0" y="0"/>
                        <a:ext cx="1003300" cy="1003300"/>
                        <a:chOff x="0" y="0"/>
                        <a:chExt cx="1003866" cy="1003864"/>
                      </a:xfrm>
                    </wpg:grpSpPr>
                    <wps:wsp>
                      <wps:cNvPr id="214669640" name="Oval 214669640"/>
                      <wps:cNvSpPr/>
                      <wps:spPr>
                        <a:xfrm>
                          <a:off x="0" y="0"/>
                          <a:ext cx="1003866" cy="1003864"/>
                        </a:xfrm>
                        <a:prstGeom prst="ellipse">
                          <a:avLst/>
                        </a:prstGeom>
                        <a:solidFill>
                          <a:sysClr val="window" lastClr="FFFFFF"/>
                        </a:solidFill>
                        <a:ln w="12700" cap="flat" cmpd="sng" algn="ctr">
                          <a:solidFill>
                            <a:sysClr val="window" lastClr="FFFFFF"/>
                          </a:solidFill>
                          <a:prstDash val="solid"/>
                          <a:miter lim="800000"/>
                        </a:ln>
                        <a:effectLst/>
                      </wps:spPr>
                      <wps:bodyPr rot="0" spcFirstLastPara="0"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585709812" name="Picture 585709812" descr="A logo with a map and text&#10;&#10;AI-generated content may be incorrect."/>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42098" y="39269"/>
                          <a:ext cx="923290" cy="923290"/>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08374668" id="Group 4" o:spid="_x0000_s1026" style="position:absolute;margin-left:23.85pt;margin-top:-11.5pt;width:79pt;height:79pt;z-index:251666454;mso-position-horizontal-relative:page;mso-width-relative:margin;mso-height-relative:margin" coordsize="10038,1003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OtkZpxwMAALQIAAAOAAAAZHJzL2Uyb0RvYy54bWykVttu4zYQfS/QfyBU&#10;oG+JbcVxbDXywkiaIECwGzRb7DNNURKxFMmSdGTv1/eQknxJtrfUgGWOeDtzZs6Mrz9sG0leuHVC&#10;qzyZnI8TwhXThVBVnvz++e5snhDnqSqo1IrnyY675MPyxx+uW5PxVNdaFtwSHKJc1po8qb032Wjk&#10;WM0b6s614QqTpbYN9TBtNSosbXF6I0fpeDwbtdoWxmrGncPb224yWcbzy5Iz/6ksHfdE5gmw+fi0&#10;8bkOz9HymmaVpaYWrIdB34GioULh0v1Rt9RTsrHizVGNYFY7XfpzppuRLkvBePQB3kzGr7y5t3pj&#10;oi9V1lZmTxOofcXTu49lH1/urXk2TxZMtKYCF9EKvmxL24RfoCTbSNluTxnfesLwcjIeX1yMwSzD&#10;3GBEUlkN5t/sY/WvRzvns9lh53w2DeEYDRePTuC0BgniDhy4/8fBc00Nj9S6DBw8WSKKPEkn09ls&#10;MZvCH0UbpOunFyrJ4W3kKG7YM+YyB/L+C11/6zTNjHX+nuuGhEGecCmFcQEqzejLo/MdRcOq8Npp&#10;KYo7IWU0du5GWgLceQKdFLpNiKTO42We3MVPz/LJNqlIiwCmVzGWFEosJfUITmPAi1NVQqisIHHm&#10;bcRystu979LgxC11dYc2ntgJshEeVUGKJk/m4/DpIUsVXORR1z0VIS+6CITRWhc7xNLqTujOsDuB&#10;Sx5BwBO1UDYii2qF2VrbbwlpoXy498eGWg6eHhTSajGZhgTw0ZheXqUw7PHM+nhGbZobDa4nqHOG&#10;xWFY7+UwLK1uvqBIrcKtmKKK4e6OyN648V1FQpljfLWKy1AeDPWP6tmwcHjwO9D1efuFWtPnhocK&#10;P+ohld/kR7c27FR6tfG6FDF5DjxBbL2sltdGsAzfvsZg9EZf/1yLsctvApFdPW/+1RkNtV835qzz&#10;V6yFFH4XSzt8DqDUy5NgQWHBOEj1cn55NV7MJ+kgVawKl5OjiYI7BmZXROpKk1b4mlDSUAPaCxLI&#10;+/mn7eqX+Fg9nFVccUs9LwjTynPlsXRH1pwINDRr0UrOQxoOMDpQiIpgj5p9dUTpm5qqiq+cwdoQ&#10;tCDV0+XRPPFoDXkP2g3jnjvAflXiv0N/1z5uNds0gNv1Q8uhWzRjV6NsIBEz3qx5kSf2oYiAUC68&#10;5Z7VIS9KFI3fALarKfuJiPIALLjwF0VumiIGCUHtv1iks0Wn3qE3LNKLdIGMD62hH3cXDY1lKGJ9&#10;OgeKY6J/t85FUB2MOASqmL+xNca20bfx0HuP7bjq8Gdj+ScAAAD//wMAUEsDBAoAAAAAAAAAIQBZ&#10;f+kPl+ACAJfgAgAUAAAAZHJzL21lZGlhL2ltYWdlMS5wbmeJUE5HDQoaCgAAAA1JSERSAAAEFgAA&#10;BBYIBgAAAIAiO6oAAAAJcEhZcwAACxIAAAsSAdLdfvwAACAASURBVHic7L1/VJt3fu/5ln/EjgKB&#10;OSPfZpRekLfTIs7OBcXANjMxi6B7F0+3ayB3ks4WguX42Bsyu0XxPbUnLr6W10wy9t5ji9udkNob&#10;W3bgdBpPg5TtTE1vC6I403QBR2b2FNE700j0WjNTaxoIjia/2T+kr3gkJD3f55f0CH1e5/jYFs8v&#10;hHie7/f9/Xzeb8Pa2hoIgiAIgiAIgiAIgiDksKXQF0AQBEEQBEEQBEEQRPFCwgJBEARBEARBEARB&#10;ELLZVugLIAiCIAgiPxjqei0ALHk6XWht/looT+ciCIIgCKKAGMhjgSAIgiD0haGutxKATfBS+v+R&#10;+H9l2muVAOo1vDQ1uQ1gOe21ZQCBtNcCadsF1uavpe9HEARBEEQBIWGBIAiCIDTGUNdrF/w3279t&#10;ACrycDmbiRWkChH+TP9em78mfJ0gCIIgCJUhYYEgCIIgZGKo62VVAxastxjYE39bAFTn+5qInIQB&#10;hBL/9if+DiX+LK/NX0uvliAIgiAIggMSFgiCIAgiA4J2hPS/AaClUNdF5IWpxN+sDSP5N7VhEARB&#10;EMRGSFggCIIgShZBxYE98ZIdxeVTQBQG5g/hT/zfD6p4IAiCIEoYEhYIgiCITY0gCUEoIlhAbQqE&#10;NrB2Cz/Wqx0oIYMgCILY1JCwQBAEQWwKBAKCHeueB5umZaGl0Zryf4vZBMvDuzZsZ0/bTkhl+QOw&#10;WatUv7ZMBIJLWF59P+vX/bPBDa+F7txFKBJNeW0qw3ZFzBTWPR38IMGBIAiC2CSQsEAQBEEUFQLv&#10;AzuKUECor6lCZbkRAGCrqUblg/F/W8wmWMym5Hb2ptqCXJ/e8c8sJP8dikSTQsTyezEEFsPxf6/G&#10;cHtxqSDXJ5N0wYG8HAiCIIiigoQFgiAIQrckPBBsWK9E0GUkY0WZMVkJwMSCynIjbDXx1ywP70oR&#10;DYj8EYpEEbpzFwAQWFzC8mosRYQIBJewci9WyEvMBovS9CMuOATIw4EgCILQKyQsEARBELrAUNdr&#10;x7qIYIOOqhBYlQETDWyJ/5NgsHlgAsTyaiwuQCTEBx1WP0wh4duAuNjgL+jVEARBEARIWCAIgiAK&#10;gKASgbU0FDSFoTrRhsB8C5hwYLNWJ9sWiNJmeTWGQDCcFB6YH0QoEkU4zReiANxGooUCVNlAEARB&#10;FAASFgiCIAhNSZgqCkWEglQisHYFJh7YG615NTPUK2zCrAQSYNbNKv2zwaToUOA2iymkig2hQl0I&#10;QRAEsfkhYYEgCIJQlUQ1gh3rngh5jXVk1Qf2ptpkFUKxGiFmmvSnpykI/QLS99VZCX+KcaUQoYkl&#10;Iz3dopjFC//MQrK6gf27AFUOYax7NvipqoEgCIJQExIWCIIgCEUkvBHYn7xVI7AKhGIREIQiASun&#10;BzYKA5ssXlEzhPGbQmHCJkzd0LkYkS44FKDCgVU1+MmrgSAIglACCQsEQRAEN4moR7vgT168Eepr&#10;qmCrqYLNWp38Wy8TRqFgwFIHWCk8QEKBXmBCBGuFEaZ26PHzFFhcSv6dx8oT5tXgR1xsoMhLgiAI&#10;ggsSFgiCIIisFEJIaGm0wlZTDZu1Kvl3IWG98+migU5M+wgVSTfxZOKDHrw4AsElBBbDyb/zJFiR&#10;0EAQBEFwQcICQRAEkUKitaETeRAS6muqYG+sLbiI4J9Z0KvbP6EjsqWHFKoFRyg2+GcX8lHZwIQG&#10;L7VOEARBEEJIWCAIgihxBGaLndDQI6HabIKtJu6JwP7OJ4HgEkKRuyniQYFd+4lNRHrqiK2mChbz&#10;rryLZf6ZBQQWl5J/ayyOTQHwgswgCYIgSh4SFgiCIEqMRPyjHetiQoUW52EtDfYmK+xNtXnrYdeJ&#10;A79mZEpWyCbSpCcrZEOpyOOfWeDbLkv5fvr+eky0UEK9oLIh30ajy6sx+GcW4J8Jat1CsYKEyIC4&#10;0BDS6kQEQRCE/iBhgSAIogTQur2hoswIe5MVNms17I3WvEyahBUIzOSumAQEYaqB8P1iE89MXwMQ&#10;F03u3E15jfk/pCM0kRRD7oSzhVO8YCv56QhNFJPbPrwr5T0AUsUHJhxl+loxmWWyKh5mSpqvCgf/&#10;zAL8s0EEgmH4Z4JaVe1Q2wRBEEQJQcICQRDEJiRhutiJdTFB1aoEJiTYm2qTHglawsq6A8EwQpGo&#10;bieP1QJRgAkCQqFAmD7ATCGBVGEgXQygdo31NgOGUKQQChNCk0VhWodQiGAihJ4rWVoarbCYTUnB&#10;QWuhjnk0sMoGDT5vK0iIDIgLDWQCSRAEsckgYYEgCGKTIPBKcEDlqoR8CQlsMshWU0ORqG5K4tnk&#10;trLcCJu1GsB6qwETDISTWVb2v/xeDIHFRBwliQR5QyhG2GqqUflgXNDh+ZkFguHE6/r5edXXVCXF&#10;BnujVdOIzDwIDbcBeEDeDARBEJsGEhYIgiCKGENdL6tI6ARQrdZx8yUkCCsR/LPBgq8g16e5/Nsb&#10;rSmr4Gy1O30CqufVbyI3rMokk2DEPgesuoT93FmKSKFFr2qzKSkyaFnZoLHQEMa6AaRXzQMTBEEQ&#10;+YOEBYIgiCIi0eJgx3qbg2otDi2NTEjQxiOBmSnmMRovI0LxgJXRs55+NoFkrQlMSNBr6wWRH1oE&#10;QgP7zDDBiXleCD8zhRQdhBGuzCxSbZhHg39mQe3fDWYAyYQGapkgCIIoEkhYIAiC0Dlpfgkdah23&#10;2mxCZ2uDZqkNeTKIywrrU0+P/hNOBEN3oggshqnigJANq3iw1VTD8rBpg1CVHnGab5FKa2NVYeqE&#10;d3JO7d8jH8iXgSAIoiggYYEgCEKHaCUmdLTugb2pFp1tDaquZOYx0m4Dwt5z5rCfPqljLQubtfKg&#10;Oi1JgiEs7xfDliHGUozl1RgCnCvz7GeQzmYWdVoarcmfQbq4xZJMCuElwqqTWPuEmqJiKBKFd2IO&#10;/pkF+CZvqXZckMhAEASha0hYIAiC0AlaiAmsB7uzrQGdbQ1qHBJAqpCQz7aGlkYrbDXVsFnjYoK9&#10;qbbgkzQ1SBcGcsVPCj0fNivCxAwgd7xkMQoT2cQw/8xC4vO8lFeBjrVPaFG95J2YiwsN6nqokMhA&#10;EAShM0hYIAiCKCBaiAn1NVVwdDSrarqYbyGBOfqzVVXhxEvYwqDnCoRM0ZPCaERWLk+oB2tzAVIj&#10;PIshYhJYF85YS0W6cMY8SrRuK9JKaGD+Kh7ftJr3EBIZCIIgdAAJCwRBEHlGCzGho3VPsipBrUmA&#10;f2YB3olbeREShKXZ6SICm1TpqQqBiQbMw0EoGGjlzC8X4WSbe3uRyXd6FYUYehRRmNjABAjmgaA3&#10;8aG+pir5e5FNbNBaYGNCQ2fbHtU+38zM1Tsxp2bLBIkMBEEQBYKEBYIgiDyRiIZUJc2hosyIzra4&#10;mKDWiiJbTfROzGk6UWETpbiQEG9r0JuIwCommHAgFBHyMUFOFwP8aT+PTH4F+VjJVhv2PgvJ5AvB&#10;4h/jX89PKwj7GTCxgf1bD+9zJrGBtU+w3yUtf4daEu1ValVFsYqoeNvELTXe32S6BEVYEgRB5AcS&#10;FgiCIDTEUNdrA+BI/FFNTFDDL2F5NZY0WVNpMJ8RYYylzVqdnETku488HTaptdVUo/JBI+yNVs0m&#10;rWIl+gBFWsqlRSA6CFfTmRihlRjEfCD8s0EsvxdDYDFcUNFB6D/CxMZAMKxVLGQSdl9iprBqiJzM&#10;l0FFkcEDwLM2fy2g+OIIgiCIjJCwQBAEoTKGul4L4lUJTgB8lvxZYJGQapUgB4JL8E7GB+1arGiy&#10;aLu4kFCbrEYoZOyk0CiPVR6o2a6QraQeILFAbzARQusWFmbCyFoWCmEomilmklUlMb8ULX4X62uq&#10;4uJna4MqIh0TPlWKsgwDcCNeyRBSfHEEQRBEEhIWCIIgVEBN3wQmJjg6mhUPzLWuSmCpE/am2uQq&#10;aaFiJ6sFooEw2k8p/pmFZKwiW5leXo0VvF2D0AYmPrBKFhbDqZawxyJQmfiQTz8HVtXAxL91U9YF&#10;tVMbAKhfzRAILsHjm1ZLZPAhLjB4lB6IIAiCIGGBIAhCEYlWBycU+iao2ebAcuS18EoQThTShYRC&#10;xE4K3fPlsrwaS64qsxXm5dUYVRsQGWlptCZ9IFgFjM1arWjSXKi0k/T0B6HQoIUQ2SKIvlXanqJi&#10;uwTzY3BTqwRBEIR8SFggCIKQSKI6wQGFrQ5qiglsJU/tyX16a4PlYVPBYictZlOyh1wOwtVi1q5A&#10;4gGhJi2N1mSbhdKqGeZBwtITChEzGboT1ax1gp1LjcosFUUG1irhoVQJgiAIaZCwQBAEwUki1cEB&#10;ha0OLBrS0dGs6HriLQ5BtcqCk7AeadbiwM6Tr9hJoQGdnFVNoYBQqP52ghAi9PlQIjiwipp8tRoJ&#10;hYbOtoZky4TaZpCs/YudRwke37RaEZZXQakSBEEQ3JCwQBAEkYOEEaMj8Ud2dUJ9TRUcHc1wdDQr&#10;KplW2S0dwLpPAouuZKuUhYidlAJrYfDPBqkCgShKWIUDExzktFQUKmaSVS95J+ZU9WdQq5JreTUG&#10;j28aHt+00vckjPVUiZCSAxEEQWxmSFggCILIgBrVCWwVzvlUu6J+Yi3EBOEEofJBo6Z91cJzCmMn&#10;pUyg2EptoUzvCCJfpJuQMi8HXoSCWz5jJrUQJNUSGUKRKNyvjqtR3eVDXGCgKgaCIIg0SFggCIJI&#10;oIZ3AhsIOzqaFRkKqi0mCAforCpBC08G4fnSYyd5SRcR8tFbThB6Rug1IkdsEMZMBhaXNBHlhJ4J&#10;wmoGLe5hSkQG/8xCol1C0XWRFwNBEEQaJCwQBFHyCJIdDsg9Rn1NFZw97Yoi1dQWE9IH+vmMnZQy&#10;6WF920xMoEoEJFMHGPZEBCKAZHoFgGSCBVF6VJtNSZGB/e7xwgwh8xUzqbaQqYbIwKJ43SPjSq/p&#10;KihRgiAIgoQFgiBKF0NdrwNxQaFezv4VZUY4OpoVtTqwNAePb1o1McHR0ZwcbGsVOylXSBA63Ocz&#10;nlLP2KxViaqOeJ99fY10U7+p2WCizz5e/k5iQ2nCxESp5qdaCw3CmEkgfl9SwfsAwHrLmZJ0CdYq&#10;ofA+fBtxgcEj9wAEQRDFDAkLBEGUFAIzRieACjnHUJrqEIpEk2KCGgN4dj3ClUG1kyLktjYIS7DV&#10;jqsrZtjPq7NtDyrK5Jt5ZsM3eSvpjk+ULnr8vRUKAaySSqUUB1SbTUmTXLliL7s3KxBjV7DeJhGS&#10;exCCIIhig4QFgiBKAkNdrx1xQUFWu4PSAauKZbcAUsUELZzZgXWzxc7WBu4JiVZxdJuBynIjnD3t&#10;cHQ0o1qBmacUwpEoXMNj8Pim83I+Qv8ITVR52ycCwSV4J+c0iZkUJtKoKTIobU9TSQC+irjA4Jd7&#10;AIIgiGKBhAWCIDY1iXYHB4AWOfu3NFqTgoIcWMmvGgPlTGKClrGTPINxEhL4cPa0w/VslybVCTxM&#10;zQbhGLiY9GYgCIZUoWF5NaZ5zKTaIkNH656UFjGpqFDFMIW4wOCRewCCIAi9Q8ICQRCbjkS6gxNx&#10;QUFyuoNS7wSV+nUBaC8mCHufeb5XViKthW/DZsRiNsEzeAQtAvPFQrFyLwbHwCVqjyByIoyi5alU&#10;0uKeoJXIoIN7exiAB3EvBkqTIAhiU0HCAkEQm4aEfwITFCT7JygpnVWz1UFLMSF9wC72fTJTt3ii&#10;BHkkSMFmrYL/8omCVSlk4+DJS9QaQXDBPBrY/UJsMi6sZtDqnqWWyFDg+/0K1gWGkJwDEARB6A0S&#10;FgiCKHqUxkUe2L8Xjo5mSXFtDJUy0VMGuWoPzIWxk2IrkGxi4J8Jqm4AWUroVVRgdDmHqHKBkAwz&#10;XmSGkGITcpZ6o0XMpL2pNtmioOTY7JhKnwFX37gp9xIorpIgiE0BCQsEQRQtCUNGF2T4J1SUGeF8&#10;ql2WGePyagwe3zTcI+OKJt5CQ8jl92KqpjlIaXGg9gZ1qSw3IjR+XreiAhBvi7B9bYA8FwhFSGmb&#10;CEWiqsbfCtMlKh80JisIlN6TmcGq1CoGZvbofnVcriA8BcBFRo8EQRQrJCwQBFF0JAwZnQDqpe7L&#10;KgPkmDGqsDKVXB1z9uxD5YNGzWInxQbFbICvRWZ9qeO/fEIXngpiTM0GYX/6hUJfBrFJEFYziJkk&#10;slYCLWIml9+LwT1yQ3HFl5JKNiY8y6ykuI14BYNHzs4EQRCFgoQFgiCKhoSg4IIMQ8aO1j1w9rRL&#10;HiSyAbBreEzRBJy5krMeYS1iJ3OJCUKvBDUG8kRmHB3NuHLmcKEvg5vWQy/CP7Og+Xkqy42wWdd/&#10;bQPBMJZXya9jM8PuTWLeDGqLDOltZUpTearNJrj6umR5MfhnFuAeGZd7/jDiFQweOTsTBEHkGxIW&#10;CILQNYmEBwfiFQqSBAVWHeB69nHJ7Q6B4JLiVS9hWS2b1CupdmBIERNY3KUaIgYhTujGeVTLcJsX&#10;Eo5E4Z2cQyC4hFAkmjIJt1mrYDHviq8KtzYoPpdv8hY6+92KjsGDvakWk688n/Fr4Ug02ZKxvBpD&#10;IBhOfs0vKJknMaJ4qa+pSsY95lNkOLB/b4ofg5JWCWG1GU9ahpBQJArXS6/LfZ6EAbgRj6ukJAmC&#10;IHQLCQsEQegSQWSkExITHlhZrLOnXfIKk9K88vRWB/er46r4JvCKCcwsjYwX84/NWoW3XxuUvf/U&#10;bBCu4TFJFQSOjma4+roUCQy79x3V3Gshl7Agh1xiRGBxKSlAhO7cJR8JnSH0Rsg1QVdTZGDndD7V&#10;rkqrREujNdl6IYXl1RjcI+NyfRhWEBcYKKqSIAhdQsICQRC6Qqmg4Orrkj3YU+J1wAaarf9dLSb/&#10;3wVF4gSDxITiwn28G/3d7bL2fe7cKNwj47L2rSw3wn/5BOprpK2iMvIRP6m2sCCHlXsxBILrlTtC&#10;Acc1PFaISyp5CiEyqHmvVipiy2yxI4GBIAhdQsICQRC6QImg0NJoTfbUSoG1O8htT6goM8YHlSqt&#10;ggHrJcNiruRskK1WJCWhHLmmjUpEBUZluRGB64OyKheuvnETjoGLis4vhquvC6f6ujQ9h1xW7sVQ&#10;+ZVnCn0ZJU+12QS7IM0mGyyVR62YSWF1mcc3Lft+emD/XlltEsxzR4a4QQIDQRC6goQFgiAKilJB&#10;wdXXJdmQUcFALnle1i+shhGj0NE8V/8xq0xQMvgltGNt/prkfcKRKCz7jqpyfrnGkflIh9CzsEDp&#10;GPqDibZilQws4lFpso7Q8JH50ih5PsgRuv0zC3ANj5HAQBBE0ULCAkEQBUGJoHBg/17JhoxslUuu&#10;eZdwdQuA4uoEXiMwanMoHuQIC0Oj43CeHS3oNeRjxZ6EBUIuvO0Sahjuqnmfl5smwYweZVTSkcBA&#10;EERBIWGBIIi8km9Bga1oyTTLSg4OWT+u0uoE5puQywdCrVU4Ir/ImdSfHh5Ttb8/VztGusdAKBJF&#10;6M5dANp7DHiHnOho3aPpOeRCwkLxwFvd5fFNK/ZjYFUM7N4vN3K4oswI51PtotecDgkMBEEUGyQs&#10;EASRFwohKMgclAGICwDOnnZYHt6luPeWxU7milpTq2+YKBx6qFiwWatQWf5A8v9SEia0RK7/RD5Q&#10;W9zhpbLciM62BgQWwymCD8EHjx8Ni9xVGjPJvHRCd+7CPTIuW7DI87OMBAaCIPIKCQsEQWiOoa7X&#10;AcAFoJp3H1aSKnUQpqBPNWUAGQiGFfkwsOt3dDTn9IBQY2WN0AeF9ljQMyQsbMQzeAQH9u9N/n9q&#10;NpgUGUhskAZPJZh/ZiFxv5XfKtHRuifRklGtSHCW4w8UikTlnjMMwLU2f80j8TIJgiAkQcICQRCa&#10;IVdQcD7VLjm+S4kho7DdYeyvla1uCU3Asl2/Gr3AhP6QIywA6qRCFAvCigqL2ZQUDSsfNMJWs36b&#10;yKcIUQhhgTd+Uyg2+GcWEKLWqJzweNew6EolbW2sCq3rtxoUtUnIMXpk8cgy2vtIYCAIQlNIWCAI&#10;QnUMdb12AB7kQVBQkAWeXDWyPLwLrpdelz3R5xnMqlGSS+ib0I3zsuIeAeDgyUvw+KZVvqLiR8l7&#10;ykuXcwjeiTlNz5FO4Pog6mukxRIWqrKiWOFpQVMq8gor60J37squlmPidq6Ki3QUCgyOtflrfomX&#10;SRAEkRMSFgiCUI2EoOAC0CJlv/7udrie7cqboMD6XJX2y/JUJ7DoMmp12PwoLfefmg3CNTymG18E&#10;PSClCqT10IvJ905KZYRwv3zg7GnHhWPdkvcjk0n5sBaGbJUBalQxCH155Pr7yBUYXC+NYWhUctXT&#10;FOIVDH6pOxIEQWSChAWCIBRjqOu1IG4S1SFlP6lGVkoiI4UVEUoHkAf27xWtTlBq+EgUH2pFKt5e&#10;XIJ7ZBzeiTksr5b250eusKBXKsuNCI2fR0UZv4jKKBU/Di0R+uhke+4wLwa5xr9CwVlmRUGy2iKX&#10;MWU6CkwefQCca/PXQlJ3JAiCEELCAkEQskkkPbgBHJCynxxBQckAjfknXPHKj3DkGeixVAe5ho9E&#10;cWOzVuHt1wZVPebtxSV4J+bgnZwrOTO/ynIj3n3zZe7tH3lyQPfvUbpho1QMdb0qXk1p09JoTaZK&#10;ZEKJkA2sR2Me7GyW7cMgp0VQgcBwFXGBgRIkCIKQBQkLBEFIRm50ZD4FBbZqZG+qjQ8OZRwDEDfX&#10;ouoEQoiWngAr92JJEz//bFD3q/NK4TU4ZOh90i31+8lEMYgnxQZPFYMSc2AmDjg6muGfWZBVLZdH&#10;gYEiKgmCkA0JCwRBSEJO0kNLoxXuYz1ZWwfSUSIopBsyyiln5Ym6JO8EIhOOjmZcOXM4b+e7vbgE&#10;/+wC/DNxoWEztU5sNmFBjmFjOoUwmiwlxLwY2GRdrtmj0N9HjtGjHIFBZgQzJUgQBCEZEhYIguAi&#10;YczoBlDPu4/UrG4lggIzzgIg25BRrN2BXZ/cdgqiNMhHkkE2mNDg8U0X/cr2ZhIW5Bo2plOIZAib&#10;taroP0tSYW0M2SbwSp8FSp9XeRQYbiPeHuGXdIEEQZQkJCwQBJETOcaMcpytXcNjsgQFpStAgHiv&#10;LYskk2vmRZQWWngtyCEcicI7OVe0IoMUM0w9JyYoMWxM5+obN+EYuKjCVfHBPsvF/llSgphZrxJv&#10;HaUVdkxgcEkwjfVOzMF5blSqIEIGjwRBiELCAkEQGRH4KJzi3aeizAj38W5JgoLc2Eg1BIUD+/fC&#10;0dGctaKCzBgJueS7JUKMcCSaXGEtlnaJzSIsKDVsFJLv7zNTpUWpigxiArSSNAmlAoMcMd/jm4bz&#10;7KhUMf80yH+BIIgskLBAEMQGEj4KbnAaM8opy1QqKLCyTjku27n8E6jdgVALvYkLQNwA0v3qONwj&#10;47oXGDaDsKCGYaOQlXsxVH7lGdWOJ4aYL0QpigxibRJKfBiYQGBvqs2LwCCz/XAF8eoFj6SLIwhi&#10;00PCAkEQSRI+Ci4ALbz7SE16kFmGqYqgkEv8UGrKRRCZsFmr4HU7C+a5kI1wJArHyUu6TpbwDjnR&#10;0bqHa9uh0XE4z45qfEXSkWLY6Ju8xfX9fu6xZ/IiClnMJrxz4zz39iv3YvBO3IrHo5aAwSSvSK0k&#10;JlmJwOA+1p3VhDIdmQkSU4gbPPolXRxBEJsWEhYIgmBtD24AB3j3kZr0INM4SrGgwAZonW0NGQUF&#10;Fv9F6Q76p7LcCJu1GvZGK+xNtbBZq+B+dTzvZnZSqSw3wvVsF/q72wt9KRs4ePISPL7pQl9GRvyX&#10;T6Cl0cq1bSFMDcWQYth49Y2b8PimuaobWg+9mBdBSInhZKmJDMyMMVNb3fJqDN6JOUXPL7kCg1QD&#10;5UBwCc5zI1Kf01cRr2Cg9giCKHFIWCCIEsdQ1+tEvEqBq+2h2myC58xh7oFKKBKFY+BiwQSFbCWh&#10;Ht+0rDxxIn9YzKakgGBvrM248qvXEvhMWMwmuJ59XLV+e7XQ46QcKG5hQYph48q9GGxfG4Dl4V1c&#10;wkK+xCA14jGB0hIZ6muqkslCmZDbAqiGwOAZPMJdWeifWYDj5CUp17mCePWCW9KFEQSxqSBhgSBK&#10;FKnxkRVl8VVXFpElhszSSsWCQkujFc6e9owloEpWjgjtsTfVwlZTBXtTLexNVu5JWT57ztXAYjah&#10;s60Bzp523bRI6LFyQUpsp96uX4phIxNFKsuNePfNl7m31xKpbRC8lIrIIFYp552Yg3tkXLLgrlRg&#10;kNq66B4Zh+ulMSmtHBRPSRAlDAkLBFFiyGl76O9uh+vZLi5jRrl9pcKUB+e5UcmVBLlKPpX0uhLa&#10;UFluTBESeFemM/HIkwNFaxxns1bFk0myVGTkC7ZqHtKR4LY2f41723y1B/AgxbAxHInC9sRA0jOB&#10;53vOR5WOkjYIKfgm10UGvZuJykHM20dui2B9TRXcx7plpUhINVteXo3B9dIYhkbHpVwitUcQRAlC&#10;wgJBlBBS2x6k+ijIWN1ICgIAZA2wcgkKoUgU7lfjCQ8kKBQWm7UKtprqeDVCo1XVlXq9rVbLhbV+&#10;dLY1cFdsqMnVN27CMXAxr+fMRbEKC1JaCNI/uzz73l5cgu2JAUXXKIaaEZm8bGaRoaLMGE+SeKo9&#10;Y7WAXIFByfNTajy0DP8Fao8giBKDhAWCKAEMdb02AB5wtj1IdZSW0Y+puaAgp0yU0AatJyl6mxCr&#10;hVCMsdVU5aWiYfe+o7qoWuBtC2DopWpFykp/JoGA11fCUNcr6/qkIBS6eNM51GIziwy52hEKITBI&#10;9U2Skex0G4Bjbf5agPuiCIIoSkhYIIhNTKLtwQWgn3efU31d3CWSchykmWhhs1ar7nJNgoI+0aKs&#10;emo2CP/MAgKLS/DPLGy6yUc2WMWH0vaRbOgltlFKOwGQn4m2GFIMG4HMVRbu491c6SH5FoAqy43o&#10;bGsgkUFFtBAY2DEDwbDkWGcpFYqsvfC0NK+PIcQrGKg9giA2KSQsEMQmxVDX24l4lQJ32wOva/Ty&#10;agzOsyOSJvBaxmaRoKBvbNYqvP3aoOz9FaN6+AAAIABJREFUw5FoUkBgfxPrPhXxCd8eVVonwpEo&#10;LPuOqnB1yihGYUFKZU42nwRXXxdOJVaec1HI1o9Cigy3F5fg8U3D45veNCKDlgKDHBPkA/v3wn28&#10;h2txQUbqUxhx7wUv9wURBFE0kLBAEJsMQ12vBXFzxg6e7aW2PUj1UWBGUQc7m3HFOy3ZQFFMUHCe&#10;HYFv8hb38YjCIKVf/vbiEvyzCwgE4yKCHkrz9Q6b7Ln6uhT7V+ihHaLYhAWp15vtPXZ0NOPKmcOi&#10;++slXrNQIoNeWl/URG2BQcmzV2oKlIz2CB/iAkOIdweCIPQPCQsEsYmQas4ope1Bjo8CS5Pw+KZl&#10;mzpShULhsJhNWF6NqbIyKNY7fnp4DP7ZIALB8KZZiSwUvKve2ehyDhU8ClDK95CPlAQxpBg25vIE&#10;4RUo9NKyIiRfho96qarRCi0EBtezXXB0NEtOd5DivyCjPYLMHQlik7Gl0BdAEIRyDHW9NkNdbwDA&#10;BXCICi2NVrxz4zxcfeIRkqFIFPanX0DroRe5RYWO1j1458Z52JussD0xgOfOjXKLCtVmEyZfeR7+&#10;yyc2DGZY2eXufUdJVNAIi9kEZ087AtcH8c6N89yO4WKIlW37E54JJCooxzU8hoMnL8ne31bA2Mti&#10;xNnTzi0qrNyLt5FlI3TnLtdxbDXVXNvlk862/FQseCcLK3ppzdU3bmL3vqNwDFzcUNVib6qF//IJ&#10;TL7yPHdl0sq9GJ47NwrbEwOwN8Wf/bzVJeFIFK2HXkRnv1u0iqmy3AhXXxfeuXGe1/+lAsAFQ12v&#10;P2EwTRBEkUPCAkEUOYa6XheAt8GR+FBRZsSVM4fhv3xC1EtheTUG1/AYdu87yr06Ul9ThclXnoez&#10;px2OgYvocg5xixHVZhOunDmM0I3zJCjkmXQx4cKx7uRESTVhQeQzZNfAiLCU8fimJfdlMywP71L5&#10;ajYvleXx1WBe3K+O5xTPeFtQeLxw8klnW0Pe4lE3Q7QsD2ICQ+jGeVw5c5hbYAhHouhyDsExcBHO&#10;nnZMvvI8tyDmm7yF3fuOwjU8Jir+Wswm+C+fwJUzh3k/Ey0A3k6MZQiCKGJIWCCIIsVQ12tPVCmc&#10;4tm+v7sdoXG+FWjvxBxsTwxwlzQywcI75ITHN43WQy9yT2rYvqEMq+MkKOQH/+UTKWKCkPqaKlUm&#10;MYFgOOfXbVb9rcAWO+4R/pJnIXqYtEr5PAQWc3+2tMR9vId7Qh2ORLl8EXiqu5T6aKgNr0cPwzd5&#10;S1JrHCMciW46bwUxcgkMjo7mpMDA+zmcmg2i9dCL8Pim4R1yStr39PAYbE8McLVKOTqaERo/z5Vy&#10;kuCUoa43YKjrtfPuQBCEviBhgSCKDENdb6WhrtcNYBIcVQqsisB9vJu77UFKpcGpvi7c/rNBhCJR&#10;2L42wC0AVJQZcaqvK6PYQYJCfhErLZY6acjE8moMtxezTwjsTaVVsWCzVsWjIzmz4+VQaJ8EJfD4&#10;vjCW3ytM+4y9qVaSpwCv2SLvxFnLz45UpLRBhCNRdPa7UfmVZ9B66EUMjY5zP282extELoQCQ3rV&#10;AJvEn+rr4hYJrr5xE7avDSAUieL2nw1ye5qwygf70y9wtUe4j3dLqY6oBzBpqOt1J+KyCYIoIrYV&#10;+gIIguAnoeR7AHAt553q64KLY7AgJ5O6o3UP3Md74J9ZQMvBF2SZOqZPHth1SE2OIJTh8U3nXFVy&#10;dDTLXv0WElhcyjq4rCgzwmatkjSpsjdaYbNWx708EgPkQuLoaE6u9lc+aEzpg7eYTVlXmT/32DPk&#10;LVGEuI91c287NRvkLuHn/SxIEV+0RGobhFAc8M8swD+zAOfZUdisVXB0NKOztSHr70qptEHk4uob&#10;N+GduAXnU+0p5svM48DZ085t0rhyL4bTw2Nxg+WEPwJv0tLUbBC79x3lMoG2N9UicH0QruEx3nFG&#10;P4BOQ12vY23+mp9nB4IgCg8JCwRRBCSUexfiD1tRWhqt8Awe4Spplpr2wFyiAUjNr06KEenXRYJC&#10;YQkElxCORLMO5lk7hNKJu39mIecKr62mOqOwUFluTKzuW2Grqc5oDGZvqi34pEPqCjbDZq0WNbcs&#10;NaS0YxRCUJJi2AjwVysA8bYhHnM9W02VLqpSpFY0Zfs9DQSX4AyOZhUZSrENIhtMEHC/Op5RYHAf&#10;746/zikShCNRHDx5KZnG5Oxp5x4XMGGCJz3C1RdPp+AcO1QjXr0whHh6xLLoxRAEUVCoFYIgdE6i&#10;SiEADlGhosyIC8e6ucwZQ4lyVN60B3bswPVByT4KLY1WTL7yPLxDzg3X5fFNJ/0cSFQoHPlohxCb&#10;PLNBqc1aBWdPOzyDRxC6cR7vvvkyxtz96O9uz+o2brMWPsmA19E/Ha3c9PWyoi0HKR4C+RYWpBo2&#10;+iZvaSIc6cWXRGobBI84EAguwXl2FJZ9R/HIkwMYGh1XpWoqGxaziSslSW8wgcH2xMAGwcZiNsE7&#10;5MTkK8/zpjSk+C8Erg/iwrFurmoUKekRzNyR99iIj33Ie4EgigASFghCp6R5KYiOIDta9yDwvUE4&#10;e8SNktwj47B9bYBrJQOI52qHxs8DACzt/L4HLOkhU3Skf2YBln1HcVBCtQSRijDNgefnngux1X41&#10;0iFCkWhO8aizbQ+Wf/gy3n4tPqA9sH8v9wTT3lj4fnO5E9zOVuWiTcbjyhSDqHoiN1IMG4G414WU&#10;CgyxBBWGHibBStogeGEig5bCguvZx5OeP7zVfnqCVRxY9h3d8PvLIiqlJEhcfeMmLO1HAQCh8fPc&#10;lVi+yVuwfW2A62fl7GlH4HuDvNGXrHqBvBcIQscY1tbWCn0NBEGkkch09oJDUKgoM8IzeJhrEhEI&#10;LsFx8mJOEz0h9TVVyT5i57lR7v0qyoxwPtWe0d8hEFyC89yI7Ci8UsdiNqGzrQGOjuaUUuzbi0uw&#10;PTGg6NihG+dzDjx37zuqeHXYO+TkzlCXSqG9CmzWKrz92qCsfZ87p+7EqbLciND4eVkRgAdPXipo&#10;W0lluRHvvvky9/aPPDmQtxJ5e1MtJl95Xta+K/diCASX4J9ZQGBxCYFgOOPvk5RzGOp6ZV2LWngG&#10;j0hq/+lyDumifUOIxWzCOzfOb3j96hs34Xrp9YJ7t8ihpdEK97GejJVcrkQLBW+FoNxxQH1NFTxn&#10;jnBVk3kn5uAYuMR7TWEAnWvz1wJcF0IQRN4gYYEgdEYiy5krQrKjdQ88g0dEV66kmjNWlMVLfR0d&#10;zXCeHZGUzHBg/164j/dsuKZQJArXS69TyoMCxAbxSif+7uPdOU0c1Zj8uvq6uN3HpdJ66MWCr7Yv&#10;//BlWZN5QL0JcmW5Ef7LJyR5AAhRQ0BSgtTJez4n14Hrg7Lf10xkExvW5q9x7V9oMU3K533lXgyV&#10;X3lG4yuSjth91Td5C+6R8YLfW+RwYP9euJ59PKOvkdxnu8c3DddL/K2LPOaO7JocAxe5KykBnF6b&#10;v+bi3ZggCO2hVgiC0AmGul6boa43AA5RoaLMiDF3P7xDTtGHtX9mIelhwENH6x5ZbQ8tjVa8/drg&#10;BqFjeTUG1/CYpChKIjPLq+/n/LpSH4R8tEPwlnnzcHtxCUOj4zh48hJ2ZygBLgT+Gfnfn//yCcUt&#10;LSx2Tu7kNxyJFuUKbT6QatjIQ0WZES2NVpzq68KYux/v3DiP5R/yV2sU0mfBZq2S2BLCPWHMG5Xl&#10;RtGKi47WPZh85fmMLX16h0VKuobHUgSoynIjPINH8PZrg9z+C+ntEbyVZ8wDQuz+XFluhHfIiTF3&#10;P+/n6pShrjeQqPAkCEIHUMUCQegAQ12vE8AFnm2lVCnwRk4BqWkPUsodqxOmV5kmnR7fNJxnR8mU&#10;USXESu2LpR2CdzVWiHBl1z8bRCAY1mVEY2dbA8bcXOEtWWHRhN6JOa7v0Watgr2xFs6edkmmh5lQ&#10;uyVDDnqsWFDSWqIlhfx5iVU4paPHNgg5FVS3F5fgHhkveAqNVCrK4mkR2Z7VruExbr8jYXuElFSp&#10;bFHT6cioXnhubf6am3djgiC0gYQFgigghrpeCwAPgBaxbaV4KUjsV0yWKkoRIoT7pQ8S/DMLksQJ&#10;gh+tJ/75aIfwXz4hukoWjkSTAoJ/dqGoYubEfkZSuL24hFAkikAwnPK6zVqNynIj92ojDyv3YrC0&#10;Hy24YCNlsjc1G4T96Rc0viLpXgL54vTwmKQoSzWR8jnXYxuEUrEoHInClYhaLCaYKJBefSG1ZRJY&#10;FwqktlpqNJaZAuBYm78W4roQgiBUh1ohCKJAGOp6OxGPkRQVFVh7gtiDeHk1hs5+N7qcQ1wP4pZG&#10;K965cR62mipY2o9yiwpsv/R4rlAkCsfARbQeepFEBY3QOhYyH+0QgcVwzq+3HnoRln1H4Ri4CPfI&#10;eFGJCgBUnejV11Sho3UPTiUm2+xPR+seVUUFAHCeHS24qKBH7E21uhQVABSsNN9mrZIknumxDcLZ&#10;066oAoWlHoVunOfyENALtxeX0HroRTgGLqaI0JXlRrj6uvDOjfPc95ah0XFY2o/CVlPFvd/KvRi6&#10;nEPo7HeL3m862xqktF20IB5L2cl18QRBqA4JCwSRZxIxkh4AYwAqcm1bUWbElTOHubwUvBNzsLQf&#10;5SodrCgz4sKxbngGj8AxcJFbiKg2mzDm7of/8okUMyjyUZCGksmA1hP/QHApZ1lrfU2V4ig2MR8C&#10;m8p97PnG45suOmHNN3mr6FZe8wUr+dYjhYpFlHqf0VsLBAA4n1LmZ8KoNptw4Vg3QuMbxXY9I/Rf&#10;EGIxm+C/fAJj7n4u8YgJBY6Bi/AMHsGFY91cgo1v8hYs7UdFPxvMe+HKmcM8x60AMGao6/VQLCVB&#10;5B8SFggijyRMhgIADoht29JoReB7g6IDOKlVCqz6YXk1BtvXBrhjH0/1dSFwfXDDirh3Yi5pDkle&#10;CrlxdDQjdOM8Jl95XrYAoNXE32I2xXPFrw+KDiaVVkWImXgVm0FaJhwnLxbN78PtxSU4Bi4W+jKS&#10;SDEkFKt+UYoWho1qolbLjVQ6W/nvASv3YroTFhwdzar7ZVSUGXGqrwuh8fNwH+8umOgjhZV7MZwe&#10;HoNl38YJfmdbAwLXByW1Jdm+NoDl1Rh3lYGU6gVHRzMC3+M2mzyAePUCGTsSRB4hjwWCyBNSYiQv&#10;HOvmcoeX0n9YbTbBfawbFvMuOE5e5F5RbWm0wjN4ZMMgibU98AoTpYrFbIrHdj6VWnarxGhRLR8E&#10;i9mEzrYGODqaJU2etDaJDEeisOw7quj4ekANI0etub24BPvTL+iqBYLHg4OhpceAnB581mdus1bD&#10;ViOtXUAuasWU8iJmIpvO1Tdu6kq4AtT1QcnF1TduwvXS60WTtKLW876+pgqeM0cQityF89wol7mj&#10;FO8F98g4njs3ynUtoFhKgsgbJCwQhMZIMWhkD2ObNfckT6pjcn93O57rbceFa+PcPgrZHvJyDJ5K&#10;EZu1Cs6efTl7s1sPvSgrIlFJOoRcMSEdpSaRYmZ4aqRP6AFHRzOuJNJW9IZv8hYcAxd1JSoA+hEW&#10;vENO7kg9ILMgVlluhM1aDXujFTZrNSxmk+oVEHLvI3Ip9jSIQvxOXn3jJtwjN4rGLyabMbNUY2g5&#10;Yw/e5KtAcEnKIskUgM61+WvLXBdBEIQsSFggCA1JmAh5IOKlAMQfwO7j4r28UqsUWISkGpFQ3ok5&#10;7tWHUqWzrQHOnnauiZFv8hY6++UlZElJh1BLTBCiNB3C2dOOCzl61w+evCSp599iNsUncE1W2Gri&#10;Ezi9VD3YrFXwXz6hm6jClXvxKNpCx0pmQ8pqstTPCS9SIy8BaRNoe1MtbDVVycoGJb+X+U6GKPY0&#10;iHxVK2RiajYI1/BYXoUgubAqx0yLC3KjrHnHIVKqF5xnR3mvZQXx1Agvz8YEQUiHhAWC0AhDXa8b&#10;gGgddEWZEd6hftG+8nxUKWSrmKC2h9xUlhvR2dYAV1+X5AGr3JV5sVXDodFxhO5EVRUThChthxCr&#10;uhgaHYfzbPZSV5u1CvbG2uRqcKb3/XOPPaOb1fjKciM8g0ckrYBrwdU3bsJ5dkQ370sm1uavcW+r&#10;1Wq91MmnGrGXcsWGfLYaFHsbhJz2pKnZoOoJLFOzQbhHxnVVyZGNbO0RUmOltaxe8M8soLOfz2cK&#10;wNDa/DUn1wUQBCEJEhYIQmUSrQ9eAPVi20p5aPIq/XJXB5xPtcOVwaTJNTwG96vjRWNEl08sZhOc&#10;T7XLNgILR6JwnLykSTtEPlDarrD8w5ezvm9C4UJYTm5vqoXNWsX1fuutBBuITx5dfV2qT1RyEY5E&#10;4fFNw+ObLor2kkILC65EpKcUtPA54H0f1BA1eJHaBqFVRYlcpLTZAOvvLU9rmxzCkShcw2O6eo8y&#10;odYYQc74hO2j8uLLbcRbI0I8GxMEwQcJCwShIoa6XgcANzhiJF3PdokaNEotOZSzIpBrNUJK+0Qp&#10;YW+qhaOjWfYg0zd5C+6RccUTIi1Len2Tt1BZbsw5CFfaDiE2yB8aHYe9sVZ2xYVY1UMhsVmr4Oho&#10;RmdrgyY/w3AkCu/kHDy+6aLp6wbiItK7b77Mvb3aE3qL2YTA9wYlCYVarcrz/n7ns91A6j1HT1VD&#10;ctpb0oUri9kE17OPqy4wqGGImw/qa6rgPta9YZIvtapRzlglW4tmOu6Rcbhe4kqpotYIglAZEhYI&#10;QgUSeclucMRI8ho0SjEmklul4D7evSH2UKqYUUo4Oprh6GiWtdocj1y7papDuNTVQzF8k7fgnZiD&#10;d2IuHkeqwCSSBzkrw1LI50quEoRtHRazSfLn6/biEpZXY/DPLCCwuIRAMFwUlQmZYNUpFrMpKXZW&#10;PmiErWY9glL4/hjqelU9v1TDxpV7MVjaj2oyeZayup6PCbzFbMI7N85zb6/EQ0YL5FYrZCJb2o9c&#10;9CyCZiLbJN/jm4bz7Khm1QtajJ8AXF2bv+bg2ZAgiNyQsEAQCpHS+sBr0CglSknNvkWpjs+lQGW5&#10;Ec6eeLuDnJVlVobuHhlXfeCvRjtEupiQjhSTSKnIWUGUitoTz3wiVvpbDAZwxYScz6NeUinykQwh&#10;Zriajp7aIOTcK3neU/Z8UCowFGMKTq7kKK39oHgiuSUuklBrBEGoAAkLBKEA3tQHXodjKeWEajot&#10;kznjRljJa2fbHkUDRq0H/HLaIcTEBCFiVRFK2iGklr3zsHIvhkBwCf6ZBfhngzT5JrhxH++W1HqT&#10;KV5STaRU9ORjEh+4PiipLUlPbRBi8bbpSK3Gqiw3xisYetol34/1ZnAplWztlFonWGU7bzoSroNa&#10;IwhCISQsEIRMeFMf6muq4B1yqvnwQ0frHgx9s0eSwn9g/164j/dsqFKQ0I9YUqjlX6D1oJG3HUKK&#10;mCBE63YIqZOVdMKRaFJACCyGi8pPgNAvPAkNWpuDSqkQ0DpyspjbIKReO6BMqHF0NEtKCCrGaoV0&#10;svlGLa/G4Dw7gqtv3OQ6Dqte6P/2CFfFg5RFm85+N29rBKVGEIRMSFggCIkk/BT8UKn1QUq5HnuI&#10;Wsy7JPsvKDVbKjUcHc24klhBUYqWA0exiX84EoXtiQFFK4datkNI9YmYSooI8aoEvayIEpsfodgA&#10;QPNVZimtGVpP5Iu5DUJqtYJalSg8njzFXq2Qjhpm0MxHIRS5y73Ywmvs6Dw7KqU1wr42f22ZZ2OC&#10;IOJsKfQFEEQxYajrtQMIQURUqCgzYszdLyoqBIJLsD/9AteDrqXRitD4eQQWl/DIkwNcokJ/dzsC&#10;1wc3iAqu4THs3neURIUceHzTogOacCSK586Nir6P6QaZahIILuUcrFWbTaKDLTG8k7lXZcVWi3KR&#10;q8IgHInCN3kLz50bReuhF2Go64X96RfgGh6TXHlBEErxzyzAPTIOx8BF3U0GxSrilCL1HqaXmFeL&#10;2SQ5wUGtyg+Pbxr2p19A66EXsz4j3CM3VDmXXpiaDWL3vqMb3kN7Uy0C1we5ROTbiTFOYHEJofHz&#10;XIabQ6PjsD/9gmjFmvt4N8bc/TztjfUAQokxH0EQnFDFAkFwYqjrdQK4ILYdb+sDr0EjKzHsbGvg&#10;LuXLVh4o0Sm55MnW4zw1G4R7ZDw5eBarbtDSOR7Q1gcB0LYdQlimfHtxCf7ZhaRHQrGXBxOEUtbm&#10;r3Fvq5VRaTG3QUitiNLSN8PeVAtnT3vSkLNYUmvkki3BQUrbJxtPeSfmuFs2eYwdJbZGPLc2f00f&#10;H2iC0DkkLBCECInWBw+ADrFteVsfeB2T2YM5sBjmjnDKlvjgGh7DaQ17cDcj6QPqq2/chHvkRsZV&#10;EbF2AS1Lg7X2QQC0T4cgk0WC2IgUYUGrlqtibYOoLDciNH5ekvmu1l4VwLoxsMc3XRL3vVN9XXCl&#10;CfRSxkEsGttWU829MJJtHJSOhNYIH+LGjtQaQRA5oFYIgsiBoa7XhrifQk5RQUrrg+2JAa6HaX93&#10;O/yXT8A1/DoOnhRX99k1eIecKQ9Tdk4SFaQTikRxOiHI7N53FI6Bi1lLLcUqAtIHVmoi1g5RX1Ol&#10;uFRay3aIUhhcE4QcpLSrWR7epck1FGsbhLNHegRk5YNGxa1jYjB/o1K5750eHoPtiYGUZ2dluRHe&#10;ISdXW8LKvRgOnrwE1/Dr8F8+wW1WnH7OTEhojegA4E+MCQmCyAIJCwSRhUSUpB8ifgr1NVXwXz4h&#10;OrFyj4zjkScHRM2LKsqMmHzleXS27eEWITpa9yA0fn7DNbiGx7j9GIjMuBIrWGIrgWKeDNVmk6LJ&#10;txhaTvwBiK5AaukjQRCEODYF6SrZsJhNklJbfJO3dOF9UlluhPMp/hYIRn93O95982WuGEOCH+ab&#10;kF4N0tnWgND4+WR7SC6YWNDZtodLDAhHonjkyQFR0b+zrQH+yyd4Puf1iIsLnaIXSxAlCgkLBJEB&#10;Q12vC8AYgIpc2x3Yvxf+yyc29BAKWV6NobPfzeWnwAwa/bNBtB56kUuEuHCsm6oUdMDyakx08i3W&#10;96kErSf++aiKIAgiFfvTL+CRJwdw8OQlDI2O56xgsDys/u+fVEFSL6vwjo5mydUKQg7s34t3bpwn&#10;gUFlWPWCUKhn1QsXjnVziQWth16UZOz43LlRdPa7cwpeNmt8gYjD6LMCwFhijEgQRBrksUAQAqT4&#10;KfAYBAWCS+h0urkili4c65Zk0JjNJNI9Ms5tckSoC4/JmZbRk1r6IACZjdBW7sXgnbgF78Scbkqg&#10;CWKzY7NWwVZTnfy7pdGqiRlg4PqgpIoFLe9vUhC7F0rFN3kL7pFx3QgnxQ4zpU4fQ0kxVRQaO/Is&#10;3FSbTfC6nTkXggB+Y22Q7wJBbICEBYJIkOid84AjSlKsSgHgfzixh52UzOZMZkisb5MiJAuLd8iZ&#10;s6xTy9zyfKVDkJhAEPrDYjapOqmvLDfi3Tdf5t5eDZNYNRBL6VHC1GwQruExEhhUoqXRmrEqhNds&#10;miVgWcy7JC3i8CwK2Z9+gWc8dhtxcSEgemKCKAFIWCAIJP0UPBBpfWB+CrnMnaS4HXe07sHQN3tw&#10;6juv4+obN0W3z6a4S4lvIrTF3lSLyVeez7nN5x57RpM+5HykQ1CCA0GUBlIn6EqFS7VQu1ohE7cX&#10;l+AeGddF+kWxky0e2z+zAMfJS1xiwYH9e3H6G4+j/9sj3GMvsdSI5dUY7E+/wFM9sYK4uOAVPTFB&#10;bHLIY4EoeQx1vU5w+ikErg/mfBAxlZvnwXbhWDdcfY+j4/fdXKICO79QVGD+DV3OIRIVdIJ/ZkF0&#10;IKKV10I+fBBIVCCI0kCqv4IeqpccHc2aiwpA/F565cxhhG6cJ+Nahazci6HLObTBB8HeVIvA9UEe&#10;3wNcfeMmOn7fDVff41zRqL7JW7A//ULO1IjKciPv+ZnvglP0xASxySFhgShpDHW9HgAXxLa7cuYw&#10;PINHcm7j8U1zqdvVZhPefi0uUPBsX1FmTJ5fKGr4Zxa4UyOI/CK2aifHrZwXrdMhCILY/FSWG7mc&#10;+hm3F5d04a2Q70l+tdmUFBicPe2aR1VuZljqg1C8riw3wjN4BFfOHBY1dry9GF/YqSw34u3XBkUF&#10;Jra9WNUJOz8HFxJjSoIoWUhYIEoSQ11vpaGuNwDgQK7tKsriDyixwYrz7CgOnhRvReho3YOpKyfg&#10;HrnBtX19TRUC39t4ftfwGFdqBFEYPL7pnD+bijKjZgNgioUkCEIpUgVIPbQE2JtquVIChKglzFeb&#10;TbhwrBuh8fNw9XWRwCATlvqQHkvp6GhG4HviRqIr92I4ePIS3CM3MHXlhKg4xrZ3ns3th+XoaMbb&#10;rw3yJI0cMNT1BhJG4ARRcpDHAlFyJEwavQCqc23H66fA2YOHC8e6YW+shePkRa7t+7vb4T6eWtIn&#10;xTF5M2Exm7C8GtNFPjovrr4unEoz2BQSjkRh2XdUk3NrnQ5BEMTmRsyENh093FP8l09IEhZYiobF&#10;bILr2ce5Su55WbkXg+ulMV14ThQr2ZKvnGdHMTQq/r7W11TBc+YI/LMLXEbaKo/5wgA6ydSRKDWo&#10;YoEoKRImjX6IiAq8fgqW9qNcrQxSWx8mX3l+g6jg8U3D9rWBkhMVXH1dCHxvEN6h4mpfFBtQVptN&#10;sDfVanLubO0QK/diXH4eBEGUNh7fNHyTt7i8e/TQBiGnWoGtirNEpc899gxOD6sT1VxRZoTlYe29&#10;HjYztxeXYPvawIZqGPfxbky+8rzk1gie7S3tR9XyXagG4E+MOQmiZKCKBaJkSBjriPop8EQReXzT&#10;OHjykug5Wxqt8A454XppjEthZ9sLBY3l1RicZ0dKbkJob6qF58zhlJX3LueQLgzCePEMHsk5APFN&#10;3kJnv1v18wrTISgakiAIJXS2NST+7Mk4OdNDGoTUCgtWrZCJynIjnD3tcD7VzlP6nhU9VHFsFg7s&#10;3wv38Z4NY6POfjdXxHZ/dztcz3Zxb3/lzGHRtkHeSHEAz63NX1P/QU8QOoSEBaIkSBjqiPopeIf6&#10;RVeRHQMXuSb5/d3xgQlv68Kpvi5URM3FAAAgAElEQVS40krnA8El7mzmzYLFbIL7eE/GQWI4EoXt&#10;iYGiaYmwmE1458b5nNtoNfh0H++GfyZIYgJBEKqRSWQo9ASa5z6bDo9IXVluRGdbA1x9XZKTJq6+&#10;cROOgYuS9iFyky1u2zU8htNpngyZYK0V7lfHuRZ6DuzfK2ra7Z9ZQGc/VyrX1bX5aw7RkxJEkUPC&#10;ArGpSRjoeAG05NqO9eKlP7CE8PbWsUzmynIj1wMnm6AhQQ3fNLj6ukRXiU4Pj20wdtIzYn2/NAAl&#10;CKIY6WxriAvBBa5WEKsMS0eOv42jo1mSwFBosWUzk6mqlHeCz8Zby6sxOAb4DLTFfBcCwSVe76wp&#10;xH0XlsU2JIhihYQFYtNiqOu1IC4q1OfajvfBYX/6Ba6HkOfMEXgn57gU9GytD46BiyUVI5mp7SEX&#10;xTRoszfVYvKV57N+feVeDJb2o0VThUGUHmXGnfj4k0/x4UcfF/pSCCIFOdUKB09ekp1i0dnWAGdP&#10;O4nFBaajdc+GCG4prRFSzLQryozwXz4huvDEee7biIsLIdGLJIgihIQFYlOSSH7wA6jItR1PqZvH&#10;Nw3n2VGuKMmhb/ag/9sjXKJAptSHUmt9yNX2kI3Tw3Gn7WKaiIulNBRbFQZRXGzfthUff/JpymvV&#10;ZtMGt3Ugfg/Kdq/bssWAzz5bHzN0tO6BzbrRB3f5vRgCi+GMg+ytW7fg008/S/7/Vz5fgYdMFVi5&#10;F0PoTmnc9wj1yEe1QibsTbVw9XVlFBhaD70I/8yC4nMQucnWGsGbGiFlzFZRZoT7eLeo7wJnq+wK&#10;ADslRhCbERIWiE1HwoXXAxFRgcekkfcBdaqvC52tDdzqt2fw8Iac8FJrfeBpexAyNRuEY+Bi0VQq&#10;CHF0NOPKmcNZv65l9CRR3GzfthVbt2zBB4lqgfqaKnS2NcBWU5W1yiqwuIRAMAz/bDApUt63bRs+&#10;+uQTAMCDD9yPqSt/mHMFzj+zgMDiEjy+6ZR7mlAYePu1wZzHAADvxBzcI+MpIoPBALChx+Qrz29o&#10;A/PPLCAUiSIQXIJ3cm6D0LrFYMBnNHYpeSrLjQiNn5dksKikWiET9qZaODqak+JGLlNIQhsyjeW8&#10;E3PcrQ5SqkwzLQilwzmWWwHgWJu/5hU9KUEUESQsEJsKQ12vA8CVXNvwKM+87QhMJADA/RBLz2Uu&#10;tdYHqW0P4UgUznOjRW9CuPzDl3MOgNUe8BKFx7jzPsQ++GjD61/64q/i85VlWY1i/TMLKZUDO3ds&#10;xwcfxoWFirL4ZCpX61b6sTy+6Q2raDziAiMUicL10uvJY7AKiAcfuB/hv7zAdS3+mQU4z40mRQoD&#10;gDXwtaJl+x4YLY3WlPfSP7OAXyzfw//34/8qel1E8eLq68KpNMPjXGjZdmYxm+B69nF4fNNUrVAA&#10;MrVGhCJRLvNsqeO4TOdKh7fSFcDBtflrHrGNCKJYIGGB2DQY6nrdAPpzbcPTK8f7MJKqdGeKSyql&#10;1odSaXvIhtggmFa6Nh/CKgEgPgH2Xz7Bvb93Yg4e3zR8k7dS2hl4zGbTyWRuJkVcAFLvV6xq4Eu/&#10;/quY9gxwiQvZonM7WvfAO+TkOn+mqrBqswmhLH32gWC86iK98kEo1hDFh5xqBWo529xkao2QEtct&#10;pfI00yJROrzeXACG1uavid8ACaII2OpyuQp9DQShmESc5P+aa5v6mir4r5yAdfcXsm4TCC7h0e7T&#10;CP8090S/o3UPrn7rCL7p/lP88fVJ0eu7cuYwXM8+jp07tidf8/im8dVn/yNWNsGkWQxXXxc83zqC&#10;+hq+CczUbBCtT78A7+StZAl4sROKRHO23ljMJkzNBouy1aOUqa+pgnX3F2AReBaw3+lPP4u3DGzd&#10;ugVA/DNgMZsy+hJkwrrbjK9/9VHYG62YWwjh579YAQD8/Bcr+JMf/C2+urceD5lydnwlsTy8C888&#10;2YYbb84nj/Phx5/gzcA/4Pd++8sp96ZsPGSqgKOjGTfenMfPoiswGAz451+8h+A7EXz9q4+K7r9z&#10;x3Z0tjUgdOduysB9MfRTABCN+n3IVIFnnmzbsD97vzPt/5CpAvv21sHZ0w5bTRXemv8JVlZj+OTT&#10;z2AwGJLbXTjWjZdPHkRn6x48ZKoEsIZ7sQ9JfNAp3zz0O2h/rI57+5V7MXz92Eub5nmymXD1dWHy&#10;8gkYAPg5jBezsbIawx9fn0i5x7J7jsVsEq0KnZoN4mfRZVz91hG8c+du8r6UiZ//YgUe7zT2PVaX&#10;9R78kKkCX//qo/DPLCTvuVl49PTw2G5XXxe1RRBFD1UsEEUNb5xkpvSFdDy+aRw8eUn0nP3d7XA+&#10;1c5dYpdeISFFQS92SrXtIRu5jMZW7sXjrzbr915M/MrnK/Due+/jo4/Xqw0qyozobIubFdpqqmCz&#10;Vme9nyyvxuCfWYB3Ym5D+wDA16eb6ZjsvrF1yxZ8+tlnkisO2HHSY3OlVB1kOwaPEa6QTCZnY+7+&#10;Dd4zYvsL/RYy+TVkIlPufX1NFQLXBzdsG4pEkz/L9InJA/fvwPu//JDregl1EWstS2flXgzOs6PU&#10;bqYjbNZ45ZVwwWFqNojOfrfiKsVsFaK86V7eISfcr45zeWxdOXNYtLWWMzGC4iiJooeEBaJoSYgK&#10;fojESfIMeDMNNDNx5cxhWMwmrrzkTL3DvG0WmwFnTzsuHOOfPG2mtods2KxVePu11MlLOBKFa3iM&#10;Brw6hU1cecv10wlFonAMXNwwqOQROzMhnFAbDAY8cP8OVcQFHq8DsWOc6uuCS0LPu+2JgXXPBYMB&#10;5cadkr4X+9MvpLyv1WYTAtcHub6HTEKymKFvutcEsDEpg9AeMTPcXND9Vh/kag1cuRdDZ/+QYq+K&#10;bJ5W6fetTFSUGeEd6kcoEuVacOK593EmRtxGPDGCxAWiKCFhgShKEnGSXgA5a4rVutmzyoPAYpjr&#10;IZNJzMjU47yZ4e2BVZL2YLNWYfm9WFG1D/gvn0BLoxVTs0G4hsfI6KsAPFh2Px6xVsfbFx7elXw9&#10;EAwjFImmDDp33rc9WT79G5aH8Kfn/jdJk3hGtlVyqV4JwPo9a+vWLVhbW4Nx5w78P3/0HNdqPUMr&#10;cUFs9S59f9sTAyneB1I9GyztR1PuqVKqQdLv/bzGmNnu5f3d7VhefR+hSBRvB8N4794vua6DkIZY&#10;fC8P4UgUHt/0phez9UamKoVsqOGJwQSC9Hsj5yQfV84chq2mmqvSQcVFrDDilQsUR0kUHSQsEEVH&#10;QlTwQyROkqc8jUe5Zqp3+kqVlPPyVkRsNniqFp47Nwr3iHi5oZDKciNcz3ahv7sdvslb6Ox3K7nM&#10;vFKMYkgxsX3rVtx337YNJeotjVY4e9phb6oVnTgur8bgnZiDa3gsOendvm0rPv30M+y4bzteGjjA&#10;PXkWkmlCmm3gKwaLwt2yxYC1NWBtbU3SpB7ILi6ImZKJHUPKdQjLkw0GA9YkVof4ZxbQeujFlNd4&#10;WyoyCRu8VReB4BJanv4W7sU+SFYspH/fy6uxZOynd2Juw7Nm+7Zt+Fhg7kmIo6RaIRMr92JwvzpO&#10;AkMekJriAajXGpHp95q3/fXA/r1wPfs4t6m3mDjLed4VxCsXSFwgigoSFoiiwlDXa0e8UiGrqMCi&#10;g3INLLO5i6fT0boHQ9/swYE/3FjKnOm8mfwUSilKMhOB64M5VyekRoB1tjXAfaw7ZcWq9dCLtPJP&#10;JLlv+7YUfwQAePfNlyW3HQCpsWFCnwSpngIM4b1H6A8gtY2AXdvBk5ewdUu8cuGztTXRcv50MgkD&#10;UsWOUCSK+n/3h3jv/fUVeinfj3diDl3OoZTXpLy/TGSJezEaUHb/Tiz9Z/4YTKEwYdy5A3f+eohr&#10;30BwCY88OZD8/wP378B//avs+4bYKvmr4yVTuaY2leVGOHva4ehoVly1IGTlXgzeiVtwvfQ6ib4q&#10;I6VKIRNqtUZkionk9V1oabTi6reOoP/bI6LjOZ5KNO/EHE+05QrilQv+nCckCB1BqRBE0WCo63UA&#10;GAOwM9s2bHKfa0DMHiRiyQ/93e1w9uzD1499B3/3o5/k3La+pgqB7w3C8vD6QIdFs3EY9mxqgqGf&#10;5ly93HnfdnxhV6WoaaHFbIJ3yInjT//OhoF7a1Ot5KoHYvPC0hh23rcdn3wa//fI99/EnlpLSusD&#10;DzZrNZ55sg3BdyL4+3+MJF+/vbiEP/urGfx2c70kwYI5hb81/2OEIlFs2WKAwbAF/pkF+GcWuCoq&#10;hNdmMZswNjEHtkQw/uaPEAiGsW9vHVfSw84d2/H1rz6amhbx0cfJ6iybtVr0OJXlRnx1bz3+5Ad/&#10;iw8Tgs7UbBChO3e5Kgesu80bXNtvLy5x7/9o/ReTSRUA8Omnn+FvbgXxdFdOT18A8bQMYcrEJ598&#10;iv+y9DM82f6bovsyN3h2j//4k0/xs+hy1muuLDfC3lSb/Dwthn6akkxRbTbhS1/8VXzw0UeI/fIj&#10;0fOXIh989DH8s0G4R8YRjkTxSA4TVSnsvG87bDVVcPa0Y/fDuxAIhqmCQQVcfV34k3Pf4E6vycTO&#10;+7bD0dGMzz1oxI03fyT7OIuhn+LGm/N4tO6LyethSTPC+18mwpEoJmcW4D7Wg533bc85Jvz5L1bw&#10;3b94K2dihHW3Gfseq8N3/+ItfJg9qWQnAMfp4bGwq6+LKheIooCEBaIoSIgKV3JtU2024cbwH+RU&#10;iT2+aXz92Eui6vSVM4ex77E6LgHiwP69+O7/+Y2UwY13Yg6d/UOi+5YCoUgUux/eBVuO1QpbTVXW&#10;qMXKciO+eeh3MJajPLuy3Kg4qoooDirKjNj32L/B17/6KFx9XXA9+zjciVX6fY/9G3S2NcC624zl&#10;1Rju/PO7AOJtDKvvf4ArvmksvxfDvr38MXXA+uTbYjbBPxNMDgR/sXwP//efTeHL9V+UJFjs3BEf&#10;KIfu3EUguARgDdu3bcU//te78HinsXPHdjxa90WuY9ms1ehsbUgZoC6Gforv3ngLleVGrmhL9v19&#10;fzqAf/6X9wAAW7dsweTMQvI4lod35RQYHjJV4Kt76zH6/R8mq0UWfhLBa3/5d/hK/a+LTixs1mos&#10;vxdLGbAv/CSCn/zTz0XFBfZ+/fH1CQDxtpB/+tm/cP+s7U21ePm1CXz40ccwGAz4+3+M4PHfasSv&#10;fF58MmRvqoXHN52MvLy9uAR7ozXn54G936E7dxEQVIrYaqrwN54/xB84/ic4Opphb7Ticw8+gOjy&#10;Kk1yMxBYXFJdYACQIjAsr1Lbmhxs1ircGP4D/O4+8RhaXh6t+yK62hpw48152b8PbNJv3f0FWHeb&#10;Aaz/Pv4supyzipXt6z7eg0frfi1n5cKHH32M7/7FW3jIVJH1HvyQqQL7HqvDjTfnxWLHO0lcIIoF&#10;aoUgdI+hrtcJ4EKubdTqa1PDCdg9Mo7nzo2K7ltK8Bg53l5cgu2JgZTXMrU9ZGPlXgyVX3lG8bUS&#10;heVfP/R5fPLpp/jp3XVT7GqzKe6P0FgryejQP7MA57lR3F5cwratW5LVC1/69V/Fq996RpYJY3qy&#10;C4t+lBMhCazfL7Zu2QIY4qvtQPx79pw5zN2OwCqkmF/Atq1b8cmnnybfO5blLsbvHX8Jf/IXb6V8&#10;b8B63GZnW0POiX56a4Hw/XE92yU6+WNtDcL9H63/Nfz5//XvRffN5GXD6/eQ3o7xK5+vwM8m/0h0&#10;P2Djs6X2vzHj773f5to33UQuW2QmS6QYm5hLmkIKfz5EXORx9XWhpdGq6nHJaFcacrwUpKCWr1Km&#10;tjEtEsLU8vsC8Nza/LXiMZQiShKqWCB0jaGu1wPgeK5teEQFx8BFnH7Zm/NcrOLhxg9/JCoMVJQZ&#10;8fJJR8pDaXk1hmfOXMHZy9/PuW8p8sFHH+ODDz/Gvseyrx4+ZKrAymoMb83/JGfbQyamZoP4+rHv&#10;JEuhieLlvXu/xL3YBymvdbbuwbedvyu5nNby8C4882QbKsuN+Iub8wCAbVu34O6/rOLqGzfxwP07&#10;uCsDGJXlRjzzZFtydX1LwnDw7370E3h807DVVEmqXni07ouwmE3467/7e3zw4XpJ7MpqDFffuAnv&#10;xBx27tguWnnwkKkCjo5mfPfGW1hZjWHbtq0wGIB333sf42/+CEMj4/D4ppPJFx98+DEqH3xgQxXC&#10;5yvLkhNdAwBDwhzyw48+xu3FJfzpjb+D+9VxvDX/Y/zsFysbjlP54AN4a/7HSYFjbW0NW7ZswVvz&#10;P8bZy3+O0J27AJBcLUyHVRhMzQZhSHhQRP55Gd/57l/hC7sqc74P9qZa+GcWEI5Eky0GvslbsJhN&#10;ou+fdbc5pSXi/V9+iH8I/wz/7n9oyrkfEK+28E7MJUupo++uorLcyPXZsjfVYuT7b2L1/fhnPhSJ&#10;ZpyEVJYb0dnWgP/lq19G6M5dLIZ+irW1tZRWilKHeVhMzQax++Fd3AakYljMJjg6mtGaEHwCJRAX&#10;LQctqhQycfbyn6vyMxh/80cI3bkLe1Nt8v5lb6rdUJmWCd/kLVge3oVvO39XtOLAN3krZ1tXpna0&#10;LOw7PTy229XXlXswSxAFhCoWCN2SEBUO5NqGx+CLJ1aIiRPOsyPc0ZPpJo2cinNJw2Pk6H51nHu1&#10;Y+VeDM6zo5RJvgkRxjwC8SqDP/rmU5LTExhC00ThSu9jj/w6Rl7skzUJ8U7M4akTf4zYLz/EZ2tr&#10;KDPuwL3Yh2hptMLV1yXpWgPBJbQc/FbSAHHr1i3J6gUgft+xN1lhs1bDnmFFNrC4BP/Mwoby3G1b&#10;t8BgMCRNJ+VgMBiwc8d2/PID+X3/W7YYkukJQOr3Y6up2uibkpb0wAw5q80muPq60NnWkFF0DEWi&#10;sH1tIGUV8b5t2+D6RheeP/Q/57zGTCkR3z33DfzuPnG/BVapwb7PnTvuw08n/hOXMJpeLcFTZcHr&#10;aF/KWMwmuJ59HAf271X1uOFIFK7hMXruCNC6SkHI7n1HVW1PybQ4xWvqeGD/XriP93CN/8TGq8ur&#10;Ma4xKICra/PXHGIbEUQhIGGB0CVqiAq8k32W/NDx+/KihHgfQER8NWDyledVOdbQ6DhcL41R73GR&#10;8aUv/ip+6zf/W9isVbDVVKcIdP6ZBSyvxuCfCcI7OYdwJJoUGFgUIRvIye2nzlRqv+O+7fiDg78t&#10;OZUBiN9nur85jB9M306+xq652mxCZ2sD7E1WUVPGbPerTAkXcnjo8xX4zbpfQygSlSWA/tsvfwlP&#10;d/73eGv+J/DPLkg+Ro3lC6ixPITwT38hW4Dlbc3IlDLBWirERKT0pIf7tm/DX106juY9NaLXZ3/6&#10;haSRo8FgwFf31uH73/n3XN/b3gNn8MPAf8HaWrx6LnTjvOg+6dcKxMu77Y218M8u4Hv/eQZvvv0P&#10;XOffzGgpMDhOXirpFgmliQ9SydQyqQZKFozqa6rg+09O7sQIngpbEheIYoWEBUJXGOp6KwG4kSdR&#10;QUo+caYJjTCKjuDDM3hE0QBvajYI57mRhOkdUQwc2L8XnW0NkhIPgPjv13/4zuv4p5/9IuX1Bx+4&#10;H8/17pMlBACp3gvCyeq/fujz+D++8XjW1fBceCfm0P3Nl/HLDz9CtudqRZkxq69DILiU9T6ybetW&#10;PPE/NuEH0/OS7jXsfPamWnS2NqScOxSJJtsSgHXj08pyY4rRqi2HKV76MbKRXrkRikThn1lAKBJN&#10;cd8XS9ApM+7Ar3y+Ej/5p59v+FpLY1y8YdUPjpOXUioPgLi48MD9O9D1Ww1w9uzL+rNI77PetnUL&#10;fvyD/4jqL+SuaglFoti972jKa7weD+neFLyxoemVC5lECe/EHDy+6ZKOPQbWoyqdT7Xn9PuRgtqr&#10;58VEPqsUGKeHx+Di8ECQQ0WZEe7j3Sm/r7xVBPU1VfAOOeF66XXuClkSF4jNCAkLhG5IiAp+APW5&#10;thMbqKWbmGWDrezwVBtkMmbjNfkhUuExcswEtT3onweMO2CAIcUjIdNKkBSWV2NwvTSGodHx5Oo9&#10;EwOkGhym4x4Zx6nvvL6h/UC4Gi5FDEmvhhAeUw6s4qGzbU/yewwElxCK3M3aY2wxm5KeAmq55OuN&#10;5dUYPL5peCfmJMf5Clsy6muq4OhozmhsaXtiIEVsLjPuwA++8wdobviNnMdnzwVWYXP/jvvww1f/&#10;A9fnn1U8GAwGlBt3IvyXF7h+humfu2zPSGYAKZywCE1NSwW1BIarb9yEY+CiildWHOS7SkHII08O&#10;aL6okMmUO9O9PR32rPPPLoj6dFWbTfC6naIpZhztTrcB2Nfmry2LbUgQ+YCEBUIXqCkq8AgFV84c&#10;jq9qDVyS7OgroQ+OyIKzpx0XjvE76FPbQ/GxfdtWfPbZWrIa4FRfF5w97bInu96JORz4w4tJEYCd&#10;4+NPPkVLoxWewSOyfBKEv89bEmaB6f4O1YnJenp8I1ttD0WiWYVM87/6HJr3/AZ23rc968qmUBgp&#10;BWFAbQLBJSyvvp8SNyushGAsr8YQ++VHeLBsJ+b+PpTytWqzCfZE1YPFbIJ/NphROM406UhHKEoY&#10;DAaU3b8Tf+P5Q1FxIb21gTdpZHk1hi89/jzu/Dwer9rSaIX/8oms2/tnFjJWdJQazBDT1dfFlTyU&#10;TuuhF0uuDaIQVQqMcCQKS1pFkFZkq1DlSRbzDB7G8mqMa1sx0Z3EBaLYIGGBKDj5FBWkxEmybYWD&#10;fjJpVA8xI0eA2h42A8IVYjboyhVXmIvl1RgcAxfhm7yVXGkVehCw1iY5AoN/ZiEZHVb+wP1Y+yx+&#10;7H95733Jx2LGhJ1tDVxl8ET+CUWicL86nvTykAIzkMz2s83kfZDpeZKJ9JXRbPGT6aRPQMT2W16N&#10;obPfnbHi4/6d9yky6ixGHB3NkgSGqdkg7E+/oPFV6Qe1qxRW7sUr0aQuMDjP5i/KO1PLgvA5kQve&#10;OEoSF4jNBgkLREFRS1TgVZL9l0/AOzkn2sKQ6WbP22JB8MFj5FiqpaZ6hpkvMkf/9El8ILgE/+wC&#10;PL7prAKckgoDIF698PvfHknxXhBWGXS07kmWuPPgn1mAd+IWPL7pDYPAnTu2Y+8jv4GH/9XnEIpE&#10;N0zEWDUD6+/P9J4Q+oZ5PvhnFhBYXMopHG/fthVbDFvw4cdxc05nTzscHc0bqktYj3R6GoaYd8Ly&#10;agzW/ceTsXPVZhMC1we5qlceav3fk/uJVS2kX6eQtflrCEWi+JMf/C2GX5vY4HGymelsa4Czpx0t&#10;GZJXhJRKtUJluRGuZ7vQ3y3u98HL1GwQjoGLcD7VLum4Xc4heCfmVLsOHjK1LPBWxp7q64qb93JW&#10;0Sod44LEBUIHkLBAFAweUUEtNbe+Jq62u0duyDLW4VWpixGbtSrhXB8vARau2EzNBhGKROGdmNPk&#10;gc5j5FgqAzg982+//CX83m9/WbKpYXrJ9ZYtBhgMhqTngJL2iOXVGNwj4zg9PJbSJ57eM97SaIWt&#10;phqVD66fI3TnLkKRKJZXY1ypMa6+x2V7RBD/P3vvHtfWfd//v8TFFwWK0shNKq9C6bYi9ltB5tJL&#10;Yg9Bt8nt1iBS271AsOzUrvF+nWRvw3EqavlnzQ7+7mcfejGZXceyA91mp0V43Xdm2w/k4nTt8EXQ&#10;bUC3/ir0a1i2sAUKVeIrvz/EkSVxbpKOrryfj4cfMT5H5xwR6ZzP5/V5v1+v7IQ1pvRNzyxrYVld&#10;WICBH/w4QmRqrK8KiUvG2nIwPQOhPmvWb4FFTFiLNnJsrK+Cu8smes2xVi0A3FV4fYw1QpTzTvjh&#10;PNOPv/m+F+/evst1mJzDWFsOR1sTp8CwUqoVjLXlcB3ZFVebCB/h5ou+KyckH3tuIQDVU3tku45Y&#10;SKR6dfszG2Fr2RyKOhZCplZfEheItELCApEWUi0q9H/NhkPfFHfrravRw91li7mvLhuJtfRzbiEA&#10;5tUBMD0DsnkdSDFyTFa8FCGNWFZM+XB094F5dSBiQMT6I4iVlYvhm56BxX4aV69PCAoMUglvY4gn&#10;HYJYOXhGxpdMJG/GJToLCWtfOHAKf/G3Pwz9LNVvIZ6qBalCRriR6krBWFsOS+OmCAE8HSvnqSQZ&#10;VQqjk35YOk6H2hoNei1uXXRKfn3/0E2YrYxs1xMPXH5bfO1E4Wx/ZiMO/8GzkiLNSVwgsh0SFoiU&#10;I5eoIMWllxUVpNzQuSIsczH5wdxQDaa9Oe5VCLY3kumRZ3ApxcgxmRFTxHIK8vOxuPgA95dKuBOd&#10;/ANBAcDW+TDnOz8/D3kKBe7euy/LOaIFQNZ7QaxfvK5GHzJLNNaUU2UCEReekXF4rk+EYjT5WuZY&#10;g1AWNoEkOv5ydj6A9Z+wIvDu7VAKipToyniqFgBAt3l/xDW//frLvKJaLlfw8aHTqOHY+yyMNfqU&#10;GQimg2RUKXCZLzMHmmMSLnZ0nMmIRCgu81Yp0ZCxjEXFREQSF4hMhoQFIqXIJSpIuZHHohJz3cgl&#10;5ghnDapiJVzO3Wisr5LleFevT8BsZWSpXhAzcpxbCMCwxb5i88LTSV5eHh4sJTvU1ejBtLckNPnm&#10;cqQPj2QsKVIu+SNUSZoQsf3xrv5h3pWjT9dtwOWv7wu11OjWryMfBCLpsGkV4e0UP/G9iTf/ew5D&#10;//Svy/avLNPCWBNcITfotZzCtpTKhfCqhcoyLbyXxFeGowUJMS8I3/QMzFbxZyuRHSSjSmFuIQCL&#10;/QxndUcsbRAA8OjTezImFYprESqWhS4p1bNc5wiHxAUiUyFhgUgZqRYV4u1rk1relk0Y9EHfiEQy&#10;u7mILm+MFylGjplQCplLvKdoLTboSzkn796JKXhGJkKDlrw8BfLy8nBvqbrA2myCY29TQm0CTE9w&#10;FWtuIRBqW2DbI8Lh8khgowS9E37egRW7Emxp3CRJoCCIVMJ61wiZnPLRWF8Fl3M37/cvVpGARfXU&#10;ntD3qVSjhu/KCcH9Z+cD0Jn2R3wHtz+zEWvXrMJfXfkR3o4jUYVIPcmoUhBaeIi1DSIT2yHjbZuN&#10;xe+LxAUiGyFhgUgJ6RAV4lbaMMAAACAASURBVHHizcU4SUvjJjAHmmUXFVjmFoK/s0TFBTJyTD7v&#10;X6fCtt/9qORqAFf/MGydvaHvkUKhQJ5CgfsPHqCkKLjCJWXCwke4ASMQ6YuwqqAAd+7di+l4rAjB&#10;eiQQRDbAigyekfFQqxAX4SaQYtGtbNWCQqFAsXINRr/zp6JVOvFEXUb7M4SLGO7BG3il7/v466u3&#10;BI9BpIdkVSmItUrG2gax73ivbK2XcsJl9B1LQhmJC0QuQsICkXRSKSpIjffhcvnNxThJc0M1+hhr&#10;0s8zOhl8uCVSqijFyHFqeian+1uTxdMbPoQ/3v7JuCbb0ZN/ltWrCnH7zl3Z/BdYA8ZwlGtWofiR&#10;tdBp1FizujD07zqNGrr16wAAxho9VMWPkDcCkTOwfg3eiSl4J/0RzySuhAlHW9MyASB6wi/FyNE3&#10;PYMnN+8PnUOq+aPZyoQEkV/9wPvw73/zZxHbZ+cDeOns9/C1b/+doN8JkTqSUaUgtYIx1jaIJzfv&#10;z9g2SK44SikeJLHEn5O4QGQTJCwQSUUOUWF2PgCL/bTgSg4QrD4wlJVKEhWizyc1lzibkNr+MDrp&#10;B9MzEDIdA4KDDraMXGqlgxwRXGTkKD9S3eTFiJ78s9UFa1YV4t0lgcHSuAmWxk1x+RcIrfRIMa0j&#10;iFwm2Pozhfy8fPzNsBedr3wvYntlmRa2FlNEksnG7Ufw+q1/C+0jNkEBIkUCAPjZlROi32dWkBB7&#10;TbSBK5F6klGlAAQNGm2dvaL7xdoGkQ2LCfGOKdnXeSenRKscxNqfSFwgMgUSFoikIZeoIKU14dyR&#10;XQAgenPmUpfdgzdgsZ/JKVFBVayE95JTcFVgbiEAW2evoNOyqlgJW4sJh6JckPmQY9JPRo6JUfp+&#10;NWZm53Hn7r2QXwHfqmY8uAdvwHa8N7SKyjrWsykMwEMTOoNeG6ouYCca7ARpdj4A76Sfc1WWRc7r&#10;Johcwjc9A8cpbhO4yjItzA3VcA/eCD072SoEMb8FttKB3V+KGAEAxp1HQ6Jjx5fM+L/+4FnefZme&#10;Aew7Lj4JJeQlGVUKcwsBmK1dklsUY22DkCpYpBuu1iSpVbBSx69crRfhkLhAZAIkLBBJIRNFhXj7&#10;4bIRR1uToBgwOumH2cpInpwba8vh7rJKql7YsM2ekN8CGTnKR55Cgbw8Rci3oK5GH1rVTAS2PYJ5&#10;dWDZIIatYIgXvvg9giCW45ueAfPqANxDNyS38YmJBdHRk1K8FtyDN9Bk6wIAPP5YCd4c+rrg/rn6&#10;7M1EklWl0D90Exb76ZhaIGNtg8g2X6V4fbtIXCByBRIWCNkhUSG96DRq/EzAzTteP4RYWisSdXAm&#10;I0fpVJZpIz7XXEkJiiWBgY10LNWo4TqyK+FKAK5V0/DKhZKitZhbeEf0OGS6SBCJ453ww3N9POjR&#10;EJbqwgWXqz1L9LNRqtdCuCBx66JTVBjkegZ/5ndq8cPRn+KN//of0fMR4iSrSkHMoJGLWNsg5hYC&#10;UD21J9bLSzskLhArGRIWCFlJlajAlp3NzgfiuglLyRzOVoSqFRJtI5AqLuzoOCPYYiGGFCPHlVq1&#10;8JiqCF981ojPbf6Y4HfIMzIO9+ANuAdvhgYY+fl5UECBe/flbZEQKst+T9FaPP7Ye/CFTz0V+jdV&#10;sRKGMi2ZLhJEEvFNz4RajXxvvIV//vef48f/9vMw4Y8/2SU8ehKQFlkZ/lz9zG/X4rUTXxa9xuhn&#10;MTsp+973vfjjP/sLTPr+Q9J7JSJJVpVCrNWO4cTaBnH+8jVY7KdjPk8mEO1tFIu4oCpWirbnkrhA&#10;ZCokLBCykUpRQarhzfZnNoI50BJx85WSLpHNCJUayuGBICVpQg7DJSEjx8PdwdWSRFIoso3/49fW&#10;4xsHW+MSAVz9w3D1D4d6oPPz83D//oNQpCOb7BBu/BYrnpFxWDrOLCvHLtWowbQ3UyUCQWQAXM9Y&#10;rmQXR3cfDnf3QaEAFhelJTeFmziuXb0KgZFvSboenWl/aALUWF8Fd5cttN0zMo5tf/INvPU/8zG/&#10;15VKMqoUgMTHD7G2QSS6QJFuoluOZucDsHX2iI4/pRqRk7hAZCIkLBCyoaho9SJFokK8ET25LiqI&#10;lRrKFdskZeWhydYF9+CNhM4TbeR49foELPbTK8q48UOlT+DPv7pDFgNDz8g4HN19ywQG5ZpVCCzF&#10;wDXWV8FYWw5DmZb3nKwBo296JhSNxyUoJBpDSRBEcnB09y3zSCkpUj5MdlmvxqNPR5ahi01kAMCw&#10;1R56hv/5V3dg95Z6SdfCPs+Va1bjl/+0fMGA6RlAxze+g4XAu5Le30okWVUKLIlUK8TaBgEAjz69&#10;J+sXD+Idh0qNTpdLXFgcu2AQvCCCkAgJC4QsKCpaXQC2822XU1Rgeq6I3pS5lGIpkZXZjqVxU6hP&#10;Lxo5+xWlpE7I0arAGjlOTc/Adrw3YaEiG6ks04Jpb5Y1GSFaYGCjIwGgsCA/lCbBUqpRQ1WsFC3j&#10;JONFgsgeZucDcA/egKO7T9T4ka1cEPNbCPdN+OCvvA8//d9/Jnod0XGVfGaRvukZmK2M6H1oJZKs&#10;KoVo5hYCsNjPxPwsjrUNIpdaHbmiIqWIC9uf2Qhby+ZUiQvnF8cuWAQviCAkQMICkTDZICpI6W3L&#10;BYT8Fa5en4Bx51HZziUkYgDyCRnmhmp4RsazfuUiFhQKBfLzFCgsLMA7S5UEdTX60GqiXAgJDAC3&#10;yBBNqUYdXFkh40WCyFq8E364+oclpUsIGT+GtzYoFAp4LzlR8aEPiJ7fbGVCwv+erZ9AdwfvkCLn&#10;Kw9jQVWsBHOgRdTsWG66egfgONUn+bkcaxvEvuO9MZtDZjJck38SF4hchIQFIiFIVMgshIQFOdIa&#10;ohEbLFByQ+KwIgM74S8pUsL2nClYrizT6pRnZBy2472h78mqggIo164KDRoL8vNRqnkM9+4/gE6j&#10;hk6jhrG2HMbactmugSCIzIBNl3AP3giJjtFUlmnhOrKb89kePmEq/6AG/+p+SfSc4ZUOH3jiMfj/&#10;7qTg/iQuBEV3l3OXpBjoZDA66Yel47RovLQUX6Zo5GrbzCRIXCBWAiQsEHGTaaLCobYmOMIm1StN&#10;VACEhQUAUFS0pvR8ubbqkCxKlybrqmIlZucDmJ0PLPvc5ikUgALIz8sLVRFsf2YjHHuflW1yH75q&#10;GE5JkRKzP3hZlnMQBJFd+KZn4HvjLQBA4N072Pun50NVDYfagqkS0ZG3G7Y9FLH/5pt/hE9t4rVf&#10;AhB8Xod7OvzsygnR+5px51FcvT4BBYCVNJJVFSvhcu5GY31Vui8FcwsB2Dp7BU0WpcRHh5OMRZBM&#10;gWvyH+4xwgeJC0S2kJfuCyCyE0VFqw0CogKAlIoK547sWvGighTk7NMHAPeQcJ9lvAkDK4FSjRqH&#10;2prwsysn4LtyImhK2mULJp5ccuLt119GH2MNDcgeLC7iwYPFkKiwqrAA5y9fw5Ob98Ow1Q6mZyDu&#10;FR734A1eDxJrswm+gRPxv1GCILKa8AqlT22qhPeSM9Qvf7i7DzrTfji6+0L3H4NeG7GK/tk/+Ybo&#10;OVTFygij3r/4238UfY27y4aSImWEqFBXo8fbr7+M55+tQ0F+7g1xzQ3V8A2cyAhRAQiO084d2bXM&#10;QyAcc0Ns1+q5nrtVjqOTwYl9eAuJo61JsK0UCEZvMj1XROO+uY4fDhsZLsL2pTE+QcQMVSwQMaOo&#10;aLUAOCe0D5tFzQffyihLrKJC+LlWssGTWMlhMnKhF8cu8G6TI94y14jHK2F2PgCmZ2CZi3thQT4A&#10;RPggVJZpYawph0GvhU6jhkFfGjHgYxMdvJN+eCem4B68uWz1IhntFgRB5Ba+6RnYOnsinuVsqoyr&#10;fzjiGVz/kXIMfuug4PHCV24fUxVh5vunRK8herW3VKOG78pDIfQLB7rxVwM/xIMH2T3WzaQqBT64&#10;WiPiaYPYsM0u2l6R7VSWaeHuskU8X8PbgfiQWrkQHdsajZRzAdixOHbBJbYTQYRDwgIRE3KICmI9&#10;ZYmIChLLvHIWsUinuYWgsZacRoieV15EXY2ecxsJCw9hBwSJpiW4+oeXubivLizA7bv3UFhQgLv3&#10;7sV97Mb6KpgbqikikiAIyXgn/HF5IHEdJ7yF4tZFp+j9kk2UCG+HePv1l5eJqQ1fPIZb41Oi7yWT&#10;iTVZQQpshLO5oRon25sTPl50a0SsbRBypldlOlztwnKKC2LfNxIXiGSQ73A40n0NRJagqGg1AhCc&#10;JZKokF7enJnDjsZNvCWJa1YV4vadu/DwGHLFg63FhCfUJZzbrl6fkPVc2UofY8ULz3+a9/cUCwZ9&#10;KWwtJhjKtHj39l1M+v4D9x8EjR0fPHiANasKce/+A+Tn5UFMOK4s0+Jzmz+GF57/fbzcsQOWxk0w&#10;6EsTvkaCIFYOT6hLQoKkTqPGxM/+A3Mc4vXopB++N97iTY95Ql0C5tUB3L5zFwAw8/YvsM30UcFz&#10;q4qVcA/ewJv/PRf6t49V/Cr0T2pCP69ZXYgvbW2AqliJgdd/HM9bzAiuvP5jjE768cmNFVizqjDh&#10;4x3u7oOl4wxm5wP44dhP0T90A598uiKhFsY1qwphbqjGk+vXwTMyjpe/aonpWv/qyo9WTKz07Tt3&#10;8Zd/+0NsfroiNDYw6Euh06gFK3pHJ/149/YdvNyxA3/5tz8MfV+49hP6vkk5FwDz4e6+q462Jp/E&#10;t0WscKhigZCEoqLVAMADgHdmRKJCZiC2qjG3EIBhi102x2WhVogmW9eKGSSwrFm9CmtXFyLw7p2I&#10;B77cRossvukZuAdvcDq4P/5YCd69fQeFBfn4nac+jA+VPgFDmRaqYqXsfhsEQRAsXMkSeXkKPHiw&#10;yFkGzhI9TpBi4hjdDmFtNoE5wL367hkZh9naFYrDzMYxsE6jhrvLFuFJEQtCaQ5ytlzMLQRiTqxY&#10;iWOGLKhcmANgXBy74BW8IIIACQuEBKSICmI3Lqmignvohqg7LokKwoi1QwDBSgLjzqMJn0usf/LR&#10;p/fI2naRTbCDaCBotIhF4M69e3F5LEhldj4Aw1Y7Zw59H2PlXbkgCIJIJt4JP177+3/Cn565DCD4&#10;zHc5dy27J7kHb6DJ1hX6+TO/XYPXTvyh6LE3bLOHhILKMi28l/ifgdEtF9lKPK0RXb0DsHX2iu5n&#10;azHJ0hoRK3InV2UL8YoLh9qaYK6vTlhckBB7SeICIYncs8wlZEVR0aoC4EYCooKts1e0AsHl3AXv&#10;5BSJCjLgnfDzZo+z1NXoI1I04kVocjw66V+xogKACLOw+/cf4M6S98GPxn6KHR1n8J6PfQm2zl7Z&#10;TKpY09JoUaGyTIuhswdJVCAIIm0Y9Fo4v7wFty46UapRY24hgCZbF8xWJqJ6ztxQHbHK/Z1/uC5a&#10;XcemULALZWLGzQa9NuTCr1DE+47Sj62zF022Lknjn6npGdQ/f0ySqAAATM8ANmzjFqmThUhJfk4z&#10;txBMMgsfD1gaN4mmRRzu7oN3cgoup3iqhND/ewleGCUA3EtzAoLghSoWCF6WbiAeALwB1HKYw7A3&#10;Tin7kaggDWNtOYbOCjtwA8HfuVD+tBBi1QqJHDvbYJMYjLV66DTrYNBrQ+kLnusTcA/eCA12C/Lz&#10;cO/+g4i/f+CJx/DsJ2pgrNXDWFsuucdVqA2iskwLW4uJjBgJgsgo2JSb8IWE8Fax6NVTsQoEYHnS&#10;1NDZg6LtXsadR0VF+GxAVayEu8vGa6LcP3QTFvvpuIT+VKZRrKQxAx/xVi7EO46ORkLlwiiClQuz&#10;giciViwkLBC8KCpaPQDq+LZXlgXzcPkmQSQqpBd3l03SYCCehzmbhczXP5mM9IlMo/iRNXj2EzWS&#10;fRO8E364+ofh6h8OfW5XFRbgzt1gJUNhQX4oNrJUow5GRZaVQvWeyN+xZySY8c03IG6sr4KtxUQe&#10;CgRBZDS+6Rk4Tn13mYgwOx9YtlJ+sr0Zthb+sn+mZwD7jj9ckT3U1iRalecZGUf988ci/u3t11/G&#10;t757FV/52qXQvTlbcLQ14VDYe55bCMBiPyOLZ0EqWiOe3LxfNu+nbCad4sLsfLByQqTq5+ri2AWj&#10;4EmIFQsJCwQniopWF4DtfNtJVMh8VMVK+AZOSDJPiiUW0tK4CcyBZsHj5vLKwyNrV+OPLZ+CrcUU&#10;t3s2KzCw4kC4wMCydvUqvHP7jqTjVZZpYWncBHNDtezmkARBEMmEFRjcgzcFn+tCVQhs7CSLlCoH&#10;ANBt3h8hYrDnmJ0P4IuHzuI7/zASwztJP8bacri7rPBO+GGxn5Z1om7Qa+FmbChNwjNmdNIPw9bs&#10;972QiywQF84vjl2wCJ6EWJGQsEAsQ1HRygDgrXEv1ajhveTknVRJMUaSevOLXnUgUSE2xNoVwhmd&#10;9MN2vDe0Ih6NTqMGc6BFtAqif+gmzFYm5mvNBg61NSUkKETDtjK4+odDD/HwygUh6mr0MDdUk5hA&#10;EEROwLZIMK8OcD7juSZb4USLBFISJaJbKLjGHE37GPjeyJ6VdFWxMmnVgqpiJZgDLWL9+DETy+LG&#10;SoHr8x6dgMKF1PH1rYtO3u+SkBF0GF2LYxdsgichVhwkLBARKCpaLQDO8W0Xe7BLmfizLrZi4kO0&#10;fwOJCvERq3P06KQf7sEb8C6ZLxrKtDDWlktqqxidDP4/ysUWCCk9u4ngm54B8+pARKsEAKxeVYgn&#10;1CVo+b2n8LGKX0WRcg21ORAEkdOw3jHeSX/EymlJkRLuLivnPTC6P1ysfQJYPlFrrK+CuytyrjQ7&#10;H4Cts0fUhHolIaVyMRY2bLPLZmScDAz6YFWgVPNLueAac0vwQcCti07RlDU5xvMAdiyOXXAJXgyx&#10;oiBhgQihqGg1A+C9C8lxE4o3d9c3PQPDFjuJCnEiwfE3YXJNVCjIz0dhQX5EO0JjfRXMDdUw1pYn&#10;rUqA67Mu9t0jCILIZb71navYdfhs6GcuD4XwUvE8hQIfeP9j8F05IXjc6HjLUo2a9zVSJnQrCYNe&#10;C9eR3agsS+y5NDU9A11YG0umEe4pdf7yNVjsp1N6/pIiJbyvOSPGHFIj3JmeK5L2S1BcaFocu+AW&#10;ex/EyoDiJgkAgKKi1QDAJbSPy7lLsGzKbGOSIirMzgdgtgofOxlYGjcJJl5kE7bOHtEIrkTINVEB&#10;AO7dv493bt9BQf7D2+T/Hh7Djo4zeHLzfhh3HgXTMyBrD6tvegYW++mIz3pjfRV8AydIVCAIYsXy&#10;xc/U4dZFZ2iF/HB3Hwxb7RGte+FVDA8WFzG11GomhE6zLuJnodLvaIE+Ly+LsyplgJ10Jiq2uIcS&#10;N5dMFtFG1WJJaMlgbiE4Bg4fX4ktFrHxlbaWzaL7mW0M79jNoNeKRlkCcC3NIQiCKhYIQFHRqgPg&#10;RTCnlpNEjV4SERUkmMjITnh+cCJRTZlGMioXcun3EwvhhouseaKxpjwuAYD1WQjv9S3VqMG0N8Pc&#10;UC3bNRMEQWQz7EJDeCpOY30VmAMt0GnUy3wWpJg4KipaI34Wa3vLlZhKOUmkNaLJ1iVLcoXcCKVf&#10;paNygcs0Xa7KBRkM2ecAGBbHLviE3wWR65CwsMJRVLSqAHgAVPLtIxbbZNhqF5z4V5Zp0f81Gxr/&#10;kBEVHzJNVGDJpRX56EiqeJlbCMBxqg9Mz4AMV5UZNNZXwaAvDQ5QNWp4J/3wvTEDz/XxZZ/Dgvw8&#10;3Lv/AMDyqEhDmRYGfSmMS7ni7CB1dj4A78RU8L+TfnhGxpcNUEuKlLA9Z5LVJJIgCCKXcPUPw9bZ&#10;G7FQsf2ZjfBcn1hWdSC0MAIsH8OIeTOEJ1AoFArQODoI19hJjLmFAFRP7UnSFcWPWKQ2kB7DyXjE&#10;BaljcDERToJx5CgA4+LYhVmhnYjchoSFFY6iotUDoI5vu1jZl5w3tPCbZSaJCiy5JC4Y9Fow7S2o&#10;W5r4xsr5y9dg6+zJid/F+vc9CueXt8DcUC04kZ+dD4QMxcIrC6LJz8vD/QcPYr4OEhQIgiCkI5Yi&#10;oQCwiOC91Tdwgve+Gp0MYW02gTnQLHju6LFPSZESRcrVeOO/3o7rveQC8VREZmKKlBRRgSUd0drx&#10;jJfjXeCLRoLPyNXFsQtG4XdA5DIkLKxgFBWtLgDb+bbX1ejheeVF3tevJFGBJZfEBSC4km5rMUlK&#10;fJhbCMDVPwzmVXl9BdKFcs1q/OkfbhF1DeciXGTwjEyEBrXKNasQePeh2WN4uwQXJUVKGGsfxkaS&#10;oEAQBBEb7P3Y0d23rFpBoQAWF4XHM9ErsU9v+HVcO98heM5o00f2+K7+YbSf/Eu89T/zCbyj7GT2&#10;By/H3AqRjom5ELGICiwrTVyQ0Ap0fnHsgkXkLRA5CgkLKxRFRasNwEm+7Yn2WyXS1xW9epAKYinh&#10;yzVxAQhmUxtry2Eo00K3fl3IfdgzMo7Z+QA818czOgoqVvZsa8Ax6zbZJvLeCT8818fhGRnH0D+N&#10;4xe/fAcAUKRcjTWrCvHu7bu4c+8+Hn+sBF/9UiN+Tft4xO+ZIAiCSBxX/zBvVRnfhClaJACAxbEL&#10;oucK92aIFi5eYC6C6RnA7Tt3Y7n8rMXcUI0+xhrz6x59ek/GjKUS8YlIh7gQHY0qp99Zor5qAPYt&#10;jl3IrFIUIiWQsLACkRIrGR1tE45cokKpRg3vJWdMvWLJIJ6+wHQY9xCJ8/51Knz7pTZBYy458E74&#10;Yek4vezBK1aSSxAEQSTO7HwAnpFx/HDspxj4wVhIGOcSF2bnA3j06cg+/1sXnaJGvOHeDFwVEb7p&#10;GZi+dBw/mXoz0beT8cTTBjE66Ydhqz1JVxQb8YwDo3ly8/6UV3NyeZMZttoF003kEBckRsBTDOUK&#10;hOImVxhisZKsKMAnKngn/LB19gqew91lhXvohqhTrZuxZaWoMDrph62zJ0lXRCSTbb/70aSLCiy+&#10;NyIf7Ox3i0QFgiCI5KIqVsLcUI2XbNtw66IzNOnlWhRQFStRujTmUSwlSPqm3xI9h6HsofDAVRqu&#10;06gx+dfHZU9iyjRUxcq43mOmtEDIISrs6DiTlhbR6M+zqjg4thaqujh/+RrcQzfg7hKuMLF19vJW&#10;quo0aiktIxRDuQIhYWEFsZQA4YZArCRzoJlXpWczi8UUTt/0jKBzLDvBCj+PrbM3a0SFXGuDyGUK&#10;C/LxyNrVeM8ja1FYkI+u3gEoKlph3HkUju4+2ds7fNMzsNhPY8O2SCW/sb4KvoETcUVREgRBEInh&#10;cu7GyfagIeP5y9dg2GqPmAia64OxvmwR7yt93xc9pm79uoif+Z4nyYh5ziTijUTOhIhJuUSFdIok&#10;QTPthwt+UhMtfNMzgu99biHY8sD3uTbotWImpyUA3EtzD2KFQMLCysIDoJRv48n2ZsGeKkvHaUFR&#10;4WR7M1TFSrGs22Wigqt/GF29qY0sJFFhZXD33n388p3bIc8Dlmu3foLD3X3YsM2Oko9/CWYrA1f/&#10;cNwrDt4JPyz203hy8/4IgayuRo+hswfh7rJRpQJBEEQasbWYcOuiE5Vl2mAZ/hZ7KC7Q3BBpYPz3&#10;P/wX0Wd9eMUCAHgnp3j3jRYX8vIUsV5+xhKPsDA1PZN2E+hERYW5hQA2bLNnROVFV+9AxHUY9FrR&#10;ioQdHWegKlaGBDcu5haCY3++74KlcZPg6xGcc3gEL4TIKchjYYUglgAh5gIbnfPM9fp4erbE/BqS&#10;gUGvxa2L/Fm9XJCokJ1UlmmhKlZidj4g+PktLMjH3Xv3Q68x1pTDWKuHQV/K2Rbkm56Bd2IKnpEJ&#10;uIduLOtnrKvRw9ZiinslhyAIgkgeTM8AHKf6MLcQQKlGDZ1Gvayd4VBbExxtTbzH8IyMo/75Y5L3&#10;B8THUtmGqliJt19/OebXdfUOiLbVJhM5RAWh1fx0EesYOxajde8l/nGzhFZmSopYIZCwsAIQS4BI&#10;NFaysb4KzIEWUSOX6BselxNzsoknSohEhexi+zMbQ/GN0YSnN4S7hufn5eH+gwcAEExxiHLyZgee&#10;YgJFY30VbC2mlPk4EARBEPExOx8A0zMA5tUBzrHLI2tX45/7jgmm94QnQ3z0w7+KH/YeEjxntBiR&#10;7cQ7Qa9//hg8I+NJuCJxclVUYOljrBHjHynigvc1J2ydPYKJbIkuQIKSIlYEJCzkOGIJEGKxktH5&#10;zlyvl5KLa202RfRiSfFrkBsSFXKbWCMk2ezz6GiyVYUFuHP33rL92cqHaEo1algaN8HSuIniIwmC&#10;ILIMLoFBAWAR4iu1us37QxVra1evQmDkW6Ln+/BnXsQ//9vPQz//5q/9Cv75338u8IrMxd1lQ2N9&#10;lfiOYcwtBKB6ao/4jkkg10UFgN/HTKjlWOpYXqgqR2IMJSVF5DgkLOQwS26sHvCYNXLdfMIRUznZ&#10;uEgpubnhKme2iApzCwEYttjT3gdICFP9G0/itRNfTnhS7xkZh3fSD8/IOG6OT+H/e/O/AQBFytVY&#10;CNwO/V0BBQoL8/HNF7dj88YK8k4gCILIAViBwdU/HNHeJrRSa7YyEcK0lJjK6AWbxbELmJ0P4AXm&#10;Iv780mCC7yJ1xNsGka64buZAM6zNprhfnw2iAgvX+F6s+phdaBSLqxSKoZQwvp8DYFwcu+CV8DaI&#10;LITMG3OUJRdWFwQSINxdVsEECLHSKTdjg62zR1BUqKvRL8vYNduYrBAVjDuPkqiQwawuLEDPsT24&#10;/peHZakUMNaWw9ZigrvLBv/fncTbr7+MPsaKx1TFoX0WArcxH3gXn67bgM998mMkKhAEQeQIqmIl&#10;HG1N8F05gVsXnfj8Jz8GQHgiHN1y57kuXt5vrNFHvmZkHKpiJV7usGD0tT/F+ve9N853kFri9RBK&#10;RwuEy7l7xYgKQPB6zTYmosrS5dyNuqjPXjhslLpYXOWOjjOCSREippElCMZQUlJEjkLCQu7iAlDJ&#10;t/FkezNvH7hvegbGnUcFD+7ussI9dENU/XR32UI/s2VSQkqo3CQiKmTLA2QlUlmmxZueb6D5955K&#10;2jlUxUr4pmeWfV5P3QDn6QAAIABJREFUtjcL9hkSBEEQ2Y1Br8W3O/eGJqNsRGV0O5yhLDJoS6hH&#10;/eGxecO5UPGhD+Dn/8DgDz7323FcdWrJlpjJROM+s3VMOLU0lg//zLq7bKgs46+oOX/5GtxDN0QT&#10;JYQW3oy15WJJEZUIzlGIHISEhRxEUdHqANDItz2Y4MCt3M7OB2C2ClcUnDuyC77pGUHvBbYMK3xF&#10;12wV7t2Sm3SJCuaGalrJTjLJjm9ky/n2HX/oWl1SpMTQ2YO83x2CIAgit2AONIcmSaOTfuhM+yMm&#10;xga9NmKM8Y/efxM9pqpYiUfWrg797IlKowCAb7zYiu+7voLiR9YmcvlJxT14I+bq06vXJ1LqWbVS&#10;RQWW0Uk/zNaHfomqYqXouPhwdx980zOCXhRzC8G5At//S1uLSez33rg0VyFyDBIWcowls0ZeW+LK&#10;Mq3gaqvFflrUhNFQViopviZ84mexn14W5ZRM0iUqWBo3oY+xChpiEonz5Ob9+PBnXoStsxeu/mHZ&#10;WlZ80zOw2E9jwzZ7xOe1sb4KvoETlPZAEASxwrC1mDB09iBKipSYWwigydYVsWIb3lJ6++49uPqH&#10;RY/5m7/2K6G/z/6Ce3K2qaoM/r87iccf4+1oTSuu/mEpZn0RpLJaIVFRYXTSD8MWe9aKCixXr09E&#10;tPJIERd2dJyBoaxUsH1kdNIv6JXhcu4WrI4AcGhpzkLkEGTemENIMWv0DZzgnfCKucY21lfB0fas&#10;qPHi0NmDERMwsWQJuUmnqBCu8FKihDysXlWANasKMbfwzrJta1evwju37wAA3vPIWtR/pBzG2nIY&#10;yrQxiQCu/mG4+oeXiV+lGjVcR3aRoEAQBLHCmZ0PwGI/HdHu0FhfBc/IBOYWAlAoFFhcXMT716kw&#10;/f98TfBY4eMtschv74QfG7bZ5XkTSUBVrARzoEXSJP7JzftT4l0lh6iQa+O36EQHsehTdpHQ0f1d&#10;wRaf6NS3cGbnA9CZ9pOZ4wqChIUcYckIxQMBXwUht2KxBAipUTTRbrFix5WbTBEVWHLx4ZQpFOTn&#10;4d79BxH/Fh0VWVmmhapYySkMzP4iAO/kFGclTalGDUdbE6/zMUEQBLEy8YyMw9JxRtAvSiiWD4hc&#10;cCnVqOG7ckLwnOz+CgWQqcN2c0M1XM5dvOOv0Uk/DFuTL5CQqMBPrGP0eMf+4UgQxkYRFBdmRS6f&#10;yAJIWMgRFBWtbgj4KiQSD1NSpIT3NadoO0O0aimmhsqNqlgJ7yUnSmNICEimqMDC9rhRwkTsVJZp&#10;YW6ohk6jDiU/+KZn4JuegWdkPOLzWFiQj7v37ke8fs2qQrx7567k89XV6GFp3ESCAkEQBCEI0zMA&#10;x6k+zrGTWJy3e/AGmmxdoZ/ffv1lwfbJ2fkASn93H37xy+WVe5mETqPmNQjs6h2ArbOX41XyQaKC&#10;ONFVxWLVymy6m2GLXXCekEh8PYD+xbEL1BaRA5CwkAMoKlptAE7ybRfKYJZQpoRbF51geq4IJkBE&#10;n0NClq2ssD1jIv1cEchl1NjHCLvnynWulcLqVYV44fnfh6Vxk6QYSe+EH57r4/BOTOEfx/4dP/G9&#10;iSLlaiwEbou+tqRoLQz6UpgbqkMCBkEQBEFIYXY+AKZnAMyrA8vGO5VlWl6/peiFl+jJHhcW+2nB&#10;cVgmwRxoXtafv2Fbcv0KSFSQBpcIIPbZCpq+bxasPBBrt5bw+d23OHaBEdqByHxIWMhyFBWtRgBD&#10;fNsry7TwXnLyvt6w1S5a3gRAtFQq/OE5Ox+AYas9ZbGS6RIVYm27mFsIwLDFTpULAjy94dfxvW/8&#10;UcLGl56RcXgn/Rj80b/ihz/+Kd76n19w7neyvZlSHgiCIIiEcfUPwzMyjr8ZHsXM2/MA+P0TZucD&#10;ePTpPaGfxVon2OOHj8VOtjfjyrUxDPzgxzK9A3kJb42YWwhA9dQe8RfFSTaLCpbGTbC1mFJ6/lKN&#10;Gt5Lzohxu5gRp9T5QCJzDgD1i2MXPEI7EJkNpUJkMUu+Cm6+7awqyYeUBAidRh1TAgR7c8pkUQEA&#10;LPYzKRUVAMA9eJNEBR4KC/Lxza9sx7XzHbKkaRhry2FrMeHy1/fhvzzfwK2Lyx90QrGrBEEQBBEL&#10;lsZNcDl3Y+QvDofGBtGO/CzRzznPyLjo8Q1lpVE/a3Hl5T9Bz7E9KCzIT+DKk4N78AYMW4ITSfcg&#10;v/lfokiINhQk3aLCuSO7BKtbksHU9EzEe5aaFKHTqBNKipAwbnYvzW2ILIWEhezGA54ECACCNylX&#10;/7BgSVJjfRVsz5lgtnbx7sMVK2nr7IkpeigR4hUVgKCSHi/xiArnL18TvNmuZNasLsQ/ffsw9n72&#10;E0k5vm96BpaOyN/9obYmwdhVgiAIgogHnUYd4Td1/vI1mK3Msonrb/76w8hJKXHcfP3rzb/3FH7y&#10;vf8FzfsejfOKk4dvegaGrXY4Tn03Kcc31pbjZDt3IoEUMkFUYEm1uDA66Yetsyf0sxRxwWztgu05&#10;Exrrq3j3OX/5Gm/kKnsOAUoQnNsQWQoJC1mKoqKVgUACxLkju3gfQt4Jv2gpU9cLLTBbGUGPBOZA&#10;c8Q5HN19Ke3/szRuiktUAIR9J4QgUUFePlT6BMb7O3k/q4ni6O7Dk5v3h8SukiIlzh3ZJVpyShAE&#10;QRDxYmnchKGzB0Njhf6hmzDuPBpRtVhdrot4jXvwRkzn8IYt4ug0avxL37GMjUZORrWmqlgJl4Bx&#10;thjs/5NMEBVYUi0unL98DY6wOHiDXssbHQkEW3rNVgZdL7QIjr93dPBXBRv0WjExqHJpjkNkISQs&#10;ZCGKilYzAF7HwO3PbOR1tWdbFfgoKVLCdWQ3rC8JVx4cioric/UPh6KTUgXTM5CQkBGruECigvwc&#10;/OKnk2KY6B68Ad3m/RGfSfaBTYkPBEEQRLIx1pbD+5ozNAEbnfTDsMUeWs3VrV8Xsb8UYaH8g5rQ&#10;36MnxKpiJYbOHsTnP/nxRC89K3DsbYopBSwcviqSVCCWJJZqceFwd19EhYGlcRMOCSy+jE76YX2p&#10;B64juwXHw0KijYT2FevSXIfIMsi8MctQVLTqAHjB0wIhdkMSM07pY6zwTvoFRYJ0J0BEY2sxJVQK&#10;J2XyT6JC8nj/OhU+8psfhLG2HIYybUIrLu7BG2B6BpaVlVqbTXDsbUrZg5ogCIIggIfJEeHjqroa&#10;PWbnA8vGY2Kxk8adR0PPNyHDRwkmeVmNTqPGz66ciOu16RybiYkK4aSyTSOepIhDbU0wlGkjYlOj&#10;ETJzlGAYOQfAsDh2wSf+DohMgYSFLGLJ0MQDnhYIsRxZsaxaqTeJaLNGsbjKVBDLzZoLoQcNiQry&#10;kKdQYPXqQrzz7h3O7eERkdW/ocPGDWUw6LXQadS8YoNvegbeiSl4RibgHrqxzDS0rkYPpr0laa0W&#10;BEEQBCEF74Qflo7lptl5eQo8eBAci4ulQ5itDPqHgkaIjfVVcHfZOPfzTc/AsMWe9rFZsog3BSKd&#10;Y7N4rjmV1xsdFyklKULKYqS12cTbXiFhYXJ0ceyCQep7INIPCQtZhKKi1QVgO9/2PsbKa0oYHVMU&#10;TWN9FRxtzwp+weO56aQSOcQFW2dPhDpMokJyWVVQAOXaVbyKfLjYwFJZphX9zLHtQJnab0oQBEGs&#10;TJieAThO9XGOtaLHWdE4uvtCkzi+KMvw8+w73ivPRWcQ8VYrZJuowJLK64518ZBd0HR0fzckeHFx&#10;7sgu3jZU9+ANwQVNAOcXxy5YJL4FIs2Qx0KWsNRrxCsqWJtNvKKCd8IPWyf/w4U1a7R0nBZUt9OZ&#10;ACEFMfFEjO3PbIx4j+kUFQx6bc55AVSWaWFtNuHckV0YOnsQfYwVB3d9Go31VZwmQEXK1bhz9/6y&#10;fx+d9ENVrIz4896SR7DD/FvoY6xYHLsAl3M3iQoEQRBExmFrMcE3cAKH2ppC4wuFQgEgaI7nOMW/&#10;+hs+BhMrkbe1mOL2IMhk4kn1EotBTCaJiAoAYG6oSooXFRd8SRF8zC0EYOk4LWrmaOvs5TVzNDdU&#10;C0ZYAthOfgvZA1UsZAFSfBXi7WGKV23MZCU80cqF0clguWI6RQX23F29A4KiUKajXLMauz5jhO05&#10;k6QHo2dkHJ7rE/BOTME76V/W2gAAa1YVYs3qQhQU5GPm7XkAQLFyLfx/f5I8FAiCIIisYXY+AFf/&#10;MM72XcU//9vPQ/8+dPYgpzjuGRlH/fPHQj8vjl0QPH4mj9XixXvJGVMi2NxCcNU9HUaNiYoKcwvB&#10;MTzfpDxZnGxvhq3l4WRfjqrnBD3gyG8hSyBhIQtQVLR6IeCr4H3NyTtpC+/H46KPscI3PSP44Ik2&#10;a5RQtpR2EhUXYmV00g/DVnvCx+GqksjW1orP/E4tvuV4PuHJvmdkHN5JP2bnA8G/T/iXPbiEyuwI&#10;giAIItP5DfMLGP9/pwHwj+1m5wN49Ok9oZ/FzB590zN4cvP+iH8r/6AmdJ5sRExMiWZHx5mI1INU&#10;ka2iAkt0e7WYmePJ9mboNGrB+UGCviDkt5AFUCtEhrOU5copKgCAy7mLV1RgegYERQVrswmqYqWg&#10;qFBZpl2WAGGxx99ukCoSbYuIBda5N1H4Wi9ijcVMN6sKC9BzbA9e+7+/LEsFgbG2HLYWExxtTXB3&#10;2aBbH/l5J1GBIAiCyHa+/dLe0PN/biHAGYeoKlbi0ZJHQj97J6YEj8k1Pvz2S3vx19/Yj1WFBTJc&#10;dWqJtcXx6vWJrBQVpqZn0ioqAIDFfibi/C7nbsFKkX3He6EqVgq2NfQP3QTTw20ir9Oo4XIKLghW&#10;Ls2JiAyGhIUMZqmnyMq3XcxXQUgwqKvRw/acCWYrv7LItkmwzM4HRH0YMolUiAtyxQGJ+Tlki7ig&#10;ed+jmPzr42j+vadkP7ZnZDyiVK6kKJjZTaICQRAEke1EjwPY8UX05PI3PqgJ/d3H0S4oxuz8L/H7&#10;v2XAj3odWLO6MLGLznCyUVRgK2DTKSoAD/0Twse3Yi3CZmsXbM+ZUFej591n3/GE/Bas5LeQ2ZCw&#10;kKEsRUu6+LZXlml541tm5wMw2/hFvZIiJdxdNpitTExmjRb78pikTCeZ4kKqRAWWTBcXPvLhD+Jf&#10;+o7JbjI0Ox+AxX4a9c8fC3kusL16ZNBIEARB5AoGvRbe1x56CLDjDPfgjdA+GzeUhf6eyOTToNdi&#10;vL9zWRVgLpFqYUEOUUGOcaVcRJteSjFzNFsZuLtswgKEbXk1DgtzoFnMQ8O1NEciMhASFjIXN3jM&#10;GllhgA+L/TSn6R2L55UX4TjVJygSnDuyCwb9wy+2o7tPsK0ik0mGuJBqUYFl+zMbeQWldGKsLceP&#10;eh2ymifOzgfg6O6DzrQ/oq+PTe8I/3wSBEEQRC6g06jheeXF0ORqbiGAJlsXHEsxk5uf/nBoX8/1&#10;8YTPdeuiEx8qfSKh42QiV69PpOxc7IQ7l0QFlv6hm6HPHhActwp5mI1O+uE41ScoQExNzwh6h4kI&#10;EyUIzpGIDISEhQxEUdHqAFDHtz0RX4WT7c3wTk6hq5e7xwkITtzCy8vdgzdCucnZiqt/GBu2CZrC&#10;SEaumz/7IIoleWJuIZCW0j4x2DYFW2cv3IM34irPZGHjUXWm/Tjc/TDru6RIiT7GCpdzN6U/EARB&#10;EDmLqlgJ7yVnRFn44e6+YGtE2KLQ6KQ/oecte64ffduBDzzx3oSOs1Jhx3JC5f9iZKqowHK4uw+e&#10;kYcilqVxk6CI0tU7AO/kFE628y+EJei3ULc0VyIyDEqFyDAUFa0GALf4tlubTbwr1t4JPzZs408m&#10;iCcORoJLa1YRa4UAF09u3i/Lgzx8RUIK6XYIlkKRcjUWArdDP9fV6KHTqKFbvw6qYiUMHO/Xs7Sq&#10;wJf4UFKkhO05E2wtJhIUCIIgiBWFe/AGLPYzvOMwsTbJ6Bg/vihLsTFkJqDTqPGzKyck7Xv1+oQs&#10;xtpCxDOWiybTRQWW6KQSueLsb1108lag2jp7BRdCAWxYHLvglfoeiORDwkIGsdQz5AVQyrVdKAN2&#10;dj4Aw1Y7bwtEqUaNq+deROMfMoI3gVhuGtlKouLC6KQflo7TcU/wc01UWLOqMGQAxfVgXLt6Fd65&#10;fSfm45Zq1LA0biJBgSAIgljR+JZKx/nK+3925QRvJatx59GI10XHCIbj6O7L+ApV35UTKJXg5TQ1&#10;PQNdVNSmnKwkUYEl1sXHyjIt+r9mQ92Oo4LzE+8lJ+/cRmQeMgXAsDh2YTaOt0MkAWqFyCwY8IgK&#10;JUVKuI7wl4CL+Sq4GRsOffO7giJBdIuFrbMn50QFIKjKC1VtiMHeWOPp8Y/3QWS2dmWkqAAA7965&#10;i9n5AO+D8Z3bd5CfnxcRbbWqsAD5+ctvP48/VoLf+fhvoo+xwnflBBxtTSQqEARBECsa1nehj7Fy&#10;TqptnT2Sj+UVGNc52poSquhMBR6J3gmlGnXSvJhWoqgABK85/LMm1rIwOunHoW9+F26G3xdOyG9B&#10;VRyc+wh8JksRnDsRGQIJCxnCUnzKdr7tjr1NvDdIqb4K4QZ40URHV7r6hwX3z3YSFRfYEq9YHlrx&#10;Poh2dJyJ6G1LN5VlWpxsb8ati04sjl2I+DN09iD6GCsOtTWhsb4q9F7v33+AO3fvhY5x5+493L//&#10;YNmx//O/5/CTqTd5V1MIgiAIYqVibqiG78oJnDuyC431VVi7VC3YP3QzIjkiETI9wjmW92lr2Sz7&#10;+VeqqMBy/vK1CK8vsYjI85evJeS3YNBr4djbJHRJ2ymCMnOgVogMQFHRqkOwBYIzBaKxvoo3BUIO&#10;X4W6Gn2Ee2s29NnJRaJtEVJbFBIRFTLFrPHzn/w4jlq3xhUn6Z3wwzf9FryTfnhGxuGbnuGtsBEq&#10;0yQIgiAIIkj4eC26nZUluhXiUFsTHG38E7VsGANKbYcAgPrnj8m2OCOHqHD+8jXBRIRsIdobIfpz&#10;Fo4cfgtmKyP02jkEWyJ80q6eSBZUsZAZuCAQLclnyjM7H4Clg//mVKpRo+uFFlg6TvOKCtHRlbPz&#10;AZhtK6eqKBWVC9kuKrz3PY/g1kUnvt3ZFpeoAAQFHHNDNRxtTfC88iJ8V05wGjCdO7KLRAWCIAiC&#10;kIBBr8WhJZFgbiEAs5VZtgoe3U44+wvh8Q7XeKZUo8bjj3EOU9OCIwYfCNeRXbK0VJKoEInZFvlZ&#10;E4qInFsIzle6XmgRFIQsHad5qzhcTsGWiBIE51JEmiFhIc0oKlptEIiWdHdZeW+IjlN9gh4IUnwV&#10;oo8v5tWQiyRTXMh2UeGjH/5V/Pe1btn7FGfngwOgcM4d2ZXxJZgEQRAEkUk42ppC0X9cJfYGfaR1&#10;l3dyKuZzmOur8ebQ11H+QU1iFysTrv5hyWPV0iV/ikTEBYNeC9/ACRIVwoj2RlAVK+HusvLuL8Vv&#10;YXTSD8cpbtFI7PgIRlDyH5xICSQspJGlaMmTfNutzSbOSCAg2GMmFMFysr0Zvum3BH0SDrU1RRxf&#10;zKshl0mGuJDtosLhvc/ih72HZD+uZ2Q8Iv6qpEhJogJBEARBxInLuZtXXIi30jAc1XuCk/J/db+E&#10;55/lXQtLKbbjvZL3FUpVE8NYW55wTHmuiQos0d4IxtryUAUNF+cvX4Nv+i1Bv4Wu3gFeHw1jbbmg&#10;nwOAk0tzKyJNkLCQXlx8GyrLtGAOcH/xgrFDZ3gPWlejh7mhWnSf8B4774Qf+2K4SecicooL2Swq&#10;FBbko+fYHnx1j7xeOL7pGZitDOqfPxZaaWBXEkhUIAiCIIj44RIXvBP+ZZNpvj54qXzL8Tx2Nv1W&#10;QseQA/fgjZgWw1hxIRahxdHWhKGzB0lUEGDf8d4InzFHWxPqavS8+1vsZ2BuqBbdx8dTkcIcaBYb&#10;W7tELplIIiQspAlFRasDQCXfdtcRbl8FINiuIOaZYLYy5KsQB94JP3Sm/XHHbLLiQraKCgBQ8SEt&#10;fu+35BN8fdMzcHT34cnN+yMGAY31VfBe4jfqIQiCIAhCOi7n7tCK8ehk0ISRa2U/0fjqs4e/iE/X&#10;bUjoGHIQa/tuZZkW3tecsLUIrnrD0rgJvisnBFffpZDrogJLrH4LZisj7skg8HsTmiMBqFyaYxFp&#10;gFIh0sBSmc4tvu0n25t5b3pMz4BgZcHQ2YPwXJ/AYQFjm6GzByNaIEScVlckcpj0xEKmiArhlGrU&#10;0GnUMNaWQ1WshKFMC936dZLUfu+EH57r4/CMjC/7bJVq1GDam8mkkSAIgiCSgGdkHGZrF+8Ck7XZ&#10;xFsVCwCKitaIn7nSmmbnA/joFxz4ydSbiV9wAsSb7jW3EICrf3gptWoGOo06aDRdXy05cUKIlSIq&#10;sEQn2HlGxlH//DHe/Q+1NcFQpkWTrYt3n0TmQwA2LI5d8IpdNyEvJCykGEVFqwrBaMlSru3R0Y/h&#10;iEUAWZtNMDdUCX6Rox8mEr6YK5ZUiQuZICooAITfCdasKsS9+/dx7/4Dzv1LipSclQZCMZIlRUrY&#10;njPB1mKSxaGZIAiCIAhuZueDq75cC0clRUrM/uBl3tdGCwvRC1IsYpPHVGFp3IRzR3al+zJCrDRR&#10;gSVaCLB19gr6wQ2dPQj34E3BfYQiKIUiLgFMIRhBOSvh0gmZIGEhxSgqWhkAnLamfBnEQPABYdx5&#10;lLdEP9Q7ZtrPq1BXlmnhveQM/ZwNWcXpJtniwuHuvphik1LJ6lWFKFauxu279zD/y3dD/16kXI3b&#10;d+7h7r37ko5TWaaFrcUEc0M1CQoEQRAEkULcgzdgsZ9ZNjYUMk2WKiwAmVP1miniwr7jvRGGhiuN&#10;aCEg3Kw7mlKNGt5LTknzG67xo296BoYtdiFvtK7FsQuUFJFCyGMhhSgqWo3gERWAoCEJX5m5ULRk&#10;SZESriO7JXkvsGSSrwJbbm+sLc+4fnsxQScRzl++lrGiAgDcvnMXM7MLEaICACwEbkPzvkehVhVh&#10;/ePvxarCgojtBfl5UKuKoH60GMbacngvOWFp3ESiAkEQBEGkGHNDNXwDJ0LGjiyO7r6IvvhwhIz1&#10;oglfoVYoFPFdpAy4+ocF24BTwY6OMxktKqRiHBaL3wIbWek6spt3H6EISp1GLdjSA8C6NPciUgRV&#10;LKQIsRaI6N6kcMRKzU62N0NVrMSODv4UiGhlOl0Ks6pYCXNDdVBEKNPyVgJMTc/Ac30C7sEbvLEz&#10;qUTuyoVMKZMrKVLC3FAFg74UBp73NjsfgHfSD98bb8E3PQPvhF9ycobQKgdBEARBEKnDNz2Dz/3J&#10;N/GjH/8UAL/XQnSJudizXLd5P6amZ6BQKJDueYWjrSlh08V4yIS2Vj5UxUq4nLuDPhJbk1+pvP2Z&#10;jXA5HxosuvqHRecos/MBUQ+5OKtmqCUihZCwkCLEWiB8Ayc4lcTZ+QAMW+28fet1NXq4nLsFS4Fi&#10;/YInA51GDcfeZ5cp5lKYWwiAeXUATM8Ar7qeCuQSFzJBVHj8sRK83GGJ20Bxdj4A78QUfNMzoUgg&#10;5tWBiM+gUJklQRAEQRCpJ7oNlmvCFquwYLGfxvnL1+S/2DhJdVtEJosKxtpyuLusoYqAVLXgxrKg&#10;ybaCW+yneT0T2LYJvrmSUCs4qCUiZVArRAoQa4FwOXfxlicJRelIiZYs1ajBHGgJ/eybnoGtM3Vm&#10;jTqNGi7nbvzsyvIyPKmUFClxqK0JvoETohFByUSOtohMEBW2N27Cm0NfTyiVQVWshLG2HJbGTXC0&#10;NcFcH3ksa7OJRAWCIAiCyDAMei1Otj+sUjBbuxJetNGtX5foZcmKq38YTTb+VAy5mFsIoP75Yxkp&#10;KqiKlWAONGPo7MGINoNDbU0pqSS1dfaGFp6AYBQqX9qGlAhKtm2Ci2BFhqCQRC0RKYKEhSSz1ALh&#10;4tveWF/FO8FzD94QbFdwOXeB6RkQnOi6jkSKFkIihNzYWkzwvuaMW1CIpqRImfZEgUTEhUwQFb75&#10;le1wyaziMz0D2LDtYcVMY32VWM8bQRAEQRBpwtZiCo3N5haC4xofzyIWAHhFxjzGJU+GcM+lc0d2&#10;4cDO35fhauPDPXgjaR5ZAHD1+gQMW+zwjIwn5fiJwEZwWpu5F+Oi5wbJgBULWFTFSsHx5+ikH0zP&#10;gKBA0D90k7c92txQjcb6KqFLci3NyYgkQsJC8nGAx1ehpEgZ0aIQTjAmiL9dYfszG6HTrBM0qolW&#10;JR3d/AaQcsK2DJxsb445V1gMS8eZtLZDAA/FBYGIm2Vkgqhw7sgu7P3sJ2Q7nm96BsadRyN64tjW&#10;HIIgCIIgMheXc3eotXN00g/DFnto5T3aSFzquOvO3Xuhv+s0arxk24bDe5+V6Ypjxzvhh3HnUcE4&#10;w1iZWwh6AYiJMenC1mLCrYtOwbbd0qVq4mQzOumPaLsw1pYL+l8c7u6DTrNOUCCw2PnnAS4nvwkk&#10;gnMxh/hVE4lAwkISSbQFQqi94fAfPAtLB/9EtbJMC0fYl9czMp4St1yDPhhpGYujsFQOd/dljDLM&#10;igtSegozRVSQqzVhdj4AR3cfDFvsEeKKtdnEGwlEEARBEERm4XnlxYjKhR0dZ2C2MssqFLwTUzEf&#10;m13Y+uoec1orF2bnA7B19mLDNntMC0JcnL98DYYt9oxMfghf1JOCUMW0nESP3R1tTYKih6XjNLpe&#10;aBFsm6CWiMyFhIXkwpvnmFALxJFdOHmBvwWCK1rSkgKzRrb0iu9mkAhXr09kZDSjmGFRLokKvukZ&#10;OLr7oDPtx+HuvpDwVVKkRB9jpfYHgiAIgsgi2LSA8JbV/qGby8aXYq0QYhUNL9m24fOf/Hj8FyoD&#10;bPXChm12nL98TXJb8NT0DLp6B/Dk5v2w2E9nZJUCGyka66Key7mLN+ZeTqKrjYW8FEYn/Th5YUCw&#10;bSLBlgjeuRmROJQKkSQUFa0OAIe4tomlQAg5m1qbTTA3VInGT4abHKYiWpIVFeRufQCC6qTOtD/t&#10;LRBCRD+YgcwQFdauWYVtv/uRkLGSoUwb+txJMe/xjIzDO+mHZ2Sc8zO0/ZmNYA60UJUCQRAEQWQx&#10;TM+AYNzfrYt9nBCmAAAgAElEQVROGPTcK82O7r6IqtiSIiVmf/Dysv02bnfi9Vs/SfxiZcJYWw5j&#10;jR669esiJtjeySn43piB5/o4vBPJbyGOl6BBY0tCXmZXr0/AuPOojFfFTWN9VcSip9jnbejsQbgH&#10;b/K2sSQylwJweHHsgiOGyyckQsJCElBUtBoA3OLb3sdYeasVhESAUo0aV8+9iLodR3mTIqK/uO7B&#10;G2iydcVw9bGj06jhfc2ZFFEBAJpsXbzKZCYRLi70D92MMK3JBlil2zc9w/v5Ct/XkSJnYYIgCIIg&#10;ko978AYs9jOcEzJrs4m3MjFaWKir0cPzyovL9pudD0DziT/EO+/eke+iVygGvRZuxiZLlXCqIiij&#10;5z9yz3nCkTD/2bA4dsEr9doJaVArRHJIaguEUPxkuBmLb3pG0ABSDlTFSsGSpkTp6h3IClEBeNgW&#10;MTrpT3ulAh+rCgvwuLoE6x4thlpVhFKNGqtXFQIIqtZXr0/wfr4ef6wEe7Z+ArcuOuF55UUSFQiC&#10;IAgihxAqqZcjUlFVrMSpr2xP+DgrHUdbE25ddMrWenyorYm3GkVOLPYzyyIoheIlqSUi+yBhQWYU&#10;Fa02AHVc20qKgiVLXIilQLCRMULOttFmkEIGkHIR7iocD3MLAV6viNFJP2yd/GVSmYjFfhqGrfaM&#10;bdu4c/ce/nNmDm+9PY+Z2QVMTc9AgeDDviCf+3ZQpFwNAPjP/57D4+r3pOThQxAEQRBE6mFNAPsY&#10;K0o1ahQW5AMIjtf4xIXZX0gf85gbqpO2GJXr6DRqeF55UTBZIV7cjC0lEZThC29iZovsnIcvNhMQ&#10;TolgDrQIfdbqluZshIyQsCAjiopWHQSiTBx7m3hNUsRSIPa1mgQNGKMrIZiegYTdb8WwtZjE1EBO&#10;zl++hiZbFxQVrVA9tQeGrXYoKlqxYZsdh7v7MDU9E7z5CKReEMKUFClRV6OHtdmEQ21NqKvRo65G&#10;zykCvXvnLmbnA7h3/wHnsRYCt0PHDPfuIAiCIAgiNzE3VMN35QSef/bhWpmju49zEuedjEyNEKpo&#10;VBUrYW6Ifey40jE3VMP7WnJS14DgXINv8VNOrl6fiEjVEKsssHScwb5WU1wpETqNGo69giKMY2nu&#10;RsgEeSzIiKKi1Q2gkWsbX78ZIN4HFKuBCet8m8xqhXh8Fa5en5DsqGvQa2UxzFEVK+G95ITZxmS0&#10;AY9cNNZXwdK4SVKEkG96Br433gIQdHxmBwveiSl4J/3LWiKEjJsIgiAIgsg9ZucDMGy1h8YEXF4L&#10;xp1HIxazDrU1RUSeR+PqH8aOFKSV5QJsckc8C3nxkApfs5IiJbyvOUOLrXIY1wv510V/PqPoXxy7&#10;YI7l+gl+qGJBJhQVrWbwiAoAIrwPwklKC0RH8lsgRMqLlrHveC+MO49KjumRSwRwdwWNbTyvvJjT&#10;k+Iy3ftx66IT7i6b5FxinUYddESuLYetxQTH0kDA3WVbFk957siunP79EQRBEASxHFWxMqLPvat3&#10;AJ6R8YSOmYqIw1zAWFsO7yVnykQFYPmcIhnMLQQiDM6T3RLBNwdbonFpDkfIAAkLMqCoaFVBwATk&#10;UBt/C4StsyehFoigivdwIuno7uP1LJALY215TDe5HR1nIsqeUoWtxRQqGSspUuasuPD5T34cE5c7&#10;ZXtv3gk/mFcf/v862d68TGggCIIgCGJlYKwtj+jrN1u7BL2kxIQHMn8Wx9HWhKGzB2UxaByd9Eue&#10;G5QUKXmTFuRkdNIfkURhbqgWFg4ktEQ4TnEnW+g0ajFfCmZpLkckCAkL8uAAUMq1obJMy1sO5hkZ&#10;x/nL13gPKpYCURrVO+Sd8EfE/SQLofK2aPYd75XFSThWDHotTrZHluqx4kIuKeWH9z6Lb3e2yXY8&#10;9+CNiDaa7c9sJF8FgiAIgljhONqaQpHacwsBGHceldWourG+Ct+kxIhgq/Elp2wGjV29AzBstcfk&#10;W1ZXo0/J2O9wd19EhbJjbxOvcCAlJUKomsbR1iRkNl8KAY88QjokLCSIoqLVAMDKt51p5878nZ0P&#10;iFYiACItEEeWt0AkG2NtuWTjmP6hm2mpVFAVK+FmuNXWVCmxqeCbX9mOr+6Rp3prdj4AW2cvmmxd&#10;IVHhZHuzWPkYQRAEQRArBJdzd0hcYKO1ucQFqW2v4Rhry7H3s59Y0eKCrcUE72vOhNLWWOYWAqh/&#10;/lgoXc074ce+49KT1k62N6cmgrIjKiVCRDgARFoiOgRSInjmZEtYl+Z0RAKQsJA4Lr4N1mYTb7kX&#10;0yNciSDWArH9mY0Rx05FCwQAyQqmkEtrsmEOtAiWjglVkWQL3/zKduz97CdkOZarfxiGrfbQDbuk&#10;SIlzR3ZRpQJBEARBEBGEiwv9QzehM+1fZow3NT0TczWDYWkyvRLFBVVxcNHrZHuzLFGc7P+X6NX7&#10;WBPjXEeSv7gU3RIh1m4t1hIxNT3Du6hprC0XFCUgMKcjpEHCQgIs5Z9Wcm0rKVLyRpyItSww7c2C&#10;LRAlRcqISJhUtUCoipWSvRVsnb2ylshJxdK4KfTAE0LI9yLTkUNU8C3deHWb92NHx5nQZ62yTAvP&#10;Ky+SpwJBEARBEJy4nLtDE7Rwn7C8PEXo77EmC+jWrwv9fe9nP4EDO38/wavMDoy15fANnJDFoHFu&#10;IYB9x3thtjK8Y3CzlZFs8F5Zpk1LS4TLuZtXYGFbIoSqD6KPF45jb5OQeFO5NLcj4oSEhThZMvlw&#10;8G0XclUVallorK+CTrMu5hSIVCA1bWBqeiZtvgrREUhCOPY+m8SrSQ6lGjU061TwjIxH/BFL0Zid&#10;D8AzMg6mZwBmK4MnN+/HvuO9IUGhpEiJQ21N8F6iSEmCIAiCIIRhDjTjXFTZ+oMHDyPsY02OiF7s&#10;ecm2TZaWgEyGOdCMobMHZalSGJ0MRs2LtSCLpdFF49jblPSUCICjJUIkJUKnWSdS2cA9N1IVK8Xm&#10;Cg4ycowfxeLiovhexDIUFa0uAJy1WnU1enheeZHzdUzPAG+PU0mREr6BEzDuPMrb1tBYXxXhEeDo&#10;7ktJtQIQjG6Uoqge7u6LKGtKFd5LsfelPbl5f1y9gLnC+scfxRefNcLWYkrJg4MgCIIgiNzBMzIO&#10;s7WLcxX87ddf5hxb+KZn8OTm/aGfSzVq+K6c4Nyv7NPtuHP3nrwXnWYMei1cR3bLJpzEM+4Ob2lJ&#10;xvHj4dBS7DmL2cqgf+gm575sha3OtJ+3AuNkezNvxYVx51GhtpDzi2MXLDFcOrEEVSzEgaKi1Qge&#10;UQHgz0v1Tc/wRqEAQeWS6RngFRVKipQRx/ZNz6RMVAAAY60000b3UGzlb3Kg06ihWx97a4PUKoxM&#10;ID8vD2tWFWLNqkKsXV2IIuXq0J/8PP6v8iNrH+4XzRefNcLRlho1miAIgiCI3IIt5WeNvfPCxiN8&#10;1au+N96K+JmvNVWnUaNtmzx+UpmCrcUEzysvyiIqTE3PoP75Y3FN+m2dPbwt18v2fS41i0+Hu/si&#10;FvuEWiJGJ/1gegZ4284BwHGqj7clRMScfPvSXI+IERIW4oPh2yDUu2/r7OFV1epq9DDWloN5lb+E&#10;iTnQHNkCkUJzRFWxUnKpllhZfjLwTc9ExCRKJZu8BO4/eIB379zFu3fu4p3bd7EQuB36c//BA97X&#10;/fKdh/uFU1KkzKr3TxAEQRBE5qEqDsZ5n2xvRmFhfujfpSaDCXle2Z7LDSPp8N+RXAaNhq32mFtO&#10;WGbnA5IFiZIiZcoMvcPnNmJtC8yrAzA3VPOm1QkZyes0arFIT965HsEPCQsxImTYWKpR837xPCPj&#10;vOU8QFA5s9hPCwoP4ZPAWJ1dE8WgL5W0XyqSKfjwTgT7y2Khskybdav1pRo16mr0qKvRJ/Rwcjl3&#10;Za2BJUEQBEEQmYWtxYQ3B78eGpsIOfSHE27cuGybRp31XgvmhuqIqo5EmFsIYEfHGUGDRqm4+ocl&#10;zyVStRB19fpExGfG0rhJVDgQqj7oH7rJK77YWvjTJUBGjnFRkO4LyCbEDBuZ9mbOSersfEAwOvJQ&#10;WxO8E1O8X26uFgihlop0ko4kiHDYhAwRFTICg740bsU3FVSWaWFp3ARjTbmosSLf+/BNz2BH2Gdw&#10;+zMbs6oNhCAIgiCIzEdVrITtOVOoVddxqg+Wxk0JLeKYG6rTunAVL6riYEKcSMShZK5en4DFflpW&#10;bzBX/7AkwaNUo4a5oTrmtI94cJzqg7mhOrT45XLuhmGLnXPx9er1CXgnpnCorYm3PdzScQbeS85l&#10;n0FVsRJMezOabF28l6KoaHUtjl2YTeT9rCSoYiE2GAAlXBvqavS8EzWmhz86kq1yEHJotT1nilhZ&#10;FqpsSBZGiSqrHGpsojA9AzH9fgwZqoR/4In3YujsQXgvOWFrMUlKazDWlnP+CW9PqSzTRsSVEgRB&#10;EARByIWjrSm0EixUjs4iJjqw47RsqjA16IPmgnKJCoe7+2DceVR2w3FX/7DkMXOqFqSiPzM6jVqw&#10;JcZiPyNYfSBUOSPUSoHgnI9aImKAhAWJJGLYKGSw6DqyC45Tfbxf6soybYRDqnvwRkpbIOIh3Tf+&#10;2flATHGX6b5eLj5dtwFj3zkKY215wsdy9Q+H4ktLipRwHdmdke+ZIAiCIIjcwM08rCLvH7opOC4T&#10;W+Bhxyzv3r4rz8UlGUdbE25djD2pjIup6Rls2GZPaiqDe5C/VTscqYuMcnD1+kREdYSjrYn39zm3&#10;EIDjVB9cR/gjKqONIcMhI0f5IGFBOg6+DUKGjUIqLRvdyE76uHAdefhhjzV7Vk5iaXGQYzKcKFJv&#10;kpnIH2//FC5/fZ8sk39X/3BEC4S7yyqp8oEgCIIgCCJeDHotzoVN9HZ0nOE19/ZKbHN4905QWCjV&#10;qPGFT3088YuUGZ1GDc8rL8bUjivE+cvXYNhqT7oputT2hlKNOqXeXBb7mYj5B9POb+TIzqXYuRX3&#10;8eI2cnQIbSQeQsKCBBQVrRYAdVzbhAwbhaoLWN8E2/Fe3vNamyPL34UqG5KN1Js+kBkRjpnsmSDE&#10;l7/wO/hff/S5hI8zOx+A2cpEiArnjuzKCNGHIAiCIIjcx9K4Cduf2Rj62bjzKOf4LFZ/LluLCb0v&#10;teHEn3wh4WuUC3NDNbyvOWUzaGyydcFiP50S7zLvxJTkfYWMNuWGrURgMdaWC7aW2I73CkZURldB&#10;RLxW2MixbmkuSIhAwoIIS4aNvP01QoaNQqKBY28TXP3DvGY0JUXKiGxWz8i4YGVDJrH9mY2UNhAH&#10;jfVV+NoLzyV8HFf/MHSm/REpJOeO7KJoSYIgCIIgUorLuTskLswtBFD//LFl42PfG2/FdEy2dWLf&#10;c5vx+U+mt3JBVRxcKOxjrLLESF69PgHDFntKTBJZYvFtSGU7BBCsRAgXoxx7m3h/z6OTfrj6hyPm&#10;T9HYjvdyijWskaMAzNKckBCAhAVxbJDZsJF1+RdKdnA5d0UIFkIiRSqItQIgm3KHPRngWVH+QQ3c&#10;XYml2rj6h6HbvB87Os6EKltKipQYOnuQRAWCIAiCINJCuLgALI8mFxuHRU8Ew1fNv93ZhvXve68M&#10;VxkfthZTxHtLhH3He5Ni0JjthM+BgkIOv5cCm0LC58eQoJEjxU+KQMKCAIqKVh2AQ3zbmXZuZ30x&#10;w0amvRm2zh7etoZowcLR3ZcRMTuxXEN0G0eqiaViIlalXG7e+55H8K/ul2J+3ex8AO7BG7DYT0P1&#10;1B7s6DgTIWbV1ejhfc1J7Q8EQRAEQaSVaHEhnKnpGcHJdHg77uOPlSwb433vG/vlucg4EFpIlMro&#10;pB8bttl5J7yZhEFfmvJzjk76I8wrhQSAuYUAbJ09gtUHQkaOfHO7JQ4tzQ0JHgrSfQEZDm8LhNDE&#10;2dbZw3tA9qZ6/vI13n3C3Ul90zNgXs2MG43n+nhMDreuI7th3Hk0Jf1h0UidTM8tBNKuDG+qLuN0&#10;+zWUaUNVK+FqvndiCr7pGV6hZ/3jj8L5f26hKgWCIAiCIDIGl3M3dOvXhRbfFAoFFhcXAQR9yfg8&#10;y8Jp+Mjy8Z1Br8WhtibBRb1kMTsfgKXjDIbOHozr9V29A3Cc6kvLWJkllsW4dKWKMa8OwNK4KXSt&#10;LuduPLmZW1A6f/layN+Db75l6+zhrBQ26LWwNpuE2s8ZAOY43sKKQMF+oYlIlqJFhri2lRQp4Rs4&#10;wfnl8oyMo/75Y5zHZF9n3HmUd1J4qK0pIl7SuPNoxsRLGvRa3LrojOk15y9fE80vTgbuLpugMyxL&#10;uq4vWXyo9P2Y/OvOdF8GQRAEQRAEJ8FqyzMRlbuVZVp4L3GPMcPHwifbmzkFiNn5AEpN+/CLhXeS&#10;c9EiONqaYkqDmFsIJr2l0kuBD3NDNfoYq6R9+4duwmzlXXdNKnU1enheeTH0s6O7j1dMqizTwvPK&#10;i9CZ9vNWiA+dPci5EDk7HxB8HYD6xbELnhgvf0VArRD88H5rHHubeBU7Swd/HKSYYWN0woRQqkQ6&#10;8E74Yy732v7MxgihJBXoNGpJogIgPWInW+jcty3dl0AQBEEQBMGLuaEavoET+HTdBqxeFSyeHp30&#10;i/p5FSlXh4wbo1EVK9F1QLCMPanE2rbse2MmY8agsaS5xZIgITfRqQ5CSQ5SjBz55myqYqXg6yAw&#10;R1zpkLDAwVKkSCXXNqF4SaE+q1KNWtSwMTxhQixVIl24+odjfs2htqaUluUzEh8scwuBjLmpy0Fj&#10;fVVGRH0SBEEQBEEIoSpW4vLX9+Fzmz/2/7P3/nFN3Xm+/4sfoqZQ0mk609IW0t1OgcfMF6LAzL0t&#10;LIHZe2F295LQre3sFypRV6e4uyWyM7paXNMro9WZxTDTLR1dNbawt61uAR/3bmHvdyUu6Ox3UBt7&#10;7RfsTNdALW0tTkForCjy/SOc40lyPicnISe/eD//UXKSwwfyg/N+fV7v15u/jXWNOTHlQsqSZCQn&#10;JUm2uhrLC0IymSFYjA1W2WPh87Mzw77xJoY6TQVjubzNuGhAONXB3yQHLsiRJT5IBTn6GT+ZT+Mn&#10;xaFWCC/mR4k4AIimkwRrm+k7uBW27n5mr08g9p5Iok5zt3ME88Hd2tEL8x5lxRJ9Ua7sPrcX2zpF&#10;sw3CSX52JnTZmZJzgYVZCxzqtLugvlvF95dJtecQBEEQBEFEI86xcY9eebHr7IS81QDcjoWpf2c7&#10;gwHA1LQfR44PQLUsBa6vZkK/YD+YDCU4vJM9tcCbsnW7A568FkoCbeGoNrdGfFMukLbxuqpimAwl&#10;ftvUA21vBzACQDf33msTAS4/rqHwRl/MYIgKpYU5TKVUasoDZ8sPJLAxGkUFwC2gWF/vDehDiKOh&#10;pgLajPtgatqvSEiNOk2FrlZ5PWJAcO6LUJCeqoLJUALzsxUBBeZ4I8yG8B5PShAEQRAEEe1oMzQe&#10;wYuWtk7YGdfa96rT/J7PWF6AI8cHkLIkOSLCgq27H8byAtktubad66Fb1RSR8EZ1mirg8fCRbIXg&#10;eLGtM+AgR0PZSnT3nfM5zk2RENZhHPqiXJQW5rBEiyy4a0ZL0D9IHEKtEALm3QrMGaWsESSO4VFJ&#10;0cC6pVZyZ3xHfbVHgRntYYKWts6gR+sYylbCcbQ55KMo1Wkq2A9tk+2kaO3ojcg0CEPZSjh7W2Dd&#10;UrNgUYF7zdVVFVMLBEEQBEEQMYmlvpqfOnbyzLDHDr5jOLBx68JxiMlJkSlzTE37ZbdEZGVoZLfw&#10;hpquVnNADmR/Y0HDibBW4sQpFpa2Tsnf8ZHjA8zXmZ/xk+b52pGYh4QFT6wA0sUO1FUVs8dL7mWP&#10;l9xRXw374BDTohPtgY0spEIq/ZGVocG7bzXDUs8OwQwETlSQOwpzctolmXWhBEmJifj7F+rQ1Wpe&#10;8M8sFBXyszMj9geJIAiCIAgiFNh23tkxNm0/wO/gT0x9GdB5uE2bW7OzWLZ0SegWGAATUy4YG1pl&#10;3z8SG0SW+mqUFuYE9JiuvujJJQskyJETq6TEB1Ytp8vJRF1VMeth6aAgRw9IWJgnIW+1FkCd2LH0&#10;VBUsG58UfZyUaJCeqsIaY4mkW0FYXEdrYKMY9sEhqRmvsthRXw1nb8uCgh21GZqARAUAYZ8XnJCQ&#10;gI6X6rHxme8t6DzuP1RWXlTImv/ZqQWCIAiCIIhYRpeTiX3zQXwjY+Mw73EXeoHukHPXd9OuG5h2&#10;3UB6qgqPZd0f2sXKINDrZFvz+gU5WQPBZCgJqqU5Ui3ELIQ1kzpNJRmGaWnrxBpjCdOh4e2U8Xjs&#10;xielnB118zUkARIWhDAVJ6leeKmde+uWGhzu6me2DZQW5ngU1VJTJaIR856OBbsr0lNVOLxzPZw9&#10;LbB4tYT4/f61FXAcaw5IVDh5ZpiZAKsUf/ejP8Mzld9d0Dnsg0PQrWri+8PSU1Xosi7c/UAQBEEQ&#10;BBENmGsr+F30I8cHYOvuDzjY0DsDwFi+Ev/vP1qgfTA8RbsQ854O2SMo01NVIXG1+l1TbUVA4ZIc&#10;J88MB9yWojQjY+Mem7cmQwnThTEyNo7DXf2wbmFPkWDVdNoMjb8sCnItzEPCAoCEvNV6AAaxY+mp&#10;KuZ4SVs3WzTIz86EvigX1tfZRaywb8c5Ni5532jF2GANaG4vi6z5/qhLPS1wHHW3SeiLcj2EBl1O&#10;JozlBbA1b8DE6Vexb3NNQL1hk9OusOdX/MUP/hCbnq0M+vETU+41l63bzb/W8rMz4extCXlOBUEQ&#10;BEEQRCQR9v2v2X4AXSfuBO7J2XzzdqRqH7wP6jQV+g5ui0hrhGm7/LwFJdtb1Wkq2Jo38K6QQIn0&#10;FDUW1tc9M9OkMhGsr/dCX5TL3JAcGRtnujLMtRVSNYdhvpZc9JCw4MbCOmDdUiOqHk5MuSRHJ1o3&#10;18DyytvMDxPvzAapqRLRzMSUC/q1u0IiLnDkZ2diR301+g5uxaWeFsy99xrm3nsN777VjE5rA+qq&#10;ioMad2lqOhDW0Jn87Ey8vG11UI91jo3DvKcD2opGj2DQuqpian8gCIIgCCIu8Z7wJbw2XpqyxO91&#10;nMPrelQ3X0RqMzT4H3s2hnCl8nAMjwaU61VXVSw6oWAh6HIyYT+0TSorQBKpNoFI485Ne5v/WioT&#10;gbuvVUJcMe/pEG2XVqepJN0OoOkQAEhY4NwKpWLHsjI0zP5/a3tv0OMl01NVHoqkfXBIdARKrKCE&#10;uBBqWjt6wzp3N2VJMuyHtgX0GMfwKKztvdCtasIjlY1o7bjzGsvK0KDv4FbYmjeQqEAQBEEQRNyi&#10;L8r12VlPSkzE8qVL/Ba4zo8/BwAsS3G7E4RTIozlBXju6fIQr9Y/1vbegK7zQ7mJZKmvxrtvBdY2&#10;7E20T6s7cnzA43Vh3VLL3IDkajNWy8TktIvZMm0ylDADIgGUkmsBSJibm4v0GiJKQt5qJ9yzSH3o&#10;tDaIprQ6x8ahe6qJKSxc6mmBqWk/M39gR321R8CIblVTVBflcgl0OkO4OHJ8IOwfig9+/R60737O&#10;53bHxVEPJdQ+OISJKRfz+U8AkPXgfbj0zt8ptVSCIAiCIIioQzgFCwDSU5dDX5SLrlbmZHh+o+vL&#10;6zegWrYUE6df9bnPQ3/YgI+vfKHImlmo01Rw9rYEPN7RtP1AUG4Bk6EElvpqqUJYFpv2doQ9mywY&#10;8rMz4TjazH9taevEi4z2jdLCHNiaN+CRykbR4+mpKjiONYvmvtm6+7GGna83Mvfea9oAlx5XLGph&#10;ISFvtQnAYbFjpYU5zB1n7w86IQ01FdAX5aDaLD5mJitDA2dPC/+1nxdoTGJr3hC03SrUREJUCDXe&#10;QhRBEARBEMRiQHjNrVqWAtdXM/ji1KvM3fyEvNVYkpyEm7dmmdfy9sEhlK3brei6xTCWF6DT2uD/&#10;jl4cOT4Aa3uP3/BEdZoKJkOJ5OjFQOjuOwdjQ+zkEh7eud7Daa6tbGTmcnRaG2AfHGZO7pBqSdGv&#10;3SUVXr9m7r3XbAEsO65Y7MKCEwy3Qt/BrdAX5frc7hwbl1S4nL0t0K1qYr6QhS/6iSkXtBWNMZmt&#10;4A+ToQTWLYGFK4aaeBAVALcDJlwjiAiCIAiCIKIJW3c//vbv38bvJqfx5fUbzA0Xx/AoVjzdxH/d&#10;UFPB7Iv3UxwqhnVLDRpqJCcMMDl/cRT2M0NwDI/yWRPaDA20GRroi3KZ9v5gv5d+7a6wjmdfKFwd&#10;xolOUpu3WRkaOI42S9ZhrOtvP8LUonYtLFphIVi3gtQH0Y76aqjTVNi0VzzU0fu8UjadeECXkwnb&#10;zg0RaY1o7eiVDNeMNOmpKj68kxOw1GkqqNNUHh+CSoT4EARBEARBxBr//dUu7HjlbZ8CkqPrxFkP&#10;x/C+zTWSk90i5Ri2H9oWUhEg1MSiqMDhLTpJ1W37NtdgYsol2TIRTD2IRexaWJTCQkLeajUABwJ0&#10;K0gpVFkZGpw8vA35f8rOXhCe119OQzxhrq2AZWN1WNwL7pGSB8Ia1ChGVoYGuuxMPjRIP/8HRJeT&#10;JRnGIxSbWH84CYIgCIIgFhtCp6/Yxov3hh3rep471z1PuLOwUpYkY+bmLeUW7kW0ZpIBsS0qAL75&#10;CFK1W3qqCuf/qRmla3YxnebB1IQARgDo5t57bSKIHyGmWaxTIcxgiAp1VcXMDyGpGa6W+moc7uqX&#10;nBQhPK/UKMp4w9reC21FI7OPKVR0952DtqIxoqJCXVUx3n2rGc6eFnS1mmGZV071RbnQF+VKigRd&#10;J856/EG0Na8nUYEgCIIgCALugtz8rNuB4D0JAHAXe0tTlvATIbQP3id5Lq6wD6eoALhFDdP2/VFX&#10;B8S6qAD4jp/UF+Xy0/rE7nu4q18yx4xV++mLcqXy5LLgrjUXHYtOWJh3KzCfbMvGJ0Vv7zpxlml5&#10;yZrvbbK+zi6cheMlHcOjzPDHeGViygXzng48UtmIF9s6Q/phevLMMMrW7YaxwRqxD8PSwhxc6mmB&#10;rXkD3+IQCI7hUZia7ljyGmoqRCeSEARBEARBLFaEwYTGhlaf677lS5fgq5mbAOA3nyqSmzeOYXcR&#10;Hy3iwnoXrqgAACAASURBVJHjAzEvKnAcOT7gEXQprMG8sb7eC31RLjPs8uSZYeaGJatmnMc8X3Mu&#10;KhadsAC3qJAudqCuqpj5IWRm5CYAgHVzjaQDoaGmwuO85r3tASw3vnCOjcPS1gn1489hzfYD6O47&#10;F9SH6sjYOFo7evFIZSP0a3cFNYonVOyor4b90LagAxa9/7iUFuYww4YIgiAIgiAWK+o0FWw71wNw&#10;7zgLpxacPDOMm7dmI7W0gOGu/yI5cn5y2oU12w/A1LQ/LkQFDmGtpc3QMN0FnMPBupl93c2qAaXO&#10;C3etuehcC4sqY2FeOXKCISyw0j+lAl7kzEIV9skrPeKGS4a1dfcr9j2UQJeTCX2hu1WA1YpiHxyC&#10;c2yc/zca+PsX6rDxme8F/XhvUSE/OxP2Q9uoBYIgCIIgCIKBeU8H32JrKFsJk6HEZ9T73HuvSZ4j&#10;UpMhvFGnqdDVag57oOP5i6Mwbd/vd4xlrCLMR/A3ie9STwtMTfuZrwfvUZYcUtMCAUwC0C6mrIXF&#10;JixYAOwQOyaVvi81B7Xv4FbYuvuZrQ3e6aRS5woFtuYNqKsqxsjYOEzbD0R0Jz/e+VHdH+Gnf/2D&#10;oB/vLSp4B84QBEEQBEEQvkxMufzu9ssVFpKTEnFr9jZ21FdHdFqbpb4aOyT6/UOFe5e+E9Z2ZbPP&#10;Ik1WhgbOnhb+a6lpfHVVxTAZSiRD+oXnEmJq2i/V4v7i3HuvWQJYdkyzaFohgs1WsHX3M4UATllk&#10;vZjSU1UeY26kzhUKhEEiWRka9B3cCvuhbUH1/BPSfPubDy1IVLC292LF000eosJC2ikIgiAIgiAW&#10;C+6WiA0Lmjh28swwli9NQXJSEvKzM91B7PNtFpHA0taJFU83KeqiaO1wB6rHu6gAuNumhQ5uc20F&#10;8/XC1XIs14j3uYRQ1sIdFo2wAIlshR311cyCTmoShHVzrfTxLTW8pX1iyiV531AglmpaWpiDd99q&#10;hq15A9nrQ8SS5CT025qCeqx9cAj6tbuwSdCvlZWhIQGIIAiCIAgiAHQ5mZKZVFKZAZz9//qNGXw1&#10;cxO6+QkRJkOJVN+84nBu1jXbD4RsM3Jy2sXnkpn3dMRVloI/LG2d/M+rTlNJvl4sbZ1BTYigrIU7&#10;LAphQcqt4O0qEGJp62S+qeuqijEx9aXkpAhhL461vVdRt4KxvECyN6uuqhjO3hbJNwwhj8M7AxsD&#10;6ZxXOXWrmlC2brfHayY/OxOOo80kKhAEQRAEQQSIyVCChpo71/EpS5L5/zuGR5iPs5/xbBUW5ntZ&#10;t9Ti4fu/FsJVBo6tux/aykaUrduNI8cHAg46n5x2obvvHNZsPwD148/BvKcjavLJwsnI2LiHO8Nk&#10;KJGcAAGAKRKMzAfQi2HdUivlnlk0roVk/3eJC5huBfOzFaJF4sSUS3J8pGXjkzA17WcfFxTw/s4V&#10;CqTSTDnSU1XYUV8Nk6EElrbOmAt4jAbyszNR88ePix5zjo3D+fHnmJhywXFxFB84P8GvL/wHPvzo&#10;is99ExMTse/H/zeer/mvSi+ZIAiCIAgibrFuqYH6bhVebOvEw/d/jb/uclwcZQaCe4sOuuws/v/q&#10;NBVe+8kPFQ1bl4t9cIjPS/MXdG4fHOKvQSlj7Q7W13thrr1T71nqq5mh/Ja2TtiaNzDb3L3PxaFO&#10;U8H8bAUrw4FzLViC/iFihLgPb5SaBOE9sUFIKAM+pM4VCoINezl5ZhiWtk768AkAQ9lK6HKy4Pz4&#10;czjHxvHJ+AQ+cH4a1Lm+OPUqtacQBEEQBEGEAPvgEF7/n6dwqPPfALiv2bpaxV3oulVNfPBjeqoK&#10;E6df9bmPn1A+IkRY6qvdm7AK5j4EEqYfaDA/h5/JE4tiQsRiaIVQxK3AmmkKgJ+vK+dcC4VTyIKh&#10;tDDH/eZp3kChgTLp7juHF9s6ceT4AE6eGQ5aVKirKiZRgSAIgiAIIkToi3Kx/YdG/uvuvnPMPIHz&#10;F0exLGUJlqUsYbaj+gnlIxaIyVACZ0+Lu1DfWK3odbH19V6P14JNIqTTvLdD8rn3PheHn5psUWQt&#10;xLWwEGy2grW9l9nLVFdVDPvgEHO8TWlhjoc9ybynPeC+qEDw09Mji7qqYjiONcNSr+ybOpZJSJB/&#10;3/zsTORnZ2JHfTX2ba5B38Gt6Du4lT+enqqiP1YEQRAEQRAhRpuh8cgc6zpx1uc+nFP3q5mb+Grm&#10;JrNdwk8oHxEk+qJcOI424/DO9XzeQXqqCtYttYp9z8lpF8x72j3WwMqmOz/fSsJ67ien2e4KqckT&#10;WARZC3EtLEDCrWAylATtVpCa7iC0xjjHxhW1UIXyA4/LX3D2tniEThJuvDuG8rMzYShbiR3zo4n6&#10;Dm7FF6dexdx7r8FxtBmOo26hxlxb4f4AFQhRlo3sKSQEQRAEQRBE8AivxcWu2R1em4PcRAgxjOUF&#10;oVvYIkeXkwn7oW3oO7gV+SK/87qqYkWvj48cH/AIsPQ3ASJY14KxfCXrYXHvWohbYUHKrQCAaVWR&#10;41Zg9eR4uxUsr7wdwIqDI9SzbtNTVTi8cz0cR5uZCu5iJD1VhbqqYnRaG3jxoKvVDMt8GKa+KJfp&#10;9piYcsHyivsPW2lhDtMpQxAEQRAEQSwMfVEuDGXu4m5kfjKXEO/gRm3GfcxzCYWFxMQA7KsEjzZD&#10;A1vzBrz7VrPkBDsAiroWAM/aTMq1MDI2HrRrwY8rOa5dC3ErLAAwgeFWYCliseRW4L6Hfu0ulK3b&#10;HfJRlvnZmeg7uBVdreZFv7tuKFsJZ28LbM0bglKujQ1WTE67kJ6qgq15gwIrJAiCIAiCIDiEBaql&#10;rdNjd9l77KK/kd9c8bl8aUoIVxj/qNNUsNRXw3GsWbbD2lC2UtGNzXC4Fvw4ytPhrlHjkngWFphu&#10;BdaLJNbcChz2wSFoKxuxZvuBkOc5GMpW4lJPy6LMX7hr+VIc3rkeXa3moH92U9N+3lVi3VKz6EUa&#10;giAIgiAIpdFmaPiJaSNj47xzFHC7fVNVS7EkOSmgnLKvZm6GfJ3xirm2As5edzBjoFlwUsV+KIgG&#10;14LctcYacSksJOStNgHIEjsWL24FMWzd/dBWNCoy2pLLX1gsNv6lS5IxcGT7gvImhGOKuBGlBEEQ&#10;BEEQhPKYayv4cMDWjl50nTjLhzlOu27gruVL/boVhMzO3lZknfEEN+lh3+aaoMPlSwtzFM22iALX&#10;QtZ8rRp3xKWwAMDCPBBnbgVvJqZcsLR14pHKRnT3nQvpudNTVdi3uQbOnpa4z184tu/5gP7YCJmY&#10;csHYYOVFhfzsTGqBIAiCIAiCCCPqNJXHWMFqc6vHuPhbs7OyzuMYFp8ER9xBX5QL+6FtHpMeFoJ1&#10;c00IVsUmlK4F7wwP/ntIuxYsMpcaU8SdsBCMWwEA80UBxIZbwRvn2DiMDVaUrdsd8oDHrAwN+g5u&#10;hf3Qtri09tdVFeNP/kAX1GMdw6PQr93FizrpqSrYD20L5fIIgiAIgiAIGeiLcvmWCAAem4TTrht+&#10;H+8cG+c3HlXL3BkLl3pa8PsPfz3EK41NtBkaftKDv2DGQMjK0Cjq9A2pa4HRDrEYXQtxJywgiGwF&#10;W3c/040QqFtBOCM1GrAPDkG/dhfWbD8Q8oDH0sIcXOpxhxrGS/6C5p60oN0F1vZe6Nfuwvn5MUac&#10;qBAvvxuCIAiCIIhYw1JfzSx6/bkR7INDAIBlKUvg+moGhrKV0GZocOzvng/5OmMJbtLDpZ6WkAoK&#10;HN195/jfvVKEyrUgNnmEw1xbKbWEuMtaiCthISFvtR5Avtix0sIc5u66pBshALeCY3g05O0HocLW&#10;3Q/dqia82NYZ8oDHuqpiOHtbFA9bCQeHBZY5uXDukE17O/jfLScqBNtOQRAEQRAEQYSGrlYz8rN9&#10;r8n8XRNzxS0X3Mj1/utyMvHc0+UhXmX0E8ykh0A4eWYYZet2w9hg9ZneEWpC6Vpg1Yq6nEwp4SV/&#10;vnaNG+JKWIBUtgLjxeLPreD8+HPZbgVre08ASw0/XP6C7qmmkLdrpKeq3AGPPS2KBq4oib4oN6AW&#10;iK4TZ1H+57t98iyeqfwuJk6/SqICQRAEQRBEFKBOU6Gr1cwHCgrdpFI743avdmLhdf/uhqeRqloW&#10;4pVGLyZDSdCTHvwxMjaOanMr9Gt3Ke5UEBKIa8H58edBuRb8bLxaZC41JogbYSEhb7UOQKnYMW8B&#10;QEio3ArRkq0gB+fYOExN+xXLX+i0NsB+aFvMBTxKuRWcY+PoOnEWlrZOfLfGgqUr16La3Iq+X/t+&#10;+D23avEp2ARBEARBENGMNkMDZ28LDGUrcf2rGf52b/GAwzk2zm8uLl+agvzsTA/3szpNhV9sfVbZ&#10;RUcBxvICOHtacHjn+pALCpPTLqzZfgDaykZ+Ykc4CYdrQUqwAFA6X8PGBXEjLECiT4U1IrHrxFmm&#10;G8FQthLOjz9nFt7RNAkiWLj8hWpzqyL5C30Ht8LWvCEmAh6//ehDUKepYB8cgq27H5a2ThTX7cSj&#10;f/wjJOStxiOVjag2t+LFtk78+v/8B2Zu3RI9T1aGJuYEFYIgCIIgiMUA51w48pMf8rexClphvsLs&#10;7G3oC32v70yGEjx8/9eUWWyE4SY9dFobQjLpQcjktAsvtnVCW9EoGaAfDuS6Fk6eGYbz489hKFsp&#10;enxkfhNSDFYtyh2Wu9ZoJy6EhYS81VoAdWLHsjI0TGs+K8UTcL8A4tGtIEbXibPQVjYqlr/gONYM&#10;S311VIcYXvjtZdzzxHMoW7cba7YfwIttnTj17m/w4UdXRO+fkpyMbz36IP7s+//J43YlE2wJgiAI&#10;giCIhfNM5Xf5Yvn8xVHRfn5hvsLMrVvQF4kXnP/9L/5UuYVGAG2GBl2t5pBPeuA4cnwA2opGWNo6&#10;MTEV2roj2PUE4lqQEglYtaWxvEBKnKmbr2VjnrgQFiA1CYLx4rAPDkm6EQDEtVtBDMu8cqhU/oLj&#10;aHPMFt7fuDcdf/qHRfj7F+pwqacFN84dwoW3d2PDU2X8fdJTVf4USYIgCIIgCCIKMJbd2XgU2zV3&#10;XPScGMFypMZqtpg36jQVP+mBtSu/EE6eGcYjlY0wNe2PCkFBSCCuBQCSx1kZEX6yFuLCtRDzwkJC&#10;3mo1AJPYsfRUFbOQ9edG8Odm4Ih1t4I3E1MumJr245HKRkXyFw7vXA/H0eaoaBdYvjQFSYm+b4GH&#10;778X/610BfZtrkHfwa2Ye+81fNr3Cxxr+StsfOZ7Hq0dwr4887MVUe3KIAiCIAiCINwIawTr670+&#10;xe75i6NYlrIEqmXufAXWNZ46TcUXmomJCcotWCG4SQ/O3hZFJz3o1+5SfNJDsHi7Fvy5Evy5GsQw&#10;GUqkMipM8zVtTBPzwgLcCk+66IFnxV8UzrFxSTeC9sH7mGMjvVsr4sWt4I1zbBz6tbtQtm53yPMX&#10;8rMz0XdwK7pazRHNX7h+Ywazt28DcLdsdFob8MWpVzH6L/tw/BebYK6tkBRAnGPjsL7uFqCyMjRx&#10;MW6TIAiCIAhiMSAcBTg57fLYVBS2Qdy6dRs6kVGVQrjrxdu35xRarTIoPelhzfYDYZ/0ECzCmk6q&#10;daG77xy0D94nOr4UmM9iYNROrNoU7lo25l0L8SAsmMRulLKlS4kBJkOJ5PF4ylaQg31wCNrKRmza&#10;2xHy/AVD2Upc6mmJaP5CaWEOLvW0wNa8AcbygoDWYWraz/9OrJtrlFoiQRAEQRAEoQDC63rr6718&#10;QShsg5i5dQu6nCzJ8+gVyCJQEqUnPWza2wFtZeSDGQMhoKyFV96WdDWwaklzbYWka0HGMqOamBYW&#10;EvJWmwCIvtON5StFi0QpMYBL9Jc67m2bWixY23uhrXAHPIaaHfXVsB/aFvLz+qOhpgL2Q9uCck1Y&#10;2jp514uhbGXc9NcRBEEQBEEsFoT99JPTLpj3tAOAzw67P8dCrBCuSQ9SLeXRjLC2MxlKmL+jI8cH&#10;oC/KlTwu5lpQp6lgLGfmV2TN17YxS0wLC5AKbWTMGZVSziz11X6Pc0xMuWJKhQsFE1MuWNo68Uhl&#10;I7NVJFikMi+U4PDO9bBuCc5lYOvu5wWW9FR30A1BEARBEAQRewiv47r7zsHS1sk7FlKWJAMA1Gl3&#10;yTpXclJS6BcYArQZGtiaNyg66UH3VFPUTHoIFlt3v8f6pVwLtu5+v8fFYNWo85j8LDGqiVlhISFv&#10;tR5AvtgxQ9lK0V3oiSkX02WQnqpC2XdyJY8Ld6Wt7b0hbw2IFZxj4zA2WFG2bjfOeyXmBsPJM8PM&#10;ua9KsG9zTdDTKWzd/Viz/QD/dVdrAwU2EgRBEARBxCjaDA12CArEF9s6MTI2jiXJSVi+dAkAdx6D&#10;FNzudEKUZTeq01SwbqnBpR7lghm5SQ/RGswYCN5ZG8byAmbrgvX1XpR9J1fyuJjIos3QSE3dKJ2v&#10;cWOSmBUWIKHosHpebN39TDHA/GwFDndJH+cKSCmBYqGo01QRDTQMBPvgEHSrmrBm+4EFBTya97aH&#10;cFXS6Itygx4J6S0qHN65PiqmWxAEQRAEQRDBY66t8LG137V8KSanr8t6PNc6wYU31lUVI1W1LLSL&#10;DADhpIeGmtCPQj9/cTTqJz0Ei1AQUKepmIGLk9MuHO7qlzzO2jj1U4uYAlhuVBGTwkJC3motgDqx&#10;Y/nZmcxiz98ISZZlxTsIsuvEWcXcCiZDCS71tMB+aFvM9O3buvuhW9WEF9s6A/69HDk+AMfwwl0P&#10;cliasgSd1oaAH8eN4BSKCjvqq4N2PRAEQRAEQRDRgzpNBdvO9R63zc7elv34rhPuFuElS9ytENYt&#10;tei3NYVugQFgMpTAcbRZ0UkPulVNMTHpIRi8BQGpwEVbd790iCOj1VtflMucKgGgbr7WjTliUlhA&#10;EG6FrhNnmbvqdVXFkse9gyCVzAPg1l9amINOawOcPS0wGUqi3m7P5S/onmqSPSlDGJITDsy1FQH/&#10;HjnRRPgz7aivptGSBEEQBEEQcYS+KNdjd38O8kZH2geHMDntwtIlyfjqxk2UFuZAnaaCLicTzz1d&#10;rtRyRXEcbcbhneuVC2aMsUkPwSKs9aQCF0fGxtF14iyzzYQ7LkY8uhZiVVgQDW1MT1Uxd5Gl3AqW&#10;jU/6Pc5h6+5fkO1fCrGZqVkZGhzeuR7OXvdYxmhvk3COjcPUtB9l63bzUxNYsHqPlOC+r6XhJfPT&#10;su7rGB51T8GobPRo80hMSEB+diaJCgRBEARBEHGIdUsNH27IBTcCkLT7c26FGzdvAYCH43h3w9NQ&#10;LVuqxFIZawl9Zhk36SHcQeuRZGRs3ENAkQpctLb3+j0uhslQIuUoYQ4oiGZiTliYH8ORLnaM1ePi&#10;GB5lFrmlhTlwfvw5M4SwrqrYo5hXcnyKlHKVnqrCjvpqXOppiYkWCfvgEPRrdzHzF0bGxsP6AbV3&#10;0w+YxzghwdS0H9rKRqx4ugmb9nb4rPv23FzUCzsEQRAEQRBE8HS1mpGfnYknVjzG3+b8+HP2/fvc&#10;xfyyFHfQo77wTku2Ok2FH6/5I4VW6otlPngyFBw5PoBHKhtjftJDsAhrPm2GhulKOH9xFM6PP2dO&#10;2zh5ZpjZ9s2qXQGkx+LoyZgTFiCh4LDdCj3Mk1nqqyXFAuE57YNDIZmCIIYuJ1P2+BfH8Igia1AC&#10;W3c/tJWNPvkL4RQV0u5a5vM8Wtt7YWywIv0//5AXEo4cH/D7YRwLog5BEARBEAQRHOo0FRxHm/Hz&#10;v3mW31F2MK7/HcOjGBkbh2pZCr6auYn0VJXPBAlzbQXS7gpfkONCr7FPnhnGiqebYmbSg1Lt4ucv&#10;jnrkSEhlq1nbeyUdzaxa1E9eW8y5FmJKWEjIW60DY8Skt7OAY2LKxez5z8rQQPvgfejuOyd6vLQw&#10;xyMIUlm3QqWs+x05PhATb3JvLPM2qiPHB3DyzHBY+7O+lp7qzn9Y1YSEvNUoW7cbm/Z2oLvvHK59&#10;eSftN9HPjKCsDA0FNhIEQRAEQSwCtBka6Ivcm36soELOreD6agYARHvx1WkqrDWWKrRKX2zd/X7b&#10;kcUQTnoIV7D6QjAZSmA/tA2Oo82KfQ9h7acvymVuAnf3nYP2wfuY2RZHjg8wR09KjAHNn699Y4aY&#10;EhYQlFtBIjuhvhqWV95mHhee0zk2zhQgFoqfF5UHUu6LaIebrqBfuyus33dkbBwvtnX6dZvcnptD&#10;fnYmGmoq0GltwBenXvWYM0vZCgRBEARBEIsHzqna3XdOtDD0zjRgTaYL98ZUIK6FWJr0oM3QuMdo&#10;9rTg8M71KC3MQVaGRjFHcXffOY8NXann0fLK235cC+ysBQliyrUQM8JCQt5qNYIYMSk1QrLsO7l8&#10;4Io33rvTUgLEQpH7YSPVo0METn62u/1kR301LyQ4jjbDuqUGxvICTEy5eDGptDCH3AoEQRAEQRCL&#10;CGHAnndNMTHlwvmLo1i6JBmpKndAI6se0eVkhnxSgxT2wSG/roVYmvSgL8qFrXkDLvW0YEd9tc/v&#10;UslrdGENaDKUMJ/HrhPnUPadXMnRlGLIGD2pDmS9kSRmhAUEMWJSaoKDyVCCzn8969H3732cY2LK&#10;xRQgQoFEcIcH0f6mjyaSEj1f2rm/l8ELCO++1Yy5916D42gz7Ie2wVJfDWN5gU+PlvCDxNa8ISzr&#10;JgiCIAiCIKIH7jrde8eZ291fmrIE064byM/OlAz51rGLR0UwNe1nHmvt6I2ZSQ+Oo83oO7hV0t1t&#10;KFupWMB61wlPtwpLxJicdqHzX88yj3tPmhASL6MnY0lYYI6YZNlfpApx87MVTEtKeqrK4wm2tvcy&#10;BYiF4mfUCI/Ui5HwZfb2bQDuD5pLPS34/7pe4gUE71AdMeyDQ3w2x77NNTQNgiAIgiAIYhHCFYoj&#10;Y+MetYN90O0I4PK6hNMgxNDlZCm0QnGcY+M+OXPcpAfzno6YmfQgN1tO7kZtoExOuzyed3NtBbN2&#10;s7b3Sq6DVcsZywviYvRkTAgLCXmrjQBE340mQ4loGqjUiElD2Uo4hkeYbgZj+UqPcypZ0Mvt2w8m&#10;OFJuER2PpKeq0GltQFerOWBRYGLKBWNDKwB3C4QfFZEgCIIgCIKIU4RZaJZX7oxetJ/xzCPggh6j&#10;Ccsrb2Ny2oWTZ4ZRtm53zEx6ECK3BmLVhKFAWAuq01SiIZ2AW3xyDI94ZLQJYbW1q9NUUu0cWQl5&#10;q/UBLjkixISwAKk2CIYqJBVyaK6tkBQLLBuf5P8v1U6xUPRFubL6rSanXUGJG7bm9Xj3LbfdfzGN&#10;Sbw7dXnQP/PElAv6tbswOe1CeqqKWiAIgiAIgiAWOVxtMDntgnlPO5xj4zh/cRQpyclYlrIEQPgd&#10;CXJwjo1D91QT9Gt3RX0wIwv74JCsWkzKxb5QvJ3jwlrRG1t3v+SmJKtG9eO4iAnXQtQLCwl5q7UA&#10;DGLHSgtzmCMmpUIZ/Y2YFJ5TSbeC3J1wW3d/wHYlYYtFaWEOOq0NcPa0KKrmRQNLU5bg5KEXgnZq&#10;mPe089MjbM3rqQWCIAiCIAhikSN0LRw5PsBPOEtMTMCt2Vn+PlI4hkf4x4STWHMoiCHXtaDkBDdh&#10;TajN0AQ9etI7s0HOOQEY5mviqCbqhQUEGdrIykSw1FfD+jr7xSk8p1Q7xULRZmiYNhlvpNbLQuyN&#10;lZWhweGd6+HsbYF1S3zmBryxd2NQooK7/cHqkauwmFweBEEQBEEQBBvhLjW3g/7VzE3cmr0tlerP&#10;w2UyJCclKbPAOEaqthOSlaFhTuZYKN5tDJKuhNd7mSLH5LTLZ0wph5/pFiYZy4woMSssSM0slQpl&#10;LPtOLtOF4H1OqXaKhSJloRHiPT9VDv5aLNJTVWioqZC9hljhO//X7wUlBjjHxqFfu4t3sdRVFVOu&#10;AkEQBEEQBMGjzdCgoUb8+tCfG9gxPMoXxjM3byE9VYUdCu6uxxuBTOhT8hpeWBsaywuY9Zatu19y&#10;9CRrGoefUH9TAEuNCFEtLPgLbRRDqg/HWL4Sfb8eYipewhfixJTLJ0k1VEiFfngTTGij3DeUcJxi&#10;rJOclIjeVzcH/Dhrey90TzXx7Q8NNRWUq0AQBEEQBEH4YNlYLWuamzfcpmZykrv0MhlKYKmvJnEh&#10;AOTWLUqOnjxyfMCjjYFVc01Ou9D36yHJkEdW5oWfEEdjIOsNN1EtLEBCmWH90iVHTNZWShbqwnMG&#10;U9DLRWpMiZDzF0cDDlqR22Jx8sxwXPRccdT88eMBZUfYuvuhrWzEpr0dmJx2ITHB3e8mV/AhCIIg&#10;CIIgFhfqNBW6WhsCflxXn9v6fnvO/TUX1GeurcA37k0P2friGefYuOwWdT8tBQtCWCNKfR9rey/M&#10;tZXM46ya1U+IIwkLwZCQt1qNIEIbWS4DLgyD25n2pq6qOGwjJuW+2IMRN+S2N7AsOLFI6vKlslwG&#10;juFRmPd0QFvZiDXbD3g4W27PuT/p1Wl3KbZOgiAIgiAIIrbRF+Xi8M71su/fdeIsf82ZlJjgUceo&#10;01T4m3V/osg64xG5tZGf4nxBeI+e5EI9veFqTlYgo7f7gcNPiGPdfI0clUStsIAQuxVMhhLJzATh&#10;OYUfAKHGZChRbMSk3BYLKftNLLKDIabYB4dgbe+FqWk/tJWNWPF0E1o7epnPbVaGJuhpEgRBEARB&#10;EMTiwGQoQae1AYYyd7aXMNTPG+56PikxETdvzfrUMSZDCdLuWqbcYuMIuTVaeqpKMdfCyNi4R/ii&#10;tGuhR/I4q9aL1RDHaBYWROd1Sr1QpEIbjeUFzNCP/OxMjwTRqHArBDEJQm6LRTy5FQDgR3Xfh2N4&#10;FNb2XhgbrNCtakJC3mqUrduNTXs7cOT4gKwPISVtUwRBEARBEET8YCwv4DekJqddoi3GE1MuPhx8&#10;9vZt3H3Xcp+gcXWaCmuNpcovOE6Q7VpQMMRRWCvqi3KZU0G6TpyDsbyAWZ+xfhY/IY6iNXI0EJXC&#10;QkLeah1CGNpoMpSg68RZWaGNzrFx/gMg1OiLcqWsLR4E0wYhpzAOxgkR7STkrcaKp5uwaW8HuvvO&#10;wWf4XAAAIABJREFU4fzFUUhNCE5PVaG0MMcnMIeEBYIgCIIgCEIuesF1vZgbmLvmTlmSjCXJSaj+&#10;XoFoJhhdg8pHbh3jvXEcSryn9kmFOHadOMt8fhcQ4qgLZL3hIiqFBUgoMayeGcnQxmcr/LoZOIJx&#10;CshF7ocGq+fG37nltFgo+fNFAwnzIYxzgts4EaHT2oBLPS2YOP0q7Ie2eXwI1FUVK5YgSxAEQRAE&#10;QcQf+qI7IwXFahGu/pi5eQs3b80yx6LrcjKDmjaxGNHlZMluWVc0xFFQU/lzJUhlPgQZ4hiVroVo&#10;FRZEEy/zszOZoY2sNofSwhxMXHMxQxuN5SvDEtqozdAwwz28CWYMpNw3Tjy5FcRcCXmPPYyGmgoc&#10;3rke777VjLn3XoP90DZY6qthLC/weP2Y97Tz/yelmCAIgiAIgggULt/Me+KaY3jUowAWa4MQQjlf&#10;bNRp7lZ4Z08L+g5ulbWZCii7cegd4sjKuTt/cRQT11xM13rXiXPMEEdWiwWidDpE1AkLCXmrTQBE&#10;566wbCZSbQ7+QhuFY0Bs3f3M8ywUuemkwYyBlNticeT4QNyMmEzAHVdCfnYm9m2uwaWeFjiONsO6&#10;pQYmQ4nkB7RjeJSfIFJXVayYVYogCIIgCIKIX4QT2YS72FzhuSQ5CSlLklH2HelrTV22aBf4okab&#10;oYF1Sw2cvS04vHO9bEFBiFKbh97t5VKjJaVCHLl2CTEkciLS52vmqCLqhAUwFBjvlgUhUm0OZd/J&#10;lQxtFBafSu3mcyqbHIJZg/zxlWyBJdaYg3uKQ9/BrXAcbYa5tiIgRdK0fT8A92tE7ohOgiAIgiAI&#10;ghAiHA9o6+7nd5+7+tzF4s1bs5i5ecvvJpb67jsO6qTEaCzRwoexvABdrWZc6mlBQ428cHoWSrqS&#10;hXWbLidTMsSx7Du5AYc4SjlcEIWuhah61SbkrdYCMIgd825Z4HAMj0q2OfT9ekh2aOPJM8OBL1oG&#10;Un033hzeuR625g2yd9DltlicPDMsOQon1qirKobjaHNQTgNT037+NWN+NjBBgiAIgiAIgiCEWOYD&#10;wSenXbC29/Kh8inJyfx99IXkjpVCnaaCubYCzp6W+VGe4q0FgZKVoVFMXPB2mkuFOPb9ekiyXULM&#10;Va5OU0nVeYb52jlqiCphARLKC+sFIRnaWFvJPB7O0EaL1/QBf9RVFfM78f7eCPLdCvET2lhXVQxb&#10;8wZRockftu5+vgWitDAn4OeGIAiCIAiCIIToi3L5AvDFtk6Y93YAAJKT75RagWQozN6+HdoFRjHa&#10;DA1szRvg7G3Bvs01QbU7+CMaQhxt3f3S7RKMWtTP2qPKtRBtwoJowmVWhoa5M80SDrIyNFDfrWK6&#10;EMIV2mgsLwj6DZKfnYnDO9fD2dMCS321TyGtTlPJym4YGRtn9u7EGitys2Br3hDUY23d/Viz/QAA&#10;t7AU7HkIgiAIgiAIQohl45N8Uck5Y11fzSA5KVFWLeD8+HMAdyacxTvG8gLYD23DpZ4W1FUVKzoV&#10;o7QwR7FwTK7lBZAOcTx5Zhjqu1XM1wKrFtUX5Uq9fqJqOkTUCAvz8zhFU0uMZeL9JVKhjebaCkkX&#10;glD9kTrPQpEI3ZBNVoYGO+qr4extga15A2/dl9tiES9uhcTEBJz4h61BPdba3ushKtgPbaMWCIIg&#10;CIIgCCIkaDM0sGz0dcLemr0t65rTMS9GzM3N+bln7KJOU8FSX823O8gJnw8VUm6BheC9gSvlMLC+&#10;3ivZLsHaCGbVwgCy5mvoqCBqhAUAJtYB1q68lMvAZCjxUJCEeDsglHIr6HIyQ/qGSU9199lc6mnh&#10;Ryj6wzuxNJZ5puI/BdX+YGraj03zljQAsDWvp5E+BEEQBEEQREgx11YEde0/MeXiXQ7JSUkAIDVq&#10;MObQ5WTC1rwBX5x6FTvqqxVpd/BHXVVxUHWEHIS1lpTDoKvvrKTwwJwOIe1QN8lYYliIemEhPztT&#10;VOWbmHKhu0982oOhbCUfmiKGd2gj6zwLRSllDHBbeuS8KYXptLFMclIi/nFPfUCPsQ8OQbeqic9U&#10;SEpMxBt7/8JfwipBEARBEARBBIWteUPAtn774BD//1uzs9hRX42uVrOi7QHhwGQogf3QNrz7VrOs&#10;sHmlCYWTXIzuvnOyQhxHxsZhHxxiBlMeOT4gWrdpMzRSQpMpwOUqRlQICwl5q40A0sWOsVQdqcwA&#10;k6FE8riwsFQye8AxPMIUN8KFkqGU4aQugNAV++AQ9Gt3oWzdbpy/OMr3qs3evo1v3Hu3UkskCIIg&#10;CIIgFjnuMML1+P2Hvy77MfZBdyZcyhL3FAmToQTaDA2sW2oUWaOSaDM0fLvD4Z3rw9LuILelXckQ&#10;R2FNKbWJ2XUiONeCxGPS52vpiBMVwgKCmAbByg1IT1VBX5TL71J7Yyhb6eGAUDJ/wNreC21lI9Zs&#10;P8AciakkR44PiI4uiTWSkxLxD5Z1kvexDw7BvKcD2spGlK3bjZNnhsFF3wh71YIZT0kQBEEQBEEQ&#10;cjGWF+DtfQ3QqFMBwO9I+66+s0hMSMDMzVsetYrJUBIzrgV9US5szRtwqaclbO0OJ88Mo9rcCvXj&#10;z8kSF7IyNIo5l4U1pTZDI+lK0BflMp9XVm0aC9MhIi4sJOStVoPxyzCUrRTthXGOjTMLdWP5Stlu&#10;BcfwaFgcBbbufuhWNaFs3W7F2i7E0GVnKqrMhQsxt4J9cAiWtk7o1+5CQt5qlK3bjdaOXv75TADg&#10;HX0Tqnm4BEEQBEEQBCFF3mMP41uPPsR/zdrs4+qR2/MbYd42ejkT4CKJyVACx9Fm9B3cGpZ2h8lp&#10;F1o7evFIZSP0a3fxdZ9cl7ZS7RAjY+NwDN+pT/25FljTI85fHBV9rajTVFK1jHG+po4oERcW4BYV&#10;RNsgWE+IVBihubZS0s0gLLSt7T0BLHPh2AeHYGyw4pHKRrR29Co2iYJDOK7SXFuhWGCJ0vzsr/+M&#10;dyQIhYQX2zqZCrBYni5lKxAEQRAEQRDhQnjt7RgeEb2PrbsfiQkJWJKcjPzsTB93bTRuEnLtDhOn&#10;X8XhnevDEjQ5MjaONdsPQFvRCPOeDp/iW25YfWlhjmKT4YS1pZTbxNreK5nFx/pZJGqZdESBayFa&#10;hAUfvEUAIaxfdlaGBuq7VZJuBiFdJ8LnHhDiHBt32/YrGrFpb4firomsDA32ba6Bs7cF1i01MTdm&#10;8Z4nnuMdCf6sZFkZGjTUVKDv4FbMvfcaf7vU64kgCIIgCIIgQo0uJ4v/P8tR/UbPv+P23Bxu3rol&#10;upvuJ7gvrOiLctHVaubbHcLRptHddw5l63ZDW9koGUrvHBtntsJ7Y9n4ZCiXyONdW0q5EtR3q5jt&#10;Iqxa109rzOIWFuYtGwaxY6wnQqp9wVxb4dfNwGHr7lfcMeCPiSmXRw6Dv6J5oaSnqtBQU4FLPS3o&#10;ajXHVN5Agte/Qjgx4d23muHscYsn+qJcj4TdaLeREQRBEARBEPGFsezODrNd5DrfMTyKz65OAgDu&#10;vms5c0c6kptj6jT35pyzpwV9B7eGpbVY2O5gbLB6XNNLIde1YCwXb7dfKJPTLo81+HMlsJ5X77YK&#10;IawaGYAh0u0QkXYsMJWVYNogjOUFkm4GXc4dtU/JaRDBYOvuh37tLqx4ukm22rYQDGUr0XdwKxxH&#10;m6N+Jz8hIYFvbeD+LS3Mwb7NNR5igvD5BQBLWyf//2j/GQmCIAiCIIj4QpeTye9Kc6MGhbzR8+8A&#10;gCXJSaj+XgGz2NUXhn8zkJtK4ex1T3cIRxjj+YujWLP9ANSPPyfa7uAP++CQLCe4kk5mYY0pfP69&#10;kRIWuONi+GntjqhrISqFhfRUFfOX1tUnLgjkZ2di4pqL+WISPnETU66whigGgmN4FKam/XikshEv&#10;tnWGNYfBUl8dlTkMc3NzSE9Voa6qGJ3WBsy99xrsh7bBXFvhIyZw2AeHeAdIQ01FzLV/EARBEARB&#10;ELGPsL3Bu1j8x3/+FQDg5q1ZyYKRdb2rFMbyAlzqaUFDTUVY2h2OHB9A2brd0K1qku06YCHcWJRC&#10;qRDH7r5zHu0aUq6EiWsuZpsLq+Y1lhdEbTtEgnAUX1i/sduq8YXYsbqqYtiaN/jc3nXiLKrNraLn&#10;27e5Bs6Px9HaIR7ceKmnhS8ure292LS3I8iVhxd1mltksYRpbAvgfnNbXnk7akZV7qivDih8cmLK&#10;Bd2qJoyMjSM9VQVnb0tUCiYEMH36PADA9f5vMDs5DQC4fuG3/P8B4Na1aVy/8Fu/50p5+H4sffh+&#10;j9tSn9ABAJLSU6H61jcBAMu//SiS7r4rJOsniGjn+vsf8u+nqdPv8rdPn3J43E/u+4xD7P0GACmZ&#10;9yNFcLvq299E0t3ucWv03iMIYjEyMeXCPU88x3/N1SQTUy48+L3n4fpqBnfftRyTv/ql5HkS8lYr&#10;vVQedZoKX5x6VdHvMTntgvX1Xti6+0Nac6jT3Nf+cgSRsnW7ZbdZBMK+zTW8cOEcG8cjlY2i92uo&#10;qYD2QQ2zLu20NogKTqam/VIO93vm3nttIph1L5TkSHzTeQJug5BqXzAZSqBb1SR6LD8702PHeqFK&#10;WDiZmHL36ti6+6EvyoWlvhqlhTmKfs+6qmLUVRXj5JlhWNo6FXnDySErQ4Muqzlglda8p513rlg2&#10;RqcLYzExffo8bnz0CWY++pQXDaZOO/w/MEBmPvoUMx996nGb1PdZ/u1HkXx3KlKf0PHCAxU+RCwy&#10;ffo8Zq9Nw3XhN/x7zPW+p0AXasTebwCA0/4f636/PQrgjviX9vgK99eP54dsjQRBENGAOs3tuuUK&#10;Qcsrb8PWvAFdJ87C9dUMlqUsQdl3/Lc6pKeqMDntQlJiImZv31Z0zRNTLhw5PqDI+MiTZ4b52kYJ&#10;uNqpoca/I8FcW6FInWPr7ueFBS58U2y4QFffWTiONjOFBfdYSt+62FheICUsGAHYglv5wog6YSEr&#10;QyMhLIi3LxjKVkr21AgtKM6xcebUiGjHPjgE/eCQe8TLxicVnxVbWpiDvoNbMTI2DktbJ7pOnGUm&#10;sYaa/OxM2A9tC1gUsHX382+00sIcxWxOhDjTp8/D9b67uHFd+G1AO6Dhhlubt/jA7cSmPqFD2uMr&#10;SGwgoobZa1/i+oXfYur0u/x7TLS4j3KE4iL37yeCayBOeFj+7UeRknk/iX4EQcQ85tpK/vr0yPEB&#10;mGsrYW13u6y/mrkpK1Cda49WWlTgsLb3hLTWOHJ8ANb2HmYoYSixvt4rKSwI3RJKcP7iKJxj4/zG&#10;tslQIioecLkbhrKVom36rNrXWF6ArAwNq/aNmLAQkVYIqTaIhpoKWLfU+Nwu1QZxeOd62AeHmMrN&#10;F6de5QtU854OZrtErKFOU8FcWwGToSQsbRLdfedgbLAq/n3S7lqG0X+xBiUqrNl+AIBb1XUca6Zs&#10;BYWZ7DmFqVPvzhc7oXchRAspD9+PtCd0SH1ch7QnViDloW9EeknEImDm8meYOvUupk87ol6oCwdC&#10;0U/17W8i9XEdiQ1ESBC2DC0mSLALL/q1u5gT4PoObpUUF4R2enWaKmwbffZD2xbklB4ZG4etux/W&#10;9t6wrZmjq9XsM8FCabeEkB311bDUVwPwbYcRUldVDH1RLl/DeMNqh/BT00akHSJSjgVmGwQr4EKq&#10;DcJYXgDzHnELiaHMc5wIKwgjFpmYcsHS1glLWydMhhKYaysUnXMbrhaS4z/ftCBRAQBszetJVFCA&#10;6+9/iKnT72LynwfiWkjwZuajT3H1jR5cfaMHgPtiLG1eZEivfCLCqyPihdlrX2L6tAMT7/Rj6pQj&#10;Jt0ISsK1Xwg/ezjRz/2eXIHl3/r9CK6QiFU+qG5YlMLCQ81/ia+vfyrSy1g0WOqrUbZuN/+1Rp2K&#10;8Qn3686fY4Gz6yclJoa1QLd19wclLISzgGdhbe/lhYVwuiU4bN39vLCgTlNJuhKsW2qZwgKrHcJk&#10;KJESFiLiWogqYcF7JKQQf20QrOkJwifCMTwqawRJLCLMYTAZSkLeJjEyNh6WEZ3/rXSFLDuYEO8A&#10;k8M71/sbxUIEwPX3P8TVN97BxDsDVOjMc31+9/jK/mNISk+F+vvFSH1cB/X3S2j3hwiImcufYeKd&#10;fkyfcmDiHeVHDccbnOjHkZSeirTHdUh9wv1+JHcR4Y+rb/YsSlEBAK788hgJC2FEX5TrUVzemr0t&#10;Oy+BK9DD1QYh/L5yA+Qnp13oOnEuagLg7YND2LS3A7bu/rC7JQB37eQYHuVrW2N5gaiwMDntCqod&#10;ghtlGU3tEGEfNznfBmEQO2YsY4c2SgkH/twMHLEU2hgs9sEhflxla0dvyMZVcn1gSpKclIifb31W&#10;9v3tg0PQrWryEBVyHnlAsbm0i4nr73+Iy9tfxoXCH2CofB2u7D9GogKD2clpXH2jByPPv4Tz3/xj&#10;jDS8hMmeU5FeFhHFzF77Elff7MHQ9/4cFwqeweWml0lUCBGzk9OYeGcAl5texoWCZ3Ch8Af0niQk&#10;mVzE772Zjz7F9fc/jPQyFhW25g0e0wpmb9/2W7Q7x8Zx8swwEhMScNfypQCAd99qxo753XCl8Vc/&#10;jYyNY9PeDmgrGmFq2h8VogJHJFowhAh/d1KbnixXAsAJNozRk4zaGYBhvuYOK2EXFiA5DWKl6O2s&#10;X2Z6qmpeWGC7GeK1DcIfzrFxmPe43+Sb9nYsyKkxOe0Kiyjzp/+lSFb7gnNsHKam/Shbt9sniLPi&#10;8Tyllhf3zF77ElcOHMPQ9/6cxIQFcPWNHnxY9wLOP/YnuLz9Zcxc/izSSyKihMmeU/gPU5NbgHr+&#10;pUWfmRAOOEfDh3Uv4Nw39PgPU5N7h/ral5FeGhEFzF77ctGLelffeCfSS1hUqNNUsDWvB+DeUAPg&#10;99rX8srbAIDbc3P48voN1FUVQ5eTCXNtBVTLliq7YLCFhZNnhlFtboW2sjHiBXy0Iqw9uXYI0fud&#10;OOdXeBCDVTtzh+WsMZREjbCQnqpiWuBZwoG+KIfaIPwwMeWCtb0X2spGVJtbmaExUoTLQvTq9jWS&#10;x+2DQzA2WPFIZaOHSyFBcB/tg5SrECjX3/8QIw3u3fbLTS9TsRMiZiencWX/MVwoeAa/qTbj6ps9&#10;/h9ExB2z177EJz+z4ULhD/Bh3QuLvoiJNBPvDPDuIhIZiKtvUlFNf5vCj7G8AId3rkfqXcsBQPLa&#10;3Dk2jiPHB5CclIiUJe4OdsvGJwG4C9VV/7VI8fVyawDcm42tHb14pLIR+rW7wtImHctw7RAcUq4E&#10;rh1CDHYtnOvhgPEivoUFyTYICbdCMG0QnJuBYzG0Qfij68RZ6Nfuwoqnm6Rmn/pgfV35NognVjwm&#10;GtjonB91qa1sRNm63aK9R8K5JvrCwPIZFjNX3+zBb6rNGCpf59GjTISeqdMOjDz/Ei4U/gCf/MxG&#10;hcwiYObyZ7xg98lPbeT+iUK8RQZql1h80N8+twhOr/3wIzcPjXMr3Jq9Dcy5JwgIHQ7hav+1tvdg&#10;zfYD0FY0wrynI6raHaIdxdsh2K6FsLdDhNuxoGcdYP0i/eUnsOd7erZBkLBwB8fwKJ/D8GJbp2QO&#10;w5HjA2H58NjdsIr/v3NsHNb2XuhWNfFrHBkbR0JCgsdj7r5ruUdfmlT4J3GHq2/2uPuOn39pUU12&#10;iAZmPvoUn/zUhguFz5DAEKdMnz6P/zA14ULBM1S0xBAT7wxQC9MiY+byZ+TQm2fiHbpGjjRi19pC&#10;pwAAzNy6xbsVOPRFubg7dbni63MMj0YsBDHWEdagyrRDSAbW62UsMWSEW1hgtkGwhYWFT4OQcj0s&#10;Zjg3gPrx57Bm+wHRVpFwCTIP33+ve6rF2l14pNKdC+GdnzA35/YmGMpW4vDO9Zj81S+hF4zAkQgw&#10;IeApKNDuaWSZnZwmgSHOuP7+h/hNtRkfVDdQu0MMQy1Mi4crvzwa6SVEDVffiI+WIC5fTLeqCQl5&#10;q6F+/LmoCxMUIryGdQyP+Bzn3AqAO4/B263AUU2T0KIab7dBqNshjOUFUdMOERXCQqjbIADPebDU&#10;/+MfW3c/327A9XqdvzjKz81VmkcqG7Fm+wFmn1lWhgY76qtxqacFXa1m3volfJPRNAhxSFCIXkhg&#10;iH24loeh8nXkAIozuBam84/9Cb0/4xASAD2JddeCY3gUuqea0NrRy29MTU67cOT4AHRPNXn0uUcL&#10;UrXKxJTLw61wa/a2j1tB7DxEdCJHWODuF+J2iLAKC8nh+kYJeauNANLFjrF+gfZBdpiJsbwA5j0d&#10;osd8pkEwFB7CF/vgEPSDQ9BmaKB98L6IrsXtZFkJY3mB6GvEMTzKC0/52ZnUBuHF9Onz+OSnh6nY&#10;iQE4geHK/mN4aOdf4t5nKiO9JMIPs9e+xJX9R/HJT22RXgqhMNz785Of2nDvDyrxwI/XIOWhb0R6&#10;WcQCmD59noR2L373Ro/if3sG3v0AZ96/5HP7Z1cn8avz4m0pQveq9sH78O5bO33uMzHlgn7tLuZm&#10;5OS0+7jjWLOs6WPhxFC2Et1952D32ljjHMOpy5fCdWMGJSuzmWvXZWcpvk5iYQifX64dQiw3ruvE&#10;OVi31GLN9gPi5xkcFq2JjOUFrPy89IS81ca5917rCnbtgRA2YQESPR7MaRCM8ZCBtEEIi89QYjKU&#10;wLqlBvbBYXSdOAv74FDUWq2CwTk2HpGfhxMTTIYSvwqssE3DXFuh9NJihtlrX+Ly9l9Qf3cMMjs5&#10;jZHnX8KV/cfw8M6/Qurj+ZFeEiHCZM8pfNT0CypMFiFX3+jB1Td6oP5+Mb6+YRW9R2MUmgbhy9Rp&#10;B2Yuf+Yjmv37ex/ib6xvij7Gu2WVY3L6Ot++GkocwyOwtvf6XPPJaXmenHbB2GCF/dA20bDwSGEs&#10;L0B33zmMjI177FZb293B6dPXbwCQvs6ljbXoh5sOwT1X3PPujbAdQlR46DsL65Yan9v91Ex6AHEn&#10;LIhaMbzdBRxS4yH9tUGEYxoEN97DULaS74U5f3EUXSfOoqvvbFRarqKZrAwNLPXVstsZJqZc/HOb&#10;laGhNoh5rhw4hk9+asPs5HSkl0IsgOsXfosPqhvw9Q1P4YEfr0HS3XfJetyfWw7in/73IP/1vepU&#10;PPSNr3nc556770KpoK+Tg8Q5/8xe+xIjz+8mCzWBiXcGMPHOANIe1+GBH68hgSHGoPewOBPv9OPr&#10;65/yuO0BTXpQo8qVYlvrUZ+/V3I3ws5fdIeXd7WalVhaUHAObM7mbiwvgK27HyNj40hVLcW06wbS&#10;VMv9BfQhK0ODkbFxpCxJxszNW2FaPREItu5+WHPcooCxvIDpSuBeB2LCgrdAwSHlgoC7Bg/Liz4s&#10;wkJC3modAFGfDuuNIiUIGMsLYGnrFD3m0wbBcD0sFLFelvzsTORnZ2JHfTVGxsZh6+5nrpO4Q11V&#10;MaxbagNSkM172nl12lJfrdTSYobr73+Iy02/oLaHOOPK/mO4+mYPtD/fivTKJ/ze/3/9m8MjsXli&#10;yoUPP7ricz8xYXbTXt/WsuVLU7A0xfPPxGIVKyZ7TsH5/G4S7QgPpk47MFXdQAJDDHH1zR56HzO4&#10;8stjPsICN3ErWjbMrt+YwZ9bDuIfLOv42yauyXcmd/edg6WtM2quHdVpbqfukeMDOHJ8AJaNT/K1&#10;w7TL7VZ48g/9hzNq54WFxMQEv/clIoPQbSAlBNjPDEu2QwgFCiEsMQJAVkLeat3ce68pXiSEy7Gg&#10;Zx1g5iucEQ8NzM/OhPPjcUk3A4eU62EhcG4FKbIyNFDfHT1Wq2ilrqoYtuYNAT3GMTzK9xGRWwH4&#10;5Gc26vOOY2Ynp/Fh3QtQf78YWT/fKuleeEL3TfzT/3MmZN/7+o0ZXL8x43HbQsUKMQFR++B9SPca&#10;l/Vo5jfw7Ucf8rjtAY0az1R+V9baQwW1FhFy4AQGymCIfibJrcBk5qNPcf39D7H8W7/vcbu5thKm&#10;pv0RWpUvR7r7sf2HBmQ94M4c0D4onj1QWpgj6rawvu5up4iWlgjLxif561rdU00+bR3+3AoAeOEn&#10;ASQsRCty2yFGxsbh/Hgc+dmZou1GrBpZRjtE3AgLJrEb87MzRd/UzrFxZt+WyVDi183AoVQbhETy&#10;pgcUGilNaWFOwKLCxJQLpu13/rjZdq4P9bJihpnLn2Hkr3aTS2GRMPHOAFzl66D9+Vbmruixluex&#10;aW8H35sZjYjNwBYbs8Wy3v5g89/73BasWHHfPWn44z/QMS8ur7//IZzP76ZZ94RsuAyGQNuY4glW&#10;QJ8cLvz2Mn47+hnz+OT0dTg//lz0mPdni7m2Avs2e+7qzV77ktog/HD1jXfw0M6/9LhN7nWvPxIS&#10;Enw+lznys8VzAianr/v8jbg1ext1L+yH/dC2+fUViArZXE3g/fdkctrdThstrjpthoYXQThRIVW1&#10;FF/duIlbs7dlTX2YnHYhOSnRZzOAiC7ktkPYuvthMpSIvq7PXxyFc2zcJ8xTm6FhihFw1+LWha3e&#10;P4oLCwl5q9UARK+CWTvN/vIT9Gt3iR4rLcwJTxtEmX/lkAvfIMRJVS0LqsfNvKedf8MYylYu2hE7&#10;ZMtenMx89Ck+qG7AAz824YEfmUTvs29zDXQ5WVG1u6Q0wYgVupxM2A9tY7rPrr7Zg8vbX6b3GBEU&#10;XBvTAz82+VjLvbn25XX8y+kLuPzZ70SPL2RkNmuTxh83Zm7FfIEido1JoY3+ufpmj4+wkJ6qwgsb&#10;qjBw7gOP28WcZUDo3WX3PPGcz+f8v529iIF3P0DxiseYBZV9cAhdrWboVjX5OJijSVgA3G29Zet2&#10;819zbRBZGRq/zgruM+LW7G3lFkiEBO92CJarpqvvLOyHtokKC4D7ORd7/bLECAD5CXmr1XPvvTax&#10;kPX7IxyOBeb8TH0hYxoE448op2ZGsg1Cm6FBloxRNeRWkOYXW58N2IJmatrPW8XSVMsDdjvEC5e3&#10;v4wr+49FehlEBPnkpzZMn3Lg9478RHRHtK6qGNoMDZ5q/Dm+5XXRd/mz3+HqhGexHA9FRCC8+ZrU&#10;AAAgAElEQVT4ExXoPUaEgtnJaVxuehlXfnlM0ml0913L8dR/KUJrRy8sr3SKCmVEYOhyMkV3wKml&#10;yT+zk9OY7Dnlk+vT/JfSApmS7Kiv9imW5ubmYGraj9/+r58BcNcU3sICZzM311b4PJ616xsp9EW5&#10;okWmnPVxDu3k5CTcujWryPqI0DAyP3WPe16N5QWiwgJXw7IcCCxhgVVbz2MEYAti2bKJmLDAhcF4&#10;MzHlYlpg9YW5sqdBsPpPFoqcPicA5FaQ4F51akC5CBNT7hFB3OsiTbUM/2Z7IWp648LF7LUv8UF1&#10;A9myCQDunu4Lhc/gsc5Wn35YwO3gOvX63+KxrPuD/h5iLRVin8EXnZ/gqxs3PW6bdn0VlbsnUqIC&#10;5SkQSsA5jfzlpDTUVMBYVgDT9gN0DbFAxK4xZi5/Rn8/ZTLxTr+swOBwYa6twMv/43/75Pt8+NEV&#10;fvykyVCC1g7xv1msVglWcRYprJtrseLpJgCAalkKXF/N+BUWnGPjvIDCiQrpqSq/4zeJyCF83bFe&#10;m9z9xAQzwO3AnJhy+dRCupxMfkKICHEhLOhFbxRJEAekLX8mQwnMe9tFj+VnZ3q8+ZTLV5AnLARq&#10;XTQZSqBOU8F+ZihqkneV4q9Xf1/2fW3d/Xh+dzumXNf52zb+4A8X3cze6+9/iA+qG8iWTXgwOzmN&#10;D6ob8NDOv8S9z1T6HF+IqACIT3VYyEXYyCfj6PxX38/GcIkV/kQFEu4IJZl4ZwBThc9ItkdkZWjQ&#10;d3ArXmzrpKlSC0CsZfXqG9QGIZerb/TgoZ1/FVUZIbbmDfgD008wNzfncfuLbZ0w11bgnnTxzaau&#10;E2dhMpSI7vxGm7Cgy8lEQ00F/uVX/weXPnYXhtoH75N8jOWVtz2+zsrQwHG0Gfc88Zxi6yQWhrAN&#10;RyoXoevEWVg314oKZtxxMRFVX5jDO7y9Dy1g2bJQVFhIyFutB5Audow5DYKh0qenqqB9UCPpZuCQ&#10;Cn9cCFwvjD/OXxwN2MpoMpTw5x4ZG3f31gwOL6i3Mlqpf+Z7fu9j6+5H08vH8PFnX/gcW7Z0iRLL&#10;ilqo15uQYnZyGiPPv4SZjz5l5i5EC1kPaEIuVogFxX12dRK/Ou8pENyvScf+v12Lu0WCw0hUIMIF&#10;1x4x+c8DyPrFVub0iB311TCWF8C0fX9MbjYE6yhctnQJsrUPSN6Hdf1Y/b0CfkqAGORECoyJd/pF&#10;BetIUbziMfxBQbZPHTAx5YK1vZd5vczt5hvLC3xqA9aubySxbqmBfXDII2+BhXNsHEeODyApKRGz&#10;86K7bed6yVGGROTh6kTudSflStA+qGE6UOyDQ6LCgrG8gCUspCfkrdbPvfeafYE/AhOlHQvMfAXW&#10;HwZWNoGxfKVfNwOHUhZCuUGBgbolvAWLrAwNGmoq0FBTMR8C6RYYuk6cjfneS31RLvMD3Dk2Dlt3&#10;P/Yf68Mnn9/JFklISPBQqKOlHy4cXDlwDJebXo70MogY4JOf2jDz0afIav2bSC8lrBSveAzFKx4L&#10;+vEkKhCRYOq0AxcKnpEMYs3PzsTt23PQ5WQxk/T98Z/zH8U37hXd3/FLNO3kLpTr73+ImY8+jfQy&#10;YorfvdETVcICABz5yQY8+kc/8nGubWs9KpkT1HXiLIxlBXhRxAXE2vWNJHLrDc6twIkKpYU5/GNN&#10;hhISFqIY4euO1cbD3c9YvlJUKGDXzJLueiMAe2CrlY/SwoJe7EZDmfjYGsfwKLMnyFhewBQW0lNV&#10;HtZ4pXb5ZecrBJjvIHXe9FS36mgokxZWYoW6qmKf2+yDQ7B19/u8aThB4VuPPoiPPvkd/9pYLJMg&#10;Rhpeoh0WIiCuvtGD2clpyT5u4g4kKhCR5pOf2pCUnspsjTh/7CdhXlF8cmX/0UgvIeaYOu3AzOXP&#10;mK6aSJD1gAZ1hhIcfPukx+3+woe7TpyFrXmDaO95NAoLAPi1TlwTr4s4t8LSlCWYnZ3FrdnbHqHm&#10;xvKCRZe1oE5TQZeTxTweTdk1wtedLidT0pXAciBMTrvgGB4VbQ+XcKzoF7h0SRQTFhLyVmvBGDPJ&#10;KgylxkPqi3JhahKf9ek9X1cphU7OHN+RsfGAbYtyCmXOrhXrcCLKxJR7hvDPjvyzaLsDAPyg8rvY&#10;8FQZ9EW50K1qwvmLo8jK0CwKxwKJCkSwTLwzgBvVDXiss5XEBQlIVCCigZSH78e9z8jPHSKCY+Id&#10;UVsw4YeJd/r9jksNN9t/aMChzn/zyVqQgtvZNZYV+OwMd/edi7p2CMDtzh0ZG4fjou/oZMA9fh0A&#10;bsy4s4h21Ff7XB/ri3Li1rWgzdBAX5QLfVEutBkaWa3qwHyddnHUPYr0xFk4FZggKAfv50XKlWDd&#10;Uss8T1ffWVFhQV+Uy3ru8xPyVmvn3nvNGeCSZZGoxEnn0bMOsNsgxIWF0sIcOD8el3Qz+DvHQuHU&#10;JH9IiSMs5AgW8eBWANxtIqam/bjnieewaW+HqKhQV1WMSz0t+Mc9G6EvysXElIvvPRILZIo3SFQg&#10;Fsr1C791h31e+zLSS4laSFQgogEtuYsUZ7LnFGUUBcmVX0bf2N2sBzT4g4LsgB4zOe2SdCZE0042&#10;hy7bvfMutllpHxxCd985JCclIiU5GempKtHWJblO61jBWF4A65YaOHtacKmnBYd3rkddVbFsUQFw&#10;O0EMZSuxb3MNLvW0wHG0OWKOFWFtx3quJqddcH48zvwZWfWhn+deL3OJARN2YYG14ywsHr0xlhdI&#10;5hYId/ztg+LhjgtF7osu0O+vL8qVJ1jEibCwaW+HqCL38P33Ykd9Nb449SpszRs8XiPCnz0a7Wqh&#10;hEQFIlSQuMBmpOElEhWIiKP+fjFSHxc1dhIhhKZBBM/MR5/i+vsfRnoZPhz5yQYkJCQE9JiuE2eZ&#10;m4TReI2tL3IXkpPTLp9ddW5izK3Z25i5dQvmZytEHRecOBHLaDM0sNRXw9nTgk5rAxpqKpAVQudy&#10;fnYmDu9cD2dPS9hrDGHNKOVet3X3M4UC1sAAbYZG6vekD2CZAaGksCAa3MjacZZ6U+sLc5m5BaWF&#10;OR5vpmAcA3IQTp1gwSmigSC3vSJSVh2lqasqRt/BrRj9l32w1FeLfjBa2922tawMTVyPmSRRgQg1&#10;JC74cuXAMXqfEREnKT0VWT/fGullxD2z176kNogFEo3CTDCuBfv8NAmx625WCF4kERaawtrCPjiE&#10;k2eGsSxlCZalLGG6FQDE9DWzNkMDW/MGXOppwY766pCKCWJkZWhweOd62A9tC1vLtbBmlZo8aD8z&#10;JFmHsmpPPdvJwRyusFAUERYS8lbrwBgzySlw3rBsSFkZGmgf1Ei6GTgcw6M+oSyhgJsx6o9g3BJy&#10;rP1KiSWR4u67lnu4E6RUOvvg0KJogyBRgVAKTlwggOnT52nKChEVPPBjE7VAhIGJdwKb0kX4Eq3C&#10;TPNfBZb9wGWgie38BrMxqDTqNBVfewhrJNN2d97cVzM38dXMTaZbIVZRp6l4QUEs8F1pSgtz4DgW&#10;nvYI71w+KVeC9kG2A4FVQ0u0Q6TP1+ohRynHgp55gBXcyFAL9YU5km924S8t0GkMcpHboxToh5If&#10;m4rgvNGnpAZCUuKdl1lDTQVGJNwJ3lgEo4HMz8bP6CshJCoQSnP9wm8x0vBSpJcRUWYuf4YPTS9E&#10;ehkEgeXffjTqAvHilSv7oy8jINaY+ehTTPacivQyfChe8Rh+/+GvB/QYzlIeK+0QXHFrHxzmQ89H&#10;xsaRnJSI5UtTAMTXWFhjeQGcvZERFISkp6pweOf6sIgLwtrVnyuB5UBg1tDSwwH0MpYXMEoJC6IW&#10;C++2BQ5/YyYl3QyMXvxQIne8YeBtEP4Fi8lpV1SGygTC7O3bSP//2Xv7sKjuO//7DSiEcUZIpSoE&#10;mUnVgNUqPjX9gdbRbhdsswLZJNoLq6NWG7NJIG58SuEOLiRqkiZDko0pxgRb3dUkW8A7XeHeXxUL&#10;uu0NxjG33mCiG0CCD8GWkXGIyMDvj/GMZ2bO98w5M+dpzpzXdeW6zJmnL8yZ4Xze3/fn/dHrcHzf&#10;dli3FnJWVim7F+A+d9Q4DeLG4XpNVNCQhBuH6iNaXOh8ZqcW4KahCExaC4QkDHZf07JUBEKpzg/6&#10;eEUuUA7gcGmHoOoEu8MJ64EGr2yFgduDyFs8h/M19X1xo0VbZ6hQLoUaaxGn3DmpkEJcoNeOmRlp&#10;rK4EtoBHppBPtvYKiNQOIZawsIjpIKlAZ3MamOdPI37Y6db4vn6npwgVkkSDDnmLA+cgkMIz2OAi&#10;LCjxi44vCXodGt9/gbNAQ0HZvQDAuoU8aiVcuXG4Hp3PRm6hpyE9Nw7V48bhyBOyrrxWjf5TNrmX&#10;oaGB8RseQ/z0yXIvIyJQYjZAuNJ3tFmRWT101wKXMEfKes50PUoqzuSE3oq9Y0+NX7s3n6kPd+64&#10;BF2bUCQa3DWC3C4FEmKLCyda273qRzZXAmvrOKGWZnkMY60eKoILC1EzV5lJt5F/WcGNmaTnNYi1&#10;q8+1GGabWsFEABXJQ7i7FQDAurWQd4BM8e6Dni/Q1csWhHUADRMD5y+hu1Tr9daQns5nd8Fx6qzc&#10;y5CMgfOXcOXVarmXoaGB2EkTkbx5jdzLiBg0N6BwuOwOxboWnv7Zj5Fo0GHr2p9yun9jK3nnl++1&#10;vBT4FrWxo0dBd5+7DSKQsEAXSkaNihF+cSFCiQpccuzk5IPy9aLWIfRaL9DYSdLvKogAR9aaPVjE&#10;cCwwWisS9DpikU5yGpjnT2MNLpRizCRXNZBvvoNYuQ1K4+HvTeat9FXXNaHyoHsSRIJeB+tWdbkV&#10;XDdvuZP6NVu2hkxcsvxKkSPExKC75C25l6ChAQCYVPGMFtgoEQPnL2Hw8lW5l6Eq7AoNcSxemQPb&#10;xxXYWfQEJiYx5sZ7UV3XRHQjKzEs3fcaevDOEJzfDGJWelrANgjq5xkVE43bg3dEW2MwhIuoQFFr&#10;LRYtJJPr2Ek2UYytlmZpLxG8HUIMYcHMeJDnNAjArbKQbpdqzCTXcZB87VNcnBC+9phwZFfxE7zu&#10;X13XhDV3WyBGxUSjtrJIVWm3ADRRQUN2XHYHOp7dqUhrq5Bc3/ux1gKhoQgMWZlIyM2WexkRw/Wq&#10;j+ReguroO9qMwe5rci+DEWOyuy/9o18/E7AlwjNpjKFAC+Z6XmwSDTrGNoHMAAV5X78T1t+5N+mG&#10;XMOirC0UwklUANy5fmIFZXIdO8kW4AiQa2pSDQ4RAhwFFRaiZq5KBDCL6Ta+0yAohwObAkPR0dMr&#10;ypjJzIw0TiEiwYgaXASLcHcr3D92DK9chbI9NR5RAQC2/+IfeOcyKJ3u0re1MCkNRTBw7iK6S9W7&#10;m++6eUtrgdBQBDEJehjf0gIbpUSpIxLDHaW2Q1AsmP0Qp1y0jp5e4s6vEl0LZU89igS9DsaUJMSO&#10;HgUAMD3wbdbHWA80wO5wIjoqCnGx7uBGLi3YUmDdWii4qHD2Qhf2H2nGjj01WLxuJ+N/a0r3Yv+R&#10;5qBrxhc3FogSJN/Z04sO2prYHP5sDoQgpkPMulu7C4bQjgUz8QbCCA1y2ESAMZO04Eaxcgi4Wvj5&#10;tmEEsKV4CHdhYRXHIJaOnl4sWF2OHbTRkgAwZ5pJhFXJh73+pDb6SkNRqDnM8cqrH2jOIA1FMH7D&#10;Y4hNnSD3MiIGe/1J7bMvEuGQW1FjDex07fjqayQadIzFrfV3DYpzC5tSkmDdWojvTU3F4J2hgPfv&#10;6On1uBWGR0Zwe/AOZqWnofH9F/Dw9+QNjzXPn4aiwtB3/u0OJ/Yfacaa0r24P/tJZD5eAktJFcr2&#10;1KCxpY3xv+q6JlhKqmDK3YTF63YGFfpf9tSjIa+dCa+chcXkdvnaY6fJXQCkmppljCUEdi1IIiwk&#10;6HWMoRd9/U6PJcnvieZPIxbsvs8n2phJ9jfCQ421CLWVxShemcNJyeLaXtEhggtDSgJZhvr6nSjb&#10;U4MHczfhlM1/F19NLRCD3dfQ8exOuZehoeFHd+nbqstbGOy+pol4GoogdtJEJD9vkXsZEYU2DUI8&#10;Bs5dDIu/F++WcgtJZdpApEY7Kg1L3kJPy0cgincf8LgVRsW4Sz3rlkIAwIqlPxBtjVwo21gQ0uM7&#10;e3qxpnQvTDmbYCmpQnVdU1BCUGNLG8xrX0ZBcSVxSAATq5ctEMW14Dt2krQB3djSTnQgkCYUBnDg&#10;m3kulRVJhIXg8hWmsboZvJ9H+OBG+ogXLuQtnoM3thTiy/rXYfuognUSAhfBQolWLD5MmjiO+MGj&#10;BIXUvyvyuBRGRkb87hfI5hVOXFr9K20HRUORUHkLauLKqx/IvQQNDQCA6U2tBUJKXDdvaW0QIhMO&#10;ws3y3Ic52f4teQsZCy7r7xoUubmXdL8h4H1qj51G3XG3JX54ZARDrmGsXrbAU4zyGVEpNOb504Ju&#10;x/AICrmbghYTmKg9dhqmnE3EjW4mxBg/6VvLsrkS2OpIuXMWBBMWgslXYHMkmB5IYnUzUNjau3gp&#10;TVwJ5YM3Kz0NRYU5OPNhBfpOvYvqig3IXzIXiQYdZ8GC1CcTLmx8YonfsY6eXlhKqvDAj9yCwq2B&#10;257bJk0chw/K13sCahL0OlEUQTm48lq1lqugoWgGzl3Eldeq5V6GIAx2XwsLu66G+hm3Ihf6LMbL&#10;Ig2RUHoGgBoIF+Gm8f0XPLv1vnzyJ3eob6JBh+Kf+7tr7Q4nyt75vajrE4viVw4CAGKiozEqJtpv&#10;upopJQmTJn5LlrUF61bYsafGIyiIQV+/E+a1L3POXhBDWLA7nF7BoWyuBNMDSayOBiakylkQ0rFg&#10;Jt7AM18hf8mcgG6GQM8RKkKFBibo3WmuNdYi/O3ku6itLA74GLvDKVpuhFQsXXDvYqq6rgkLVpfj&#10;wdxN2H+kGc5v7gkK2bOn4vi+7ej6f96AJW8hbHfFJBZlLawYOH9JC5DTCAuuvFodFhbXQGhuBQ0l&#10;EJOgR2r5M3IvI+LQWqDEZ/DyVdjrT8q9DE68+s8/YzxeSWt1KF6ZAyPDRtb+I82KmxBBnwTRd9N/&#10;U9V6oMFTHLuGhzHkGkbZUwV+rcVLvv9dcRfKgCklibdbobOnF7OfKEGZTwabGPT1O2GhBcizYUxJ&#10;EsX5Qa9pA7kSSG31cucsiC4sCJ2vYExJEj1fgTTfVggiwa1AYSmpQsL/+iXWlO7FKdsXXrflLZ6D&#10;4/u2o3l/qUfEoZ8TapkGoTaLuYa6CffzVXMraCiF1PKnETN2jNzLiCgGu69p7kCJCBdnSPHKHMad&#10;3SHXMAqKKwG4r/lJO+nFrxwQdX18MaXcaxG2Xej0uq2v34myd+4V4KNiojErPY0x70yOa2y+hfjZ&#10;C13IfLxEUnGnsaUN+49wc+SIsQHqm7PAJHgBys5ZEF1YCCpfYT5LvoKP2hVMomcg5C5qw92tAACz&#10;nyjB/iPN6HcOAACoCIXVyxbgy/rXUVtZ7Pd7pn+guAZnKhmtBUIj3Aj3lohw6P3VUD+GrEyMW54r&#10;9zIiDu3zLx19R5vhunlL7mVwovSXeYzH646dRvOZzwG4re1MG38nWtsVNaGNvrHqW3BT4yVjR7nH&#10;UQ65hj2Bjb7I0WrMp33A7nC3JsgxnYNrCwzb5IZg8a1pfWteisbWNtZaVc6cBSGFBUHyFYwpSUg0&#10;6DjlK4hVgMsZbAIAH5SvR+P7L3CeMqFEoqOiAPgLCtUVG4g/E/XlTXK5hBNaKr1GuHK96mMMdl+T&#10;exlBobkVNJRAaoXWAiEH2udfOlx2R9i4FtY9ughxo0f7HR8B8A9Pv+75f1IRTmUWKAWqnYDek9/X&#10;7/SMlxwcGkJ8XCzyFs8h1mBybKDyCcTPL6qUbeRnR0+vJ/ySDWNKkig1Gr22ZXMlJBp0rI4GJthy&#10;FviskQ1BhIWomavMpNv45iuY52UEdDPcew7h3QoAt3GQYrNoXoZnykRH/euwbi2U3UnBh+G7igIX&#10;QQHw/iAr4fcfKp3P7NSmQGiEJS67A90lb8m9DN7Y609i8PJVuZehEeEkb7Ygfrq8c+IjkYHzl7TP&#10;v8TYJQ5x3F75IcxrX4b1QIPHacCFRIMOTzIEigPugnx75YcA3PUFUxt0Z0+vosZPetdB7nqJcitQ&#10;YZUDtwe9Ahvlhk/9sv9Is+zOba4uFTHqMnptG8iVwOZoYILNDc5Wy/NBKMeCmemgGPkK9OJUrBMv&#10;87ESPPfKQU6KlRQYU5JQVJiD4/u2e6ZMWPIW+oWxKIkZU1M5CQoUdOuRGGmrUmKvP4n+Uza5l6Gh&#10;ETR9R5vhOHVW7mXwQrNBa8hN7KSJGL/hcbmXEZFcr/pI7iVEHH1HmyVzt5nXvoxd+z7BidZ2PPfK&#10;QSxcXYGomatwf/aTmPLT5wMKDkyTHyjokwZIxXjZOzWy7aD7QrfgWw80eLkVhlzD0MfHIW/xHEU5&#10;nvnUK0qYxsFVWBDDXU2vbU0pSWGXsyCqsBCO+QqAe/fceqAB+UVW3J/9JAqKK7H/SLMoYy35Qk2Z&#10;+KB8Pf528l1FtkzMSk9DU3UJ5zXZ2rs8YSnGlKSwcmYwcTkMd3s1NHwJpyBHbXa9hhIwvbldC2yU&#10;Ce3zLw9it0N0XulF8pJniNf7ff1OXLp8nSg4UAGNbBMJBr4Z9PzbdHcjzxe7w6kY1wI91K+zpxem&#10;nE1ebgXHwG3GwEYScbH+bSJCk8mxDaLu+Kfo4DjyUUz6+p2cRk9mphsFf+1wz1kQSlhYxHQwM4P5&#10;F24juBUS9DrZ8xV86et3ovbYaVhKqpCY9SRmP1GCyoMNxDVKjdJaJhL0OlSXb+ClTlpKqzz/DnbG&#10;rVK48lq1ZsfUUAWDl6/ixuHw6FkOl15fDfWSuHQB9FmCtalq8MBef1JrPZQJMXMtDtf/BVN+8jyu&#10;9tp5P5YSHGqPncbh+r8AILth7wy5vP6/7KkCxl3dHXtqFFH0AvASDqhNzyHXMADggQn3B6wDqGyG&#10;0aNiECXSGoNBSUGZXN5rsTZ1+eQskBwIpFqbVJuDUMvzJWRhIWrmqkzSbUSVhUVFkTtfIRC29i4U&#10;7z6IzMdL8GDuJq1lwoeypwp4WYOKdx/0iDTGlKSwboNw3bylBTZqqIru0rfDIvlb6l5ftWHIyiT+&#10;FztpotzLUzwxCXotsFFGNGFRPgbOXcTA+UuCP+8vyvbhZ1vf8RTLofCrt9xtMpa8hbgvzn93/vbg&#10;kNf/Jxp0xNYJJdj0AbJIEjt6FB77u+8HfDzlDL8z5MI3g3cEXVsoKEW4AbhtYJPaFEJ+bT45Czy7&#10;A0i1OcBe03NlVKhPABbrBOmXQbI0KSFfgQ9Uy4T1QAMSDTqY509D/pK5yF8yh62HRRKolgmqbeK5&#10;Vw6KbuMypiTxsl9V1zWh8qB7TQZdPGqtxWItTRKuV32k7ZoISOykiYibNBExCXrEz5jCel/HSXem&#10;hfP8Re09EBCX3YHrVR8h+XmL3EthRbNBk4mfMQW6GVMQO2kiDFmzPcdCsexT+Ruumw44z30Bl92B&#10;gXMXMXTTEZEjdpM3WxCbOkHuZUQkrpu3tGkQMnPj0FGklj8t2PPNfqIUtvZO4u3xcbEYuD1IvN2X&#10;S5evo/NKL4zJSVg0bxoaTn7mdbtrePhugXavZinbWIDquiY/O/z+I82w5C2UvWU30eC+xqfaiPW6&#10;ODictzF4Z4jTBh1VD4weFePn2JATtvc9kmhsaQPuOrhNKUlI0OsY2/GpnAWmDW62WpsFM4CQQuJE&#10;ExZIvUysjoR501B87ADjbb79OWLlKwQL1TJB2XgyM9LcXz7zpvEasSIWUoTO8GljqK5rwprSvQCA&#10;6Ogo7CldHdYjJge7r+HKq9VyLyNsiUnQw5CVCX12JnTTp/K3FD9/75+um7cwcO4i+k+dgeOkTQvS&#10;DJHrVR9j/IbHFds7bq8/KfcSFEXspIlIXLoAhuzZ0GdlivK+0T+fCbnZfrdTCf3Oc1/AcdKmasEv&#10;fsYUjF//mNzLiFg0t4L89B1tFkRY6LzSi2nLtrGKBuseXYT3ytYBAJrPfI7W81+i9thpdF/7K270&#10;OYjXusW7D6LGWoTvz3jQT1gA3NekvgVX2cYCz3Wq1/E9NWhUQBZY2VOPeoSFO3fuiQOBrqUbW9o8&#10;gomSRAWNe/jlLMzPYBQPbBc6WYUkX8GMYtG8DFIdbQZg5bdab4QQFhhtE6RAC7YWhsyMNE4KC9Ub&#10;pGRs7V0obnfPvjWlJCF/yVziKBspELtvaUx8HOc2BrqoAADDwyMo/GmWWEuThCuvfiD3EsIOqgAa&#10;t2KpoOPZYsaOgT5rlrv4uSs42OtPou9ok7azFQRKdy30nzwj9xIUgSErE+N/+ThjoS818dMnI376&#10;ZPda7n4GB7uvuQW/k2fQf8qmGmeD6c3tci8hovmr9p0uO4OXr8JefzKk757D9X/Bz7a+g5G7o8p9&#10;iYqKwr/vfgrLcx/2HFsw+yEsmP2Qn1N2yk+fx6XL172OfXLC/XfiWwl6xufff6QZ1q0rvVqHLXkL&#10;UV3X5FeXnGhth629S/bNMFNKkse1cPvOEEaPikFW5tSAjyvbUyO5U4HU7+9LZoZREY50QJxRknyg&#10;n2NsrgS287CxlXlyRGa6kVRvh9wKEVLGQtTMVSYAjAoCqeeDZHNZNC9AvsI8/7mt4YLcUyZOtLaL&#10;7lh47MfzA96nr9+J/CIrowIczgx2X9MKVh4YsjIxef9LmNF6CKnlT0sy8z0hNxvGym2Y9cUfYHxz&#10;m9Y3zpPrVR8rNmsh0h0p8TOm4KGaSkytsSpCVCARmzoBCbnZSC1/GtP++B5mffEHTN7/EsatyA3b&#10;z+P4DY9J8v2lwcxg97WI//wrhVCcI78o24cVW/6VKCrEx8Xiy/pfe4kKbDz9sx/7HRtyDQdsB6aP&#10;naQgOXGtB5RxzWfdutLTen1nyBUwU40SSu4MuRA7ahQWzctAjbVI9HVyrUGkzIQLhNzCEb3WpdfA&#10;fvdraSN2CZBqbpbJEMa7tX3QhBreSA5uJCg9pAwF95hJdjfDvecIL2GBjhxTJqRIWbKfEk8AACAA&#10;SURBVM1fMpf19uq6Jkz6cbFigi6FRHMrcMOQlSl7ARQzdgzGLc/FjNZDmsDAA8q1oDSotpdIJXmz&#10;BdP++F5YTiOIGTvGI/jNaD2Eacf2IXmzJWCeilKISdAjefMauZcR0WhtEMqh72gzZ/G5+czn+EXZ&#10;PiQveQbRs1Zj3+9PEO+bmWGEs+U9GJO5h+QVr8zxjF6ks2NPDa7dIE+YYBIezPOnMRZt+480S9Ji&#10;HIhEgw59p97FpInjALAm/qOv34ni3QcRE+3+3YweHYPaymLkL5krupuaa3YC17GUYpO/ZK7sWXn0&#10;WjcYV4L7OYLKWQjJtSCKsGBMSWJUnTp6eom79OZ5GaxuBjqkX1Q44jtlYk3pXsGLb7GFhfj7YonC&#10;QmNLG9L+/jmsKd0Lh/MbxvuQlLZwQAuOCgx9R1VJBRAlMKRWPI0Ygj1S4x5KPM8jWVQwvrlNse0p&#10;wRA/fTKSn3cLJTNOH0ZqxdOKFhlMb25XbO5IpHD9N+E/hSlx6QJFn+dccdkdRKGn80ovtld+iNlP&#10;lGL0bAsWrq7Avt+fwNVeO2vrw7pHF+HMh+VBrWc1Q2tuX78Tu9//A/ExnT29jBuXpFBysQPR+XD5&#10;6o2A9ynefQB2hxOu4WGMionGgZ1Pemq16ooNoq6vr9/JyaUdaJNSKrgG0fuGewqJb63L5kogTXqw&#10;O5yMkzYSDTq2iRayCgtmpoMkxYnNaeDuqwmsrLCJE+FOR08vquuakF9kRdTMVZ6WiVBO3M6eXtHH&#10;tyxmUL4aW9pgXvsyFq/b6fWFNyomGkUrc3DmwwrPMVIeRzigxF1cJREOO6rj1z+GGa2Hkbh0gdxL&#10;UTSDl6/ixmFliQv9pyIzX8H45jaMW54r9zJEIzZ1AsavfwzT/vgeph3bh/EbHlOU+GfIylR020kk&#10;QAWEhjvxM6YgTiXOOdLYX/Oal7Fr3yewtXdyGh85KiYa/777KU9IYzCU/jIPUVFRfsdJQgYFUztE&#10;/pK5jEUY032VSmNLG/YfaUbsaHe03sMzJ3sV8YkGHbJnPyTyGgJvCs9KT/OaACgH+Uvmct7wFLO+&#10;8hUF2FwJbE4VUu3N4g4xc1wiI6EKC4uYDpJ+eFLo4qz0NFY1i67EhHMbBF+olglT7ibMfqIEO/bU&#10;8G6ZqD0ufhvE/Bnf8fy7o6cX+UVWLF630y8YJCfre/j6T+/AuqXQy9Yjdx9TsLhu3sL1qvDfMRGD&#10;2EkT3dbmMNlRjRk7Bt+prsDk/S8pqoBRGkqbfBKJjoXkzRZViwq+xE+fjNTypzHr808wef9LMGSF&#10;nC0VMsa3tMBGublx6KjcSxAEQ9ZsVTgWAHc7xGD3Nb/jfHahJyYl4OJ/vsY5T4GEMTkpqIls+480&#10;MxaLTDvYnXc3A5VEx1dfMx633M02G7wzhPtiR+OTt//Z7z5/94Ppoq6Na/0mp2sh0aBDdcV6zvcX&#10;uyalPz+bK6Gv30k830m1N0s7BGNtz5WghYWomauIf92JjgVC6GJmelpANwNFOEyEEANbexfK9tTw&#10;bpmoPSZ+poF5XgY6enphKanCg7mb/NaVbkrGl/Wvo/7dzR7blVfvUJg6FvqONql2hFooJC5dgGnH&#10;9oVlqFlCbjYeqqlUzYWe0AxevgrHqbNyL8PDbRXsWPIhdtLEsBHrxCAhNxtTa6yYcfqwbC6G5M0W&#10;xKZOkPx1NbxRmnsqWGLTJsKQNVvuZQgGUzsEF1t5okGH/CVzceXYW7zyFNg482F5UEUqk1hgyVvI&#10;2HOvFGGB2mFnEkXK9tSgs6fX41bYWfwEY7u62PkGXIP3ubYhCE2iQYfG91/gla0g9uYtveYN5EoI&#10;pvYmwVbjByIUxwLv4EbSbrt5/jRWNwP9AxBuEyHEgGvLhN3hlMThsXjdTjyYu8kzT5diXKIex/dt&#10;R/uR3X7WJkrwSNDrwtaxoLTdWyUwbkUuvlNdEda9x/HTJ+OhmkpF7IwqkRuHlbNTGGmOheTNFrmX&#10;oAhiUycgtfxpzGh1ZzFIFcIa6cKOUrDXn1SFqB+ToEds6gRVCdlMWTzGlCS/67z4uFhkZhixbd0j&#10;6Gh4HX87+a4o0wlqrEU49Mo/IT4ulvNjmMQCt/DhH3B4orVdUU5qX2Ghr98J6+8aMHpUDAbvDOHh&#10;700mFu5iT2SwtXdxau02piQRp3GIBSUq8HG52B1O0Te76TVvokHH6koIpvZmQTnCAumHZnUkpBth&#10;u8Ac3OirqIg5PSFcIbVMyBVyOSY+Dh+Ur0fvn94hnriUysf0RR0OOE6dVUV/p5Akb7bAWLlN7mUE&#10;pLGlzeOuIczxRczYMZhaY8W4FZFjOefKjUP1ihg9yWS5VTMxCfqIaoHgQszYMXczUqSZ8mJ6U2uB&#10;UAJqmQahm+4WFGLGjlHNhKKBcxcZv5steT/E5Enjse7RRWjaXwJny3s482E5dhY9IZhDgcTy3Ifh&#10;bHmPc998Z08vY+h52VOPMt5fCa4Fyvnb2dPrNa2CCmy8M+QCAJRsWEZ+DpYdcaHgusNf/PMcyTYd&#10;zfOnoaPhdd6tM1K87741L8llYLvQyer+JtXgLD+zLMKCmfEgYdamjUUQyMxII17g0wtTJamCSoXe&#10;MpFfZJX89V/cWIDu/10JC0MiL0VjS5tHtVRKAixflLRrqwSSN1sUv5NHDxSl+ijNa1/Gc68cJD7G&#10;WLlNExcYUML5P9gVWcKeFi7KjthjZMetyFV0CG2koKZJTPrse9fuOhW5Fq7/xj/Uuqjw73HxD6/h&#10;vbJ1WCBySCCJxvdfwBtbChlHUfrCVDSaUpKIoyfFDkkPhOmBe+IMNWHP1t7lFdiYbkrGI4vIbTdS&#10;jM/kWown6HWoLt8gqosi0aCDdWshju/bHtRoSevvpJkK4j12klk8ONHazirEkGpwUs2OEAIcQxEW&#10;GP/Ckn4wtlGSgdwMFI0E8UFDfmalp+HMhxUo21gQ8IuA+mJJ0OvCUlhQ04WNEIxbkSuqqFBd14Sy&#10;PTVB/+GmBASmQFHAPTJq9hMlxPBYY+U2rajzQQlj3m5fviL3EiRFr7XmcEIMgSEmQY/U8mcEeS6N&#10;0FCLWwEAdDOmev6tpnaIPsJ0CCVQvDIHF//ztYC783XHP+Uc4gjI71qg72RTtVLxKwcAuAMbAWDl&#10;I1msz0EKfhQSW3sXcSPZl1npabB9VCG4cyHRoEPZxgJ0NLyOosLg8hykFJPotS+LEIDGljbWkZRM&#10;sPxug1bRgxIWomauMpNuI1kxSKKAef60gG4GCtIvRkNeZqWnofH9Fzh9+Dt6ej1ZDGyuBiWjhN1a&#10;pZC4dIFo7Q+NLW3IfLwEa0r3YseeGjyYuwmWkirezqWyd34f8A/Zl929+KC2Ca5h5lFYxje3q+rC&#10;L1QGL1/FwPlLsq8hkoiblCz3EsIKIQWG5M2WsM6NURN/VZGoTz8v6SJDuKO0kF9fjMlJOPNhObat&#10;e4RxJCUFn9GTUu1ek6C7u6vrmmA90IATre0ed8aEcQko2ZDH+hxSFcp8RBhjShLnTctA5C+Zi+qK&#10;DfjbyXfx4saCoFwKFGXv/D6ktfCBXvsGciUQpzIS6my29gm2Wp+NYB0L5IkQDD90X7+TGNiRmZ7G&#10;6magwyZAaMgDJSpw/cBbSqo8/y7+uTzJr6GiuRXcxM+YAqMIPcf0kaW+/WX7jzRj8bqdMK99mdMf&#10;J7qQxUSCXocX7yrXxStzEBPN/JUYM3YMHqqp1EZR0rhe5W931RAPTdgKDkpgSN5sCerza8jKxPj1&#10;j4mwMg2+DHZfQ/8pm9zLEAz65CS1fb7l2IDZXvkh7s9+ErOfKMX2yg/ReYW9UN5Z9AS+rP81JiYl&#10;MN7uKxbY2rvQ2NLG6FqwO5yyuxaofvnOnl5Pi+eQy71ZsuT73w34eHquhDFlnAgrdFNd18QpxJEO&#10;dZ1m3VoYKHTQQ2ZGGix5C1FdsQF9p9zhoKuXhe4+3RGCgzYYfGtfNlcCKYPh7IUuxlaXABvCQdkk&#10;RwXzINKL8bVgAO5+kbI9Ncy30ZSUjp5e3ieihrjw7YGqPXbas3O8etkCv0kR4cBg97WIS6JnIiZB&#10;D9Ob2wXdxevrd8J6oAE7CN8HdE60tuNEaztMKUmsf2RIqnKCXofin+egeGUO5/M3ZuwYTK5+CZ8X&#10;CJ9cHY70HW2GsVK+1480x4K2Yx4ayc9bMH7D47jy6ge4XsW9lSe1QmuBUApqaoPwnToUmzoBMQl6&#10;VUy7AMh/H/7f/+9/UHOsFf999iIudFzBN7fv+BU88XGxiIt1lydUsXz/2DGeGqPgR3P9Ah8P1/8F&#10;u9//A0ZGRmBr74StvRO79n2C+LhYpD+YjNzs7+GnP8z0y3cwJifhyrG3sGjNS/jT6Qtet1FiAeWu&#10;zcxIQ2LWkzj7HxUoe6fGr33SeqBBVieued40r82Y2FGjMDg0BL0uDu+UrGZ9bF+/0xP4Hh0djc6e&#10;G6Ku1VK6F8f38duYStDrUFSY42lfoOqJjp5edHz1NTIzjEg06FinJ4TKidZ2Ys0qFp09vejo6fXU&#10;TJnpRkYXru1CFzFgFHDX4kzXy4vmZZBcvaZg1hussMD4YnzbIBL0OphSklhGYdwTKrQ2COXBJ7W1&#10;r9+J1b9yuxUSDDpYt64Uc2miwRRKFIkkb7Z47baECpWjwFc8DDTXl8mtsHrZAli3rgzKVqfPmoXk&#10;zRZt1CgAl90Be/1JJORmy/L6kRbeqBE6MWPHILX8aYxbsRTdJW8F3P0W+ntOIzSUkO0iFEwOBd30&#10;KapxZLjsDtw4XO83yWbg9iB27fuE9bEDtwcxcHsQALwKHmpHnR64nL9kLqxbC7GmdC9GRkYYn4su&#10;NIyKiYbx7oaEJW+hR2h4a/sqzF/xIgaHhrweTxcWALe4sPpXVbDkLUTlQW9Hg3saWxvnHXWhMc/P&#10;8F7T3S6PKWkTOWWfUUIJuTlEOBpb2lB3/FPkLQ5+MhwlNC0SalEB6LzrppUDW3vnPWGBUHedvdAF&#10;U0oSEvQ6xsywxtZ2xnOTJFQgSMdCsK0QjO8j3+DGzIw09uBGWtGgtUEoi0kTv8V5zmxfvxMPF5bh&#10;5q0BAMDeF9eKPi9XLJQcSiQVQlqDqUkNa0r3BuVIYjuPmFTlBL0uaFGBIvl5i+psq8Giph1Ejcgh&#10;fvpkTK2xwvjmNmJ7ROykiRi/4XGJV6ZBYuD8JVW5lJj+htCnRKgBO8P10qJ5GYK6VT85cQY/KNzh&#10;ESICMeQaxqXL17Hv9yewcHUFRs+2YMpPn8fu9z/xExUAt7Bha79Xf3iKMEL1LWc7RP6SuV65AVRo&#10;40vPsF+vUW5RClLWlNBYSqqIodlKw+5wIr/YKsnkDCboNTCbcNXY0hZULU4gKM2Gt7AQNXMVOV+B&#10;4Fgg9aKwBTdSbgYKbdSksti0aimn+1Giwhed9+Yan7/0lVjLEhW1XdgEi/Gt0HMV+vqdsJRUESc1&#10;UFAZCEyWOaYAJYrGljbG5y3+OffWBza0efZuNKFNOlw3b8m9BNXhzl84jPEb/C+8J1U8o7WfKIgb&#10;h9QVmswU1ijGmFQ56TvazPi9JeQ0sCHXMK722kN6/KXL13Go/s/E+/yi7D3PvykndeWBBnz/e9/x&#10;u+/+I82yFZ8AkL/E2wFgTEnCTxayB/xbDzSgs6cXMTHRiGYJsxSavn4n8otk7KfkiN3hhHnty14C&#10;k9TQa2DKlcAEW4AjqRYPEODIW+0MxrHAK7gRALHVgS240fe55HxDNfzh0kfW0dOL2U+U4ovOa4wW&#10;tXBDbRc2wZC82YLY1AkhPUfZnhqYcjaxhioC7pYF28cVRGcM264Hya1AGhXFl/jpkxmLkUiDaofQ&#10;EB8t20UcqPaIh2oqPbvIiUsXyNbio8HMjcPqCk1marFR02QICqYQRylyCKhpCFwZHiZfo57+/zuQ&#10;9vfPwdbe5eWkPn+ReZOMHoIoNb499kMuF+v9be1dnlwrl2sY98XF4o0thSFNTOBDY0sb1pTuleS1&#10;guHshS6YcjbJXoP6vj6bK4EtwJEJoQMcgxEWTEwHSUEZgVodSI4FuuLS0dMbNnaZSMD0QFLAXd/a&#10;Y6eRsWwrOr76WhWiAgDV9D4GS0yCPiRrcO2x0zDlbsKOPf6hR3QWzcvA8X3bUV2xwSMe8NkBqK5r&#10;YnQrlD0V+rgiOsmb12hTIgD0nzwj9xIiAq3tRFz0WbMw7Y/vIXmzRQtsVBj2+pOqCTUE/IMbKdSY&#10;58E0RWtWehoeWZSJRfMy8MaWQjTtL8HIZ7/FyGe/RUfD63hjSyHe2FKIdY8uwqJ5GVg0LwMTkxKQ&#10;aNBxEgzyl8zFnTPVaNpfgnWPLsLkSeN5Cw2+XL56A8uefR2JBp3HLXlr4DZiR/tH1ckpLJhSkvAi&#10;bTMmdfy3WO9vKXVnn0XfnYj10rOPoXhljp/zQUyq65oUKS5UHmxA5uMlsjpQKOwOp5fjgG2sZKDs&#10;MSZYwi5NHJfoIZjwRjPTQZJCwpaNwBbcSN+N1IIblcXynB8Qb+vo6cWGHe/jv/77HPE+pHNFyWjT&#10;IIDU8qeDsgbb2rtQ/MoB1pYHwG3ZK9tYwLibwfQ9wvTFWnvsNIp3H/Q7bkxJEsytQEHtdHY+u0vQ&#10;5w03+o42I7X8abmXoXq037M0JD9vkXsJGj6oTVRjy+gxZGWqahNj4NxFDHZf83M6/t9vbWK8vzGZ&#10;/W/14fq/YMWWfyXePnnSeNRY3ZObFsx+yGsKRPOZz1Fd14TGljb0XO8j5jLMnmbEmTb/uuPy1b/C&#10;eqABmelpnkwoKseATt3xT4nrk4KyjQXQ6+LwWvVRZDyYTL7fnhqcvdCFUTHRGHIN48f/a4bnd2/J&#10;WxjQVSokVDbFB+XrJXtNEp09vbCU7lVcCz49wJHk2KUCHInPQWiVyExPI9XjZr7rFKwVgqSQkESB&#10;RfMy2N0M6Vpwo1LJzf6e37G+fifK9tQgY9lW/O8/n/ccf2DC/figfL2XGhaOwY1qu7DhS+ykiX7p&#10;zoHo63eiePdBzH6iJKCo8OLGAtg+quBlkez46mvPv6kQyILiSkY3BNegUb6MW56rur5YvgxevoqB&#10;85fkXobqGbx8VXV2cA2NQLhu3mLc9Q5n2IQFtQU4AsJO01qe+zDRfRAfF4s/vreN+NgFsx/Ce2Xr&#10;cPEPr6HtCHlDYMuanxJbAXbsqcHMhwJvjsnpWgCA51f/BNdu2Il99fQWiCHXMAxj4vHha/eEazkm&#10;W1TXNWHxup2yOdTtDid27KmBKXeT4kQFwLsWZstFaGxp80zM8HsOYvwA8fnEbYWImrkqEUAC4ysT&#10;dqHZwiLYBAN6z4cS3+BIxvcEtB5oQOrfFWHHnhrcHryDkZERxI4ehTe2FKL7vyphyVvoJSaw2XSU&#10;iuOkenYQgiF5s4XX/a0HGmDK2eQ3jsmXvMVz8GX96yjbyN6mwPRluP9Is3sUVIAQSGNKkqg9nXx/&#10;N2qk/5TWDiEFV16t1kIcNSIKNYr6bFkKasxZEDrkd8bUSX7HoqKi0HZkF4zJ3CZOGJOTMDGJsZzB&#10;itwfoPjnZNfEkcbAjgS5hQU2+vqdnhaIUTHRiImOxr/tetLvGoxUnIpJY0sbpwwuIens6cVzrxyE&#10;KWcTYz6XUqDXwmy5CLYLXbyHKbA4yRPu1v6c4etYYAluZP4hSBf7mRlp6PiK+Qf0PZlJvwgN6dHd&#10;F+f58qmua0Lqj4vw3CsHcWvgNgAgOioKeYvn4lrj2152Nuo8MKYEzmdQIpGcfh+ToOfsVmhsaYMp&#10;dxOee+Ugq+o8Kz0Nx/dtR21lMafRUyRr5JrSvQH/AFm3FAZ8/lDQXAua8CYVg5evovPZnXIvQ0ND&#10;Mv6qMrdCTIKeNUtBjaOMBy9fhePUWcGej8k1+++7n+IsKlCQNhyaz3yOso0FxMlTpBZuOrXH5G2H&#10;oGCqn8re8W6BeGTRbDyyaLbf/dh2xcWEmho2+4kS0dpK7A4n9h9pRkFxJUy5m2A90KCILAU2fN9L&#10;kvDT8VUvUXgg1+Ss7zUv1wJfYcHMdDBBr2MsFtlSNE0pSbBdIFgyaCdzX78zqPn2GuLwndRvo/bY&#10;aZjXvow1pXvRc73Pc1u6KRlnPqpAbWWR1/ngPQM4/PIVhPyDGI7wmX5gKd3L+nlN0OvwQfl62D6q&#10;4GW1M8+fhqJCfhkJlHgh5GgrEuN/GdkTIiJZeJOavqPN6CyK7FwPjchgsPuaqvIGAEA3nV04iE2d&#10;oEqhmmk6RLDsLHoCUbSxiOseXYTluQ+H/DwURbsOAACqWfr9YwKEQdodTtknCSTodX7XY40tbR4n&#10;6ZBrGIkGHWorixgfb3qAn1AjNLb2LuQXWfHg3dBvLoIOG2cvdKHyYAMKiiuRmPUkLCVVinaW+NLZ&#10;0+slfpCEH9uFTvacBYbzMtGgY5sEYuaxTN7hjSamgyRlpKPna8bjgLtQOLGOeeeFfjJrwY3K4tzF&#10;bhQU35s7OzIyAsOYePzbricZFU8AqD1+74MrR99WqKjRismHcSuWcrqfrb2LVVQoKswJaTKDdWsh&#10;GlvbAv5xYQuBFItxy5e6beoqSi7ni+PUWeiz2OdlC0n8jCmqKzq4QvWcp5Y/E1SgqoZGOKDGv71c&#10;MhR0M6Zg8PJVCVYjHX1Hm2GsDHw/rkwYNxZXe+2YPGk83itbF/TzzGIYe/9pWwds7e6Qu7zFcxh3&#10;zV2u4YDPXV3XBGuGuI5JNjIz0nCitd2dQTV/2t1C3f0mUG6Fg7s2kh+vkI3Ajp5elO2pcY8qT0lC&#10;ZoYRmelpXvUEtXtP35G3XehE300nGlvbYWvvVLwjgQu29k7Pz00Sfk60trPWWh09XzPW7dT5woCJ&#10;zxoFERbYxl4wMSs9jbW9gX4yKyG40ZSSBNMD3/Y73vHV1xHZphEVFeUZIfnLx5fg3VIL6/3piqB5&#10;XvgJC5FavADuee6+ac4kqFRfXxbNy/AaHRkK1eUbYF77MmObRYJeh+Kf56B4ZY7k7TYxY8cgcekC&#10;1YWM8aH/1BlJhYVIH/V541A9nOcuwvTmdlWOqdPQuP6bj+VeguAYspg3YOjoszNV5wJz2R24cbie&#10;dwg0iZ/+MBP/9of/xsU/vBbS82xb+wjjlInsVf+Cr/74pvvaJWdTUIGCja3y5sNlphtxorUdtgtd&#10;SDSM8bp2GnINY/H3p+EnC6X7my0EHT296OjpddcVCs5DEAv6VAc24aejpxezCJMebBe6GJ285vnT&#10;ZBEWFjG+IqFgILkNTClJrE4EulAhpWMhMyMN5nnTkJlhhCkliVdwydkLXejrd6KxpQ0dPb2wXeiU&#10;3QYlFiMjI4iLHY0/H3iRNUAEcJ/c1IltTEkKeH+l4bp5K6LHTHJ1KwDMwsKLGwsEnciQmZGGsqcK&#10;8Nwr3iMlVy9bgLKnHhVEvAiW8Rsej2hhwXHSBjwv9yoii4FzF9G2ZB2SN1swfsPjmntBQzUMnL+k&#10;ul17gFuGAhfxIRyxH20WTFgo/WUeSn+ZF/LzLM99GGtK9/qNnnR+Mwjz2pfR+P4LjNccXDh7oQsd&#10;Pb2yXZdQ19vWAw2ormvyEkcS9Dq8/y/yj3bU4Ae9JmZ1JXz1NUwpSczCAkttToCx9ifBWViImrnK&#10;RLqNKCwQ3AaZGeSJEL5hKWI7AvKXzL373xy2/pKAUOMU6WKE3eFEY4vbhlR77HTYuxtiot09ZZPT&#10;xqPh3S2cvizpxaaU1nShiGRRISZBj4TcbE73rT12mlHRF+M9L16Zg9pjp3GitR2L5mXAumWlIgSr&#10;+OmTET9jSsSeM87z0v7cauxDDpYrr1bjetXHGL/hMU1g0FAFNw4J15OvFOJnTOH02VSrA6nvaDNc&#10;N28J8v3EN6iRjZzs7zH22p+90IXi3QdQXbEB1XVNQfX41x47TQyfFhuq8Ozs6QVVSlItELkLZga8&#10;hleCY1zDG9860piSxNiC3NjajswMI2MbD+l9ZTsfomauMo189tsOLmvkE95oIt1AUk1I/daZDD1N&#10;nhfx+cFICZahkGjQoWxjAfpOvYsaaxFWL1sQkqhAIkGvQ97iOXhjSyG+rH8dto8qZLFpC0FUVBRc&#10;w8PQ6+7DXw6WcRIV+vqdsP7u3rhBub5cQyGSx+glLl3A+b5Mf5TzFs8RTamvrSzG8X3b0fj+C4oQ&#10;FSjGrRBmNyYccdkdGDh/SbLXi5uULNlrhQMuuwNXXq3GuXnL0V36Nga7r8m9JA2NoFFbKwAAGLK4&#10;h6vzuW84IWSIo1BYt5JzEPYfaYb1QEPQ06WsB9hHbouJKSXJb7N2yDWMuNjR2P3cEwEfTx9vGH9f&#10;nODr0+CPb03M1jFAapUg1eYBMvBMHJYHgJ+wYGY6SBrHQj8hfcnMMBJ3773bIIRVyyhBoaPhdby4&#10;sUAUMYGNWelpeGNLIf528l3Bes6lgspU8J34wIb1QINnF7uoMDwFlUgeo5e4lJvboK/fyThaScxp&#10;DIkGnSKDQLn+ztSK89wXci8h4nHZHbhe9THOzV2O/7GU4MbhyG3P0QhP7PUnI7YNgoJLyGM4osR2&#10;QWNyEiYmJRBvp9ogXgyirbOzpxef/Em+68j8xf7XYT+YOZmT46OxxV3EjomPw8A3twVfm0Zw0Gtj&#10;0nWwuwXHPxuQglSjk2p68JgMEbJjgVQcs9n+SX0fgHcYBdtUCb6Y50+D7aMKWQQFJlYvW4Av618P&#10;K4Fh9bIFnIu5jp5ej1shPi4Wz60KP7cCIL29WykI0QYhxZhHpRGbOkGVc8i54pAw6FTKoMhwpe9o&#10;Mzqf3YWzDz2CzqJdsNeflHtJGhoBUeM0CAAwZHPPTlBrzsLAuYuKdFMFatvML6pE/uK5WL2Mu5OT&#10;YsXmf5VtIoF5/r32bL3O7TqortgQ8HH0TIZvBu+IsziNoKDXxiRXwtkLXaxuXlKNzlKPmjguL3Rh&#10;gU0tYWLRvAxWJwJdYRGqv8e6tRDH921nU2JkY/WyBbB9XCFowJ1YlD31KOf7WkqqPF9KA7cH8WW3&#10;cCKRVAycvxSx4wP52DBJbRDh6FARAj4tJGrDKXG+RKRPhuCKy+7AjUP1uLT61gCRKQAAIABJREFU&#10;V14ig+vmLbmXpqHhhevmLVW2QcROmsh5whKgbuH0+m8+knsJfuwsegJRUVHE2+0OJyylVbBuXYmc&#10;rO/xeu5bA7eRX2QNdYlBkb9krmcz1eG8jW8ljOG0mUm1cMTFjuY0WlNDOui1MZsrwdbeRRxCwKVr&#10;wAcTx+XxEhZ4TYQg2SxMKUmsTgS6whLqRIhEgw62jypQVKjs3fIEvQ4vbiyA7aMKxboXsmc/xHlt&#10;lpIqUbIxpCaSbd0JHIvjvn4nYzhMOAZ1CkUkt0NIHVypmx657pBg8RIZpv4U/2MpwfW9HytyF1Ej&#10;8ug72qRKQd8QRGuDWnMWlCoczWLY/aWLDWcvdMFSUoVt6x7h/dwnWttRvJv/ZAkhyF8yx/PvqWmB&#10;Q49rj532uMpva24FxUGvjdldCV8TN/jYanQCnCdDcBIWgpkIQbL9mB74NtGJ4PuhDmWKQqJBh8b3&#10;X2D8olAqs9LTYPu4QpEW8sd+PJ/T/SwlVdh/pBlRUQBd+000hF9KuRp7PLnC1bLJ5FZI0OsUeQ5L&#10;Rfz0yRG9k+44dVay14rlcJGkwU7f0WZ0l7yNc3OX49y8FZqbQUNW7AotOkNFH4RIoNachcHLVyX9&#10;O8GVbWv9BYORkREYU8Z5/r/u+Kco21MT1PNXHmxgvGYSG2qjJ+XbibgvbnTA+xffzZSgJsFpKAvf&#10;2phU59oudCEzw8h4G7FGDzAZgsv6uJ41xCcj2SbYMhS4ToQIZrQLEJ6iAkWCXocaa5HidnzN89iz&#10;Ffr6nTCvfRn7j9y7KBih3a6k5H6uRGpwIx/LJlPiMV0dj1QiuR3i9uUrkr2WNnJSWAYvX/VyM7T9&#10;6BfoLn1bExo0JGGw+5pid7NDhU++gucxKs1ZAJQ5HWJ57sOIj4v1Ox4dFe2VzRaKI9dSslfy0fPm&#10;+dNQ/vQ/wuEMHMBYtqcGnT29iIlxl4fGlCR8Wf+62EvU4IFvbUxyJbBNhiDV10JMhuAqLDDKpqQQ&#10;xEAZCiSlhK6shDIRIlxFBToflK9XjLhwX9xoVmGgsaUNxr9/zuvLdmSEePewIVKDG7laNjt6ehm/&#10;nJRy3spJMLtTakFKp4+aL7yVwMC5i7he9bEmNGhIglpDG/nmK1CoOWdBqQJSTrZ/fkJHTy8a33+B&#10;V/D7uEQ9TA/47/7aHU5Z8hZWPpKNm7cGWO9ja+/CjrtuDJdrGK7hYVSXr4cpJQl5i7UNIyXBZTJE&#10;X78zYAYDEyznOacLW67CQiLjKxCKzUAZCiS1j+5YCHYiRHXFhrAXFSiUIi6km8jz4sv21GDxup1w&#10;OL/xHJs0cRxqrEWe0BBSeIiScd28pco+Ty5wLYqr6/wvAo0pSYocAyk1wexOqQUpnT6RPIFDDpiE&#10;hs6iXbhxuF7LaNAIGSWOIhSCYPIVPI9VqUjtsjsUOaXmn1cv9Ts2MjKCzIw0WLcWMj6GqRB7+mc/&#10;Rs0bxYy3UVkNUtLxVeCaylLqvaYXNxZ4rue06zplQa+RSe0LJ1rbA2YwMMHyGEYtwBeuwoKZ6SDp&#10;h2HLUAg0hjLQc7CRvyS4UTBK5oPy9bK3EXz3Ow/4HbO1d+G7+ds86iZFUWEOPvuPl5C/ZK7HmRKO&#10;0wGkDqFTEroZU4m31R47jeLdB2HK3eT33gPMM5MjkdjUCRGbs3BbQsdCzNgxmrggIwPnLuLGoXp0&#10;PrvLK6NBExo0+DJw/pJq/+6G4mBTa84CANw4pLx2iNbzX/odo65hLXkLGcPg6SMdKRpb2ljFiP1H&#10;mhk3Z+SibE8Nzl7owqiYaMRER2NWeprXtDqSpV5DHrwnQ5BzETp6elkzGJhgeT4zl7WFlLFgeoDZ&#10;YkFSxhINOlbVjK6IcVHXfJ+7umI9r8eEC43vvyBrcf6QybuP+Z3Df8QPVu5A+5f3eqnTH0zG8X3b&#10;Yd1a6FkrZZMnhYcoGef5yJ0IET99st+x53/970jMehIFxZWoPNiAToJAqASHjVJQ605TIKQOPdVp&#10;woJioDIaNKFBgy9KLDKFIpRJQWqeMtR3tDnsWqqsWwv9XLhM17iUM9uSt5C44SnHlAgmxzi9BWJk&#10;BNDdF4faymKv+2iOBWVBr5HZ3puOr8iTIUh1Nqm2B8eMhVFc7gSAsTI0BzEfk6SQ+NqF+IablD1V&#10;wKv/iQt2h9PTg+I7miMzw4hEgw6JBp3orRcJeh2qKzbINgeXoq/fiUee/jVOnnEX3dHR0RgZGcGL&#10;Gwu8lE3Au3cnHJXOwa7InAjBVAzbHU78en/giz5jSpLs7holET9jimL7SMVm4PwlRoFKDPRZmaq1&#10;UIc7lNBAvT+xkybCkJ0JfVYmEpcuRMzY8JsWpCEOav2ujJ8xJaTznJoypNbWzL6jTRi3PFfuZfCi&#10;trIY5rUvezbPzPMysIPhfrb2rruuhZWwXejyy6SyO5xobGmTvGjv63d6FZv0FgjX8DB++/IGxl1r&#10;Y0oScVNJQ1p8a+QEvQ52h39+oe1CF8zzpzEKSsRanXA+g6AF+BJQWIiauYq47UYaIUgKhHA7Fph/&#10;EN+ChE/qqiklidGexBe7w4naY5+i9thpNLa0EUMmSWvIzDDCPD8D5nnTBBcb8hbPgXn+NOLsUTHp&#10;+OprHDr6Z6wp3Ytv7s60HRUTjbnffRDvlq5hLCYbW++tMxwdC2q1ZAaCyVbONUi1eGXon0E1Ycia&#10;jSuolnsZsiDlRXDi0oXoxC7JXk8jeOhCQyd2IX7GFBjuigxqDqrTYMdef1K1452FcK4ZsjJVK7xc&#10;r/o47ISFRIMO1eUbYF77MuwOJ1EYaGx1t0MkGnSorSzGg7mb/O7Dp84IBfoutK2907NmqgWCmgLx&#10;yA8ziePCTZqwoBh8a2RSfmHHV72MIaIAW61OFkKjZq7KHPnst6xBWlwcC8SwBtLuJJNqArh3rkkz&#10;XDPT7xWffD9oZU89yuv+vpxobUd1XVNI/U4dPb3o6On1/HymlCTkL5kLS95CwUSG6vL1MDF8MYnN&#10;/iPNXmMk42JH491SC6vtnRJAjClJrP0/SkXKPnElEZvmP76PTcyalZ4GS95C5C+ZG5bvs5gw/S4j&#10;hf5TZyQrFKmchUgVA8OZgXMXPYGQMQl6GLIykbB0geZmiDDUOg0CECbIV5+tXmFh4NxFDHZfC2pq&#10;hpxkZqShumI9il9xtzPMSk/zcyTY2js9/zalJDHf50IXsZAXEvr1WXVdk2ej0pOVdbcForpig+hr&#10;0RAGuvMkM93I3OZyoZM4Ap5Yq7M7jwMGOHIRFsxMB42EIoKtCDE98G2i9SJx7D1bDv3DGIhEg474&#10;SwuE3eFE8e6DogSodPT0wnqgAdYDDTDPn4bilTkhj2sxpiTBkrdQtsCXUTHRWDAnHTXWItbMh75+&#10;J+qOfwqA3C6jdNS6exII3XT/4EbfzyzlntHEBHaoAEe1WljZkPpnHrciF90lb0v6mhrC4rI70He0&#10;GX1Hmz1uhnErcpG4dGHYFR0a3HHdvKXaohkQZvSw2sfq3jh0FMnPW+ReBm/c10BuJ4B53jQ/0aDR&#10;p9Bjum7mmycXCpSwsf9Is3vjs2Sv5zbX8DDe3L4yLMPWlYYpJQmmB76NRIPO0wpee/w0Z/cvV+jO&#10;E3oNTaejp5ctM4HYisPS9mIG0Mi2Lq4ZC36QCgo2twGbjYZegPLJV7DkLQwqW+HshS7kF1l5ZzkE&#10;Q2NLm+fNK9tYENL4RTmFhX95+h+xfd0/BLwffX1SKLFCE8khY0ytEB09vchbPAf5S+Yif8lc7Q8P&#10;D3TTp6D/lHTjF5WC1O6BxKULNWFBZQycu4jukrfRXfI2YidNROLSBRi3Yqlk2R0a0tB3tEm14qsh&#10;K1MQ50389MmInTRRtRseNw7Vh6WwANzb3WXa5e3s6fXaVWbqdZeiBqGgix8FxZUAgKioKERHRyF1&#10;wre08G0OMIkGVGGemZFGrEc7enoFFxbo5w4pF6Gzp5d1A5BUs4fS9hK0YyGYUZNsv1R6TwdfYYEv&#10;Zy90wbz2Zcl6mygaW9pgbmlD8cocvLGFeQRNIBbNy0BmBvvvUijuHzsGf7ub2PtB+XrOv2vrgQYA&#10;bsUrLIWFCA1uBMB4EXR833YZVqIOYtMmAqfkXoX6iU2doLVDqJjBy1dxvepjXK/6WBMZVIZdzW4F&#10;AUdFGrLVG1I7ePmqpIG/bJy72O137L640QEfR8xZaGljvQ6W4lqewjw/A5UHG7yORUdHweUa9gtg&#10;Z4KqmUbFRGPINSzKGuUkWNGA63MLDb1WZstFsLV3MbbhAORWHFNKEk4wP5050LqCzlgIZtRkXz95&#10;rAxd7ePaCkH1LPFBLlGBjvVAA2wXulBbWRTUiWrJW4jidvHH1AQrKlAqV7iqn7cvXwl8JxUSqeMR&#10;xSR2UmTmLMjh0tDaISIDJpFh/C8f19olwpDB7muqboMQclSk2qffXK/6CMbKbXIvAxe7/B2r6abk&#10;gI8zpSQxJvPTCzemXWVSn7sY+IofUVFuUYFqsw4EVZhOGJeAr67/TZQ1ioWYogEXSK0KoUCvldly&#10;Efr6bwk5clKQjAXGBC7SCEEhRk1yLfr5jmixO5zIL7LKKipQNLa0wbz2ZTS+/wLvEzp/8VzJ5t/m&#10;LZ7DWSDo63ei7B13EMx9caPDdkqAWu2GGtKjm+GfWaEhDuOWL9WEhQiDLjLEz5iC8Rse04Ifwwg1&#10;hzbGJOgF3YFX+/SbvqPNMFbKvYrQMM/P8OSLUTS2tAF33QBsk/SkGNWdaNAhb/Eczxrj40bD+c0g&#10;p2t1evC+0kSFRIMOmRlG2UQDLtAHFAiFby0r5MhJUo0PgiZAh1VYiJq5iqhMENUPljYGUkEf7KhJ&#10;vjZ76+8aJO1nCoStvQuWkr2osRbxehw1aUGKn8W6dSXn+1pKqjwn9Te374i1JA2RENK2qeEmZqxe&#10;7iXIhtRJ3zFjx2DcilxV7+ppkBk4dxGdz+5CJ3Zh3IpcjFu+VBthqXDU/FkV2gGo9uk3LrsD9vqT&#10;SMjNlnspQZOZYfQTFuj1DEk8YHNzC03+krmeNTq/GfQcCwQlLERHR2F4eES8BfpAiQbAvSw+SkQw&#10;pSQRBwlEAlxHTrJtphMHKrBkqUXNXJU48tlv+0i3RxMf6Yb4zUi90b6whTOSJkYE23tins89BNHu&#10;cHp6/5VE7bHTfj1PXCD9/oVk9bIFnN+bsj01qDv+KWKi751SfKZ7KAnHycgL29MQB6YwzEhBjqyS&#10;8Rsel/w1NZTHjUP1+LygCOfmrcD1vR/DdVO6C3cNbgycv6TaIhkQR6hXe7vijUNH5V5CSJCmoNFz&#10;FJgKYd/pEWKSv2QuEvQ6xMW6cyNmpacFvM63tbsnScTHxUoiKiQadOiofx0jn/0Wfzv5Lo7v247j&#10;+7bjxY0FeHFjAfIWz8GieRlhJSqEEtrPFdL72NjSRjw3STV7gBqT9YsokLDAy7HANZzRF3ovB9u4&#10;Sq/H3O1n4krtsU8V0QLBRNk7NbzTN1lsKoLB1RFSXdeEHXtq3P1aw+oLdIkUIjUPQEw0S7a0xE+f&#10;rPqLbw3uDF6+iu6St3F26k/RWbQLA+cvyb0kjbuEexEZCCHzFcR8TiXRd7Q5rEVAYoBj6726hqn4&#10;67spXW2SaNDhlU3LERPjLv/M8wK3lBe/cgAAMHB7UNS1UfT1O8NKNJATes3MNlaSrQZnci0EmP7G&#10;mrMQlGOBFJgYKJyR1OJA/6BxLf7ZfoFMyDWikQt9/fzdFHzzJYKBy2uU7anBmlL3LNyREensUWIy&#10;dFOdo68CETcpcECRBn8iVbBxnv9CltdN3rxGltfVUDY3DtWjbck6fFFQDHv9SbmXE/GoObQxdtJE&#10;UdrAIqG1R+7cDbtjIKTHM9VHdPcuk7BguyCtu/f7MybDOXAbQGDnd9meGq/aTaqCX8pQS6kQI0eD&#10;XjOTHAsnWttZX5sU4MgyHEF4xwJJyeAazugL/ZdBeg5fSLYOElydEHKhNOEjwaBjVaz6+t1BmDv2&#10;1BDvI4X4IQZqtmdqSE9chAoLcs2m12fN0lwLGkT6T9lwafWvcG7eCtw4rN4efyVjrz+p6pDkxKUL&#10;wvK5lcD1qo9leV3rgQbcn/1kyC28TA4Ael3DtCkqdfYbfROY7Tq/saUNO/bUYPQodxxfgl6Hxvdf&#10;kERckHIMp1SwuQaCxevcCvC+kGrxIHIWhHcskNIt2cIZ2Qp7+geNqyWIz+gOrmGQctLX7+S1TrH7&#10;dSZN/BbxtsaWNsz8x1/5hdRI0UOkIR6RnAegoS6Mb22XewkaCmfw8lV0PrtLExhkQO5dabExZM8W&#10;7bnVHrI8cO4iBrv9Rz6KxeH6v+D+7Cfx3CsHiTXMlDTu7hOmneGztOKPqY2Zbyt0qDR6BUqS67n8&#10;okqMGhWDIZcLAFBdsR6mlCTkL+YXnK/hJtg8QTboNTObk7+xpY3oWiBPhiDmLITkWGCEVNST7BQB&#10;ejV8HAvc1EI+ozukthkFi5JcFXOnmfyO9fU7Ubz7IBav24nua3/1HNfr7sMbWwq9RmcqYbyLBj+0&#10;PABx0AQb6YlNnYDxGx6TexkaYYAmMEiL6+YtVbdBAIBeRMeU2nMWAOHzNyg3AtN/K7b8a8AW7BlT&#10;Ujm/VqDiMZiJemJCWk9+kRV2hxPDw8MYGRnBG1sKPblrfILzg0VJ9ZBQiCEs0OvboM89Uu3OYwOf&#10;TiBhYRHTQVJwIFH1yDASU0+lsNRIGYwSCkoahfnY33/f6/9rj51G5uMlngkWVJ7CjKmpaKou8czB&#10;NT3gfj+lmMkrBlIq5RqRQUxCZI6clHu6SvLmNRGbb6HBH0pgaPvRL+A4dVbu5aiWvqNNsrVJSYEh&#10;K1NUkT42dYLqv9eEHENqXvuyx43A9B8bo2KisW3dI57rW0HWQ2gRJhV3YsP0O6DnKgwPj2D1sgVe&#10;vwMpptKFA2cvdOFEazsqDzZwcp0EW6jzgVRTN7a2E983smOBWMcxagMUo9huJCGk4uarsHBtBwjk&#10;gqCjpIKdDSWtUx8fB8C9puLdB7zaHqKjojA8MoKiwhxYtxZ6PY6yfPF5f5SEHCPyNDQ0hCdm7BiY&#10;3tyOzwuK5F6KRhgxcO4iPi8ogiErE8a3tosSwhfJ2FXuVkj4ifgZCIbsTEGLb6UxePkqBs5fQvz0&#10;yUE/R+eVXmQ+VhLUNLhRMdFYnbcQ75WtC/r1wwVbe6eX2FF77LRXdtqs9DRUV2zweowYO+9+6+KY&#10;tycWZy90oa/fiY6eXnR89TX6+p2eNTG5KTLTjQE3yvk47bniWzObUpJ4t9YEkbHAClFYiJq5iujl&#10;IvVxkH4Y87wM4tSDYE9QlrRKP5RUsIcLmRlGVNc1oXj3QdgdTkRFRXlcCnrdfah7s9hPeaV/2DRF&#10;M7zQwu401Ig+axbGb3hMtkAwjfCl/5QN5+YuR/JmC8ZveFxrFROASGiDMGSJl69Akbh0oaqFBQC4&#10;XvURjJXbgnrs4fq/YOX2PRhy8Rt/HhUVhR/OTUfj+y8E9bpcUEI9Qqq7Onp6UbjtXQBuceWBCd8S&#10;9XfBRjCCkBAUFFei9thp3o+zXehURM6cKSUJJxiO29o7UbwyBzsYbiPV7myZDVEzV2WOfPZbRlsq&#10;m2OBmPrIOIc1wElAup2+cDX21IQrppxNXuNeogCMAMhbPAfVFRsYlSyvQBgewo+GhprRzZgq9xIi&#10;muTNa9B/yqZNe9EIiiuvVuPGoXqY3tweEeP+xOTGYWF755VGTII+pF12roiZ4aAU+o42w1jJ/3HB&#10;FIaUoLD/pQ0wJou7G09qeZByihq9hmtsbYd5/jT09TuR8+QruD14BzHR0RhyDaPWWkzctU7Q60Qd&#10;CRlsawib0+D4vsChzpnpaUEJC1xa7sUSHhpb2jznD0kM4FKj+77XATb+iRoBm7BgYjpICuVjG9GS&#10;mWEU3GrBh8x09qkUSoHP70LsGa++z6/X3Ycd//Qoa68Z/cOoORY0NNzEjI3MjAWlQG+JUHNvt4Z4&#10;DF6+is8LijB+w2NI3rxGcy8Eidp32aUaBRkzdgwMWZnoPyVvjo2YuOwO2OtPIiE3m9P9O6/04ke/&#10;2IVLl68T7zN50ng8/bMf+x0v+NFcwQSFYDdZpYQ+9pAqiIt3H8ClrutwDbtdHm9sKWTNShO7BmGq&#10;Gfm2J/hyorVdtOJeCU4UgD2qgK0u822J4YCJdANvYSGYUL5Eg45otaDvbIvVUxMu/f58dvnFnvEa&#10;FQUA7vaHWelpqC7fwPred/T0evIVjClJkvRgiYHrplZ4aGgIwW0FzamPnz4Zpje349LqX8m9FI0w&#10;5nrVx+g72qy5F4JgsPua6l1DUjoJ9NnqFhYA93QIrsJCoDyFdY8ukiQzgamOmRWgzuHT2i0E9Gv5&#10;6romdPR87ZWjtmhehqCBlcGyeN1OANK62c3zpwG0jAmucBUWMjPSBK/fbBe6PKIAqY7s7OkNqhZe&#10;NC+DlH1oIj0mqHGTTJBEAWNKEmeFjo+SxzXkEZDWYhQKbP0sUhIdHYWREffkh9XLFsD2UUVAQYnu&#10;VgjnGbfOc1/IvQQNDVUwqCBhAQAScrNhfDO4nl0NDQrKvXDltWq5lxJWXP/NR3IvQXSkHAUZCWMn&#10;+442w3XzFrf7EuqHUTHROPTKP8kaxBiooJNj85MKGrQ7nB5RIXa0e6/ZN6zRF6l25xtb2gQVFeij&#10;GYWmr5/beUp3iwj32txrbFLApJAb+2zCgpnpICnVkpihkJLE2iZBL/rFGreyaF5GWLgW+DgWxFTw&#10;hofdIY2rly0I+AVDQQ/nLP65/EqnhoaGhi/jludi/IbH5F6Ghgq48mo1vigo5lz4RDpqD22MnzFF&#10;0haZ+OmTI2KUcd/RpoD3IYXDT0xKwMX/fA3Lcx8WellBw3TtLofDl+k1B+8M4cWNBQHXw1bTKRku&#10;OQjBuPIB7i5yMd5reu3MtpFua+8kvj6phmeZZGEm3cDbsUCawymEKMBHBePbp5S/RNm76KaUJF52&#10;KLH7tIwpSbBuXcnpvtV1TZ5Wl+zZU8O2DUJDQ0P9pJY/jXErcuVehoYK6D9lQ9uSdRg4f0nupSga&#10;x6mzinMwCY0ck5WkynSQEy4TfZjC9hINOlw59pboYYxCIIdbmV6ARrt7n5Gg13FqgQgm3FAJcKkx&#10;STmCQiGKsCCAg4RUw5NqfjbYhAUT44uwBEMwYZ4/zWtaAJ1AMz/Z4KuYlW0sCPq1pIBvu4bYM16r&#10;y9dzdnmU0fqRXK4RsZakoaGhIQjGym2auKAhCFRrhOPUWbmXoljUPg0CkKc1IRKmQwycu4jB7mus&#10;9znLcD2s1BZopjZuOTbj6C3Lo0bFAAAseQs5XffXHnO3TsTFjhZncSLBtQAP9v3g0qIfTKHOF1Jt&#10;TU0AYSKIAQsm0g1swgKj/0HIMYK+bx6f3AS+hbUxJUkRYSQk+K5NzFaIWelpnL+Uy/bUeAVzxsWy&#10;5YFqaGhoKANj5TYkb7bIvQwNFeCyO/B5QRFuHFb31INgUXsbREyCXpYwT0P2bMlfUw4CtUMwOXjF&#10;Sv8XAzmEhcyMNE8BOnhnCIBbWAhEdV2TZyIE9bhwgWsOgpgOEpbWgqDxrZ2FPJ9Yan7iDyJYeCNJ&#10;FDClJHHqa+FLMD0+ZU8VBN0/Iybm+dN4tUEwqbNCwlXkaGxpw44g0lM1NDQ0lEDy8xYt0FFDMDqf&#10;3aWJCz7cOFyv+jGvcrRBAEBs6gTEz5giy2tLyfXfkNshDtf/hfG4XBuJTJZyateX1IcvRqAfF6xb&#10;CpE9eyoA9+ZroPqor9+J4t0HAVAh7+HlUJYzB0EJ9N10En82ISdVMAoLUTNXmUkP4KvkmFKSiEmc&#10;XsGNPHtEOnp6iSMsSSTodagu36C4IEfrlkJe929sFXf0Cpc8Clt7F/KLKkVdh4aGhobYjFuei4dq&#10;KiMiCE1DfDRxwRu7yt0KAJAgY9aBXKKGlAxevkrMMTlU/2e/Y3Je4zPVMpkZ7s1d0o65XBue+Uvm&#10;4twXXwEAzBwcHvlFVtgdToweFeMJeVcjwb4fSjnvSI5z2wVyeCPlQvGFreYnaQW8HQtMixIiSDCY&#10;8Mfa4/wDRGalp6Hx/RcUIy5YtxbynmFL9TeJgemBpIC/G1t7F8xrX2Y8EdWq9GloaKgXfdYsTDu2&#10;LyJ2/zTERxMX3Lhu3lJ9GwQgb0tCJIydBIAbh5hzOv782UW/Y3yvqYWEbedXqjGNXLG1d3mu4wO1&#10;P1tKqnCitR3R0VG4M+SSYnmyQc+f4EqiQSfreSfEAAWmWj6Ymk6QVgi2toTMDCOL/Se04r66LvAY&#10;GiZmpaeho+F12dsiLHkLUVTIz65ldzhFzVcIlIja2NKGH1pe8hIV6B8mOdJtg+VI4xm5l6ChoaEQ&#10;YlMn4KGaSi3UUUMQNHEhMkIbYydNRGzqBNleX45sBzkgfZZ+stD/55drClxfv5Nxw41yAzAJC3Jm&#10;QdAdFGwFZHVdE/YfuSsQ3jUqJOh1+KB8vZjLkw1jShKnvAk6Spo8SKqtbe1dHvcM8+3CjBElCQtm&#10;poPBqDGJBh3RYkEPhSBNjmDD1t4VdN5Agl6HMx9WoGxjgSzuheKVOUF9KMV0KwBAbvZM4m1le2qw&#10;eN1OOAa+8Rx7cWMBbB9ViLomsfiiU93jrzQ0NPgRM3YMjJXbMHn/S1prhEbIdD67K6JHUd44pH5h&#10;RQkjH5WwBrFx2R2w15/0O77MPMfvWMGP5CnySIUZteEmRt5cKHCpu6rrmrCmdC8AICoqCsMjI0jQ&#10;69D4/gu8i2+54VP886kNEw06WLfya2kXGvpAA1Lgot3hDKreZan9zUwHeTkWSAsSohUiWKwHGkJ6&#10;PFUYcx2zEiqJBh1qK4vxBs9cBQrrAXH/UN8X5z8+pqOnF+a1L9OCGkcQHxeLD8rX+43xDJdWiOYz&#10;n8Ph/CbwHTU0NIIinHt/E3KzMaP1cERcsGuIy+cFRQHH5amRwe5rGDjnb1NXG0qYzKDPDt/vWj4w&#10;TYfIWzzH69o9Pi4WxmR5rkNJ0+qo62KmvDkxpgQIRWNLG01UAEZoooJbjs++AAAgAElEQVTcju9g&#10;4BPoaUxJ4tQ2b7p7v0Bub7ERog4nPQff2liYVgjCh2nRvAzWfiMhbPPVdU28Qxx9MaYk4YPy9eho&#10;eB3WrYWifGASDTqUbSxAR8PryFvsr7By4URru6DJnVyoPXYas/7xV15TP8bE34dTv/u/GNXKcBEW&#10;fr2f2aJpyJL/IkFDQ0N+YsaOwXeqKzT3gkZIuOwOXFr9K7mXITnXf/OR3EuQhITcbLmXEEE5C/Vw&#10;3fQPQKRfi6Y/mCzlkrzo+Iq91YGpcEscq4y8N9+MBXpAe1RUFEZGENaigiVvIe+2E6ptvnhljl9t&#10;Y54/DdathbB9XMHLzS9mKzsFW21ta+8i/h5ItTxfeLVCBKOssc0Npb9RofyyywQaeZig16GoMAdn&#10;PqxAR71bZMhfMjckJ0P+krmortiAjobX8eLGgpBULaF+Ti709TuRX2RFQXElbt4a8ByfMTUVl//L&#10;6vXFQhc75Bqbw5dPTpwJqv1GQ0MjsqDcC+M3PCb3UjTClIFzF9Fd+rbcy5CUSAhtVIqjKTZ1AmIn&#10;TZR7GZLA5FqgCwtzv2uScDXeMDkS6HUOU+s2ybYuNfTreMqlTLWxq8GpEGweRIJehze2FOLL+tcx&#10;8tlvPf8d37cdRYU5vGs6sQI86TU02wYvW01OgqX2NzMdHMXnyUnKmtx9Q9V1TUGpUWwYU5JQVJjj&#10;CVfs7OlFR0+v582zXejyUx9NKUnu/x74NkwpSYKu50RruyRKF+A+QfOLKj1fKm4LFFBUmMPYR9TR&#10;cy+NNBy+dA7X/wVDrmG5l6EonOfVb1mVC9dNdc9wjwRixo5BavnTGP/Lx9H5zE70n7LJvSSNMON6&#10;1ccwZM9WxA632DhOncXgZfVnGCmpBcGQnRkRmRZ/PVSPccu9A3ZnpafBlJKEjp5eWfv+mRzFgZzZ&#10;SplQRxWc1Kai3eG861RgFxUWzcvwcjQrCVNKEqorNsgakOkLk/ikFEi1PF9XDS9hgQTpF2WeP41o&#10;rTAKbJm3lFTB9nGFaH0uxpQkGAUWC/hQ/MoBSV5nx54a7PA5ljphHH770gaW2aju91jOUSt8+NVb&#10;kWHR5IPLrhW/YuE894XcS9AQiNjUCZhaY4Xj1FlcefUDTWDQ4EXHszsxo/UwYsaGh7MvWCJhGgSg&#10;rBaExKULI0JY6D9lw2D3Nb9JHJa8haioqsOC2Q/Jsq5AEyFIG4NKm6RmKanyOCtGRtwjIKor1ofF&#10;piGFef40WPIWYvUyZTiKKDp7eiVrZzemJDHGBNgudME8fxqjGCSU6EFqhWCUYYPpnyeFQfg+V6iK&#10;V0dPL4p3HwzpOZRK5cEGybMVKPIWz8Fn//ES64zb2mOnASjH0hWI/+kOfd6rhoYGO7Fp6rXm6rNm&#10;YWqNFQ/VVIZ1SKWGtLjsDnSXviX3MkQnEtog5B4z6Ys+gr6HSO0QSfcbZFiNm0ATIUjImUtGf+3a&#10;Y5+iuq4Jdce9J899UL6edZqCXLWJL6aUJBSvzIHtowoc37edl6hQebAh5Kw+LlTX+Z+3QuFbQ5PO&#10;q2BCHlnOUcYvHZKwkMDzyRVBdV0TKg+GNiVCaZy90IWyd6TLVgCA6KgoAO6JGbWVxaxWrY6eXo+6&#10;ySY+KIVflO3zqLBMqLkY0tCQkkjo+dUEBg2+3DhUD8eps3IvQzRuHK6PCAecUvIVKGLGjomY76Dr&#10;v/nY75jxru1dLgJPhPC/Xe5JAvSarvJgg2cCBMXqZQsCtpYwuTSkItGggyVvIWori/Fl/et4Y0th&#10;UM7pjq96Rc+wszucIU8xlAuW2p9RKxBkKgTJbWBKSULHV9LuDhfvPoj9R9ShltsdTlhKqyQd50nN&#10;qWUaJckEXYHjMyNWLv7wp3vWZSaFWUk7EFKj5otdOYmEi+xIhy4wjFuRG/gBGhHNZRW7FuwR4FYA&#10;lDFm0peEnyhL7BCLwctXMXD+kt/xnKzvybAaN8FMhJC7vYApbD3q7saiMSUJ1q0rWR8vVhBhIOih&#10;+B+Urw960h5FY2sbquuaRM2KKHunRtJajkTHV18ThQKhfn4/YSFq5qpEQZ4Z8ISpMEHf3RbaSmMp&#10;qVKFuGBe+7KkNqPY0aMwMjLCSaUE3F+U1t+5FTjfWcJKpPnM57jaa/f8vxI+5BrqJxJmuWu40WfN&#10;grFyG2acdk+R0MZUajAxcO4ibhxWXz+86+atiGiDAJTZehBJ47JvHFJWjkegiRBSb7JywVfYiI6O&#10;uperUL4+4DW9VIHygHut1q2F6Kh/HTXWIqxetkAQx8fZC12eOstSUiWKA+NEa7skbgV6vU1ykHf0&#10;9ArafcCkGTA5FojflmJZ3YMZfxEIS0kVdkg4nlFo1pTulbx3afDOEC87mfVAg+dD+NW1v4m5NEH4&#10;9X5l/SHS0FAzuhlT5V6CbMSmTkBq+dOY9fknML65LWIsyhrcufJqtdxLEJxICW00ZGUqMoAzfvrk&#10;iGhBA6AYYa6v34myPTUBJ0IwbbIqoX2Y7qoYHh7xHOOyNipfTWysWwtx5sMKFBXmCB78T2+B8B2z&#10;KQRnL3Qhv8gq2POxIZZ4FeBc8Lu4CbkVQsm7vmV7alBQXClrDxBf7A4nFq/bKWrIBxtc2h8At8uE&#10;Em6ioqLQ9mWPmMsShE9OnOF0v0gtAvpPcfv9aPBjKELHTcaM1XbrAWDc8lxMrbFqLgYNLwYvX1VM&#10;cSQUkTCVAFB2y4FBQSMwxcRld8Bef1K216cEBVPOJuzYU8M6EQKQr20gEFQLs0F3n+cYlzqgo6fX&#10;E/QYEy1IVz0R0hjEUNl/pNlPHLG1dwkmLtQd/xTmtS8ruk72RYi1hnw2kJJQgbvjJgm77lIFQdYe&#10;Ow1Tzia/pFMlcvaC+4SW0l5EJ0Gv49wCkV/sVuBGj4rByMgIbg3cFnt5IXG4/i8Ycg37Hf/6rzdl&#10;WI1GJKG1QmgA3i6Gyftf0rIYNFTlWhjsvhYx33VKbjlQ0ghMsWGaDiE2HT29sJRU4f7sJ4mCAgXd&#10;scA0dcAs0/h6Opa8hciePRXDd1sgjClJnNwKxbsPAABiYqLhGva/tlY6+480w1JSxXibrb0LppxN&#10;QbfUd/b04v+w9+5xUdxpvv+nuxEDNja7ECNEgRlMwCM7dCI5yQ9xQGfPCpNZlayJzuqMRKM7ukkg&#10;GU00gxOyGjWaSSCZzcVExUR3JMkvQs5kgDlnEBdwk6PGJqMHTHSmuQheIGnuEWk5f7TVVndXVVdf&#10;q6rreb9eeUWqb1/oWz2f7+f5PPlFZVhcWCqZqMBXY5ta2wWfX6GaXixcwoLfMhYA/sRQ9i9dH8DA&#10;DOBmIVxYinmrdwRlpIg3lB2qDXqmgjOL54sLQCko3oO2rh7otFqMWa0BXpV/+NXrH7oci5gYjtv/&#10;drIEq5EnajkpJIKDPjNd6iXIFkPuHCSWbUL6158i8bVNskuYJ4LDaMclSXdd/cmVt12/Y0OR8OlT&#10;ETErWepl8CLH7IdA0Xu4BtZ+/7dSc8EICt/LFVdwGvSR9jpHzjvW0VGR2LDyx/bNQTFiB3ssJdM+&#10;EUj8XSOWHarlFRUYLAPD9udbzDjK5nPtKDtUi3mrdyAp9+mgtYmwYf+d+ISFADj4XTSDMI4rcX4q&#10;ZctAWfOV+hMtSMp9GgWL5qJkXb7fe3W8oflcO4p2HZLMpcBGjEpZULzH/oGiJJXyL52uvUcL5nAn&#10;COvnGDFw3MR5WShD0wv8D03aIITQTZ6EmKW5iFmaezP4rgF91Y2qCcAjbCF0htw5Ui/DZ9TympV7&#10;q4Fu8iREpM1QzUaBpboBMUsD5/4yd/Wg5I2PRe9eG/SRKPrZAhStWGA/xrcLbExN9MsafYU9CtNd&#10;HWBqbbePpdRoNILj2+WGN/WWuasHRS8dQtFLhxAdFcn5nMmhfgs02RmpfFMjjAAq2Qe4hIWQp7yq&#10;AeVVDci5byYKFs3FyoXB3y1q67LNTZUqS4ELd+0pcpq20dbdg8Q498JQRc3nKNp1kPPDr/TZ5YFY&#10;mmJRo5hCBAa1BIj5E2eRYfC4CZbqBliqG0n0C2Es1Y0Y7bys6FHHI2cvYLTjktTLCApKaDWIzstS&#10;jbDwzeGagAgLngoKifGxKFmXL6qdmEEuk9TYhbFQHcDkDzCMj48jMT424E5wX+35/qq3LAPDqhAR&#10;fMVnYYHPopKekiAYVsI1PzXY1J9oQf2JFhS9dBCL58/G4vmzkXNfql9GmHDRNziMyrovUF7VIMsX&#10;J7sfzBkuUSE7IxWm1vagh2PmrNqOYydbodFoYNBHID0lAYvnz3ZQiEsP1uKFN/nnxk6NNfAKE2pO&#10;s7f2D8ky7VqpqDUQcyIJCz6hmzwJhtw5N1smbM4XS3UDBo6bVFMwqAlLdQOmrFki9TK85soedbRB&#10;AMpoNYjOmxtS+R1CDBw3+VWYC4SgwFUnycExzSB2TKFzqGF6SgLq9z3n4GQOBN62kjBjHqVoS5Aa&#10;oRrb3NWD9JQENJ9zbb2vP9nq87SSgDkWoqMiBUdfsOen+iMswhcsA8N2FwNgW1tOxkwYUxORFB/r&#10;UxvIsZOtNgHj5v/lDJdSyfQZOX9oFC5fgNJnl6PopUMoOxT4+ayATSzY+Jvf2UMYx8fHYRkYxrGT&#10;rTh2shVP7bJZla6NjmHk2qjgfQl9Cag5zX7kzHnqjfcjat1pDk8gYcGf6DPT7e/L0c7LGGg6jb7q&#10;RgwcN6n2NRZK9B6uUbSwoJo2CJmOmXQmYlYydAa9aj4b/CHMBcOhwCZYAfZiYBwHfJuqTE5d3+Aw&#10;NADGcUtUYNoDAh2Q39bVI0qM6Ru01XOl79fKdhJHoGDX0uwa2xnzxasBdcuIzlgI5JtAbsEmptZ2&#10;lxBFdm+NMSWB90kxnWuHZWAY5otXFf+itgwMI2fVdruqxXyg7N+6xv5hGj058Fautu4eLC4sEyVA&#10;iXktaTQa7Ch8hPdyNRdF1zq6oQcJC/5CrbvL1AoROMKn3WFvmQBsboaB46cx2GSidiaFMnLmvGLb&#10;IfpqmlRTwMp5zKQz0XlZqhn/eeXtj7wWFupPtKC8qiGgggLXuatc2iDYcBWj7DqAS1QIFmY3wkLz&#10;uXaUHqyVVXt5sAlkLZ0UH4tj3Be5aAZcwgLnVAghm7waYPfWyN154A+4Zrk6iwpsAmXrcnYp+IJG&#10;o8EPZ6dg2xPCX0BKPLnzFyNnzgNLpV5F6DB8loQFIrDY3QwbbD/31TRhoOk0tU0oDKW2Q/QerpZ6&#10;CUFDzmMmndFnGlUjLIx2XMLI2QseTeuoP9GCkjeP8AXSuSAkKJi7euwObXNXj8Omoqm1DfUnXB9D&#10;LsGNQjhvLvKJCsFwX3AVzUx7eenBGkkn6qkBAQ1A1FQIj7D0y8ttQHhH0p23PhjKqxrsqa9suEQF&#10;Ron19weLJy4FdzCCwoEX14oKfARshZFawqjYUCHiP6z9Q6rZyXNm4vQ4qZegWphsBgD2EMiBptMY&#10;OXOeHA0yZrDJpDhhwTbJRB1tEDqDXtZjJp2JzpuLNuyUehlBo/dwNaZtfdzt9fjae/lwJyh40j7B&#10;Ro6OBWfYogJga5XgcioEQ1gwtbZh0bx7AdxyJ1TWnZKd413p+KOm91lYMJ3jLvxy7pvpMMKEjZxC&#10;Swgb5os2hZUrpJH5MOGzSQH+/ZBsPP0V5q3aLuhSCNNpsaHgx/iv5vM4Z+7G5d5+l8kPYTotVi6a&#10;iy3/ski0oMAwUaXCglp32AOBmkWaiLQZUi+BgGMIJAO1TsgTJRbolmr12I6j85TTBgGob+xkb0WN&#10;W2Ghsu4UCorfERU4np2RiqIVC7B4/myXyywDw/aAcG8xpvD3wMuBguI9tvYHDTA+zi8qBJMDnzSS&#10;O8ED+CZ2mM61I+e+mZxuHb6a3hMCOm6ST0lyVrfoRSIPknKfdnkRpqckoLKsiFeRZF6Y/rR1Fb/+&#10;kaCoYExNRGVZoYtYUFHzOQ7XfIY/f92BnPtm4t2S1V6vISJthipPuq19g4rt9ZUbap0IAUARAWdq&#10;xbl1YuTsBQehQa0uGzkweLxZUeG5V/Z8JPUSgoYSpkE4o6axk9a+QfTVNDmIqAzmrh4UFO8R1faQ&#10;nZGKknX5nMn4jKBQ+n5t0KehBRKmAGVaOIpeOoQDnzRCo9HYN+z4NhcB8G4i+5MSH0QcteBcSyfx&#10;CAuBdnmIzlgIJKH0BlUybV099nAWwPYBW1lWxKtQsrMmcnyYnOFM5+VvOI+H6bTY/cufOoyVZLM0&#10;934szb3fL2tQc4DjQNPpgMyFVhtqOaFzJkqBJ+BqJmJWMiJmJdtt+CQ0SMfw2a8VIyyMdl5W1Wdc&#10;25M70fakeloLlIiluoFTWMgu2I72S8Jh6kKCAmBrES558whnoeYNvo708ydMAdrW1YPFhaX2NhFG&#10;VNi/dY3glAFqR5AHEtXSojIWOL/V/Fk4EvKELSqsXJiF8m1rBa9fWXerR82fH5JdVywux/hcCoEi&#10;ctZdQXkcOUIBjv5hWEUn3WzULMqFAiQ0SIeSchbUFNpIKANLdSOmbR1ycczNv38m77QAfwsKBn2k&#10;QxHOnigH2Ip4OY2aBBxbmblGy7ubgOGPLDRC3uRkpOIF7otcNIOAtkIQysITUQEAKo+eAgB7oIq/&#10;GLk26nLs9c0/C5qoAKi7R1yNLSD+xto/pMqMDoAmQoQazkIDk9FgqW5U1Y51MFCSGKmWiQOEcrD2&#10;DcJS3eDiuCxascBFWDDoI1GyPp/XAevJ1AhvRlDKCWNqooOgwLRApKckoPTZ5W5vH4xWCEI5+D4V&#10;giwwIYFOp4XVegPpKQmiRIXyqga7gvsPmX/nt3WUHqx1OabRaJB1z91+ewwx6CZPgs6gV+Xu3MiZ&#10;87D2u6r+oYRlYBjlVQ2wDAw77CBER00StPyJZVDF4oySRrIRnsNkNMRtKMBo52UMNJ1GX3WjIsMH&#10;5YZSxMiRsxcUs1ZCXfRVN7oIC+kpCUiKj7VnCGRnpKJ821pO54CptR1Fuw6KEhTciRNKgf13YOcq&#10;lG91XwuYWtv91h5ChAY+CwvNPEpVTkYqr/VICWNW1Ib1Zlhi6TPu1UngVpBKmE6LMJ3Wb+vg+jA3&#10;6CP8dv+eEDlLnQGOADhV/1Cgsu4UKutOiR4PlZ6SYP+8crY0Gm9eljHre9BH3uZwu4Em9QY3qtnt&#10;ozbCp92BmKW59s+KvpomWKobYKluVKUo6w+UEOB4Zc+HUi+BIDixVDdyBlAXLJqLV9+vRemzy30e&#10;HWnQR6LoZwtQtGJBSNQzxpRb5zWMqLByYZaoTRa+Oo+QHr7XpvniVc5pJwB3DeYpAW2FMPOoWOyT&#10;c77rEMEnOyNVVFZC6cFatHX1IEynw5jViuOmr7F2yTy/rIHr9ZAu0VgetU6GAGw77qEiLJi7elBe&#10;1eDgshGLs3Dq3H+YFB+Lv9a84nI7te7ehk+fGtJOF0IYZrRlYplNZOg9XK3a94K3XOvohp476ko2&#10;0HNKyBlLdYNLVsn6pT9CIY8QUHqwFiVvHBEVfrdyYRZKn10REoICgzE1AekpCThn7sZ3164DAIpW&#10;uD//Y5yfhHwwd/XYHSjOLS7s6wTy9St5xoL54lWpl0DcRIydy6bq2twKY1ar/Zi/4Ho9zEiQZvSh&#10;mndeLdWNSCyTehW+wYgJ/lBg+eAS4kY7L6vWJhyp4vcM4QgjMlj7h9BbUY0rb3+k2veFJ8j9b9RX&#10;00RuFELW9B6ucREWbv/byS7XswwMo6B4D2fx5czKhVkoWf+Q7IIX/UVe1g/sGynpKQmi3ApsMYbd&#10;QkFIh/niVclfo5ILC4R84LPGOFynsNRF1fVnzgbXff2PB9L8dv+eEJmm3skQ1r5BjJy9gIhZyVIv&#10;xSNMre0oPViDyrovgjJ6h+s9Y6lWr4KvZjGO4EY3eRKmrFmCKWuWYPB4M3orqin4TwC5Cws0DYKQ&#10;OyNnzrs9f6k/0YLFhWVuzxPcTY0IFbqv3prGJiaE0tTajrJDtkw0EhUINg7CguYHP0/iu2J0FNlb&#10;Q5lsEeNEC4r3cGZq8OVseEpFzeecx5fm3u+X+/cUpRXV/qb3cDWmbX1c6mW4hbHjMS06YjHoI7F4&#10;/r0OjhvzzVnOYoiOiuSciDLYpM72GYCCGwlh7MGPGx9F9+79JDBwMNouX2HB2j9EbRCEIuA7f7EM&#10;DKPkjSP2opgPtQgKDA7j4zOEf2dTaztyVm0HQKKCWhDSADQ/+HnS+JfvmZmfnR0LSXw39EdSOiFf&#10;3FlnSg/W2kNtAvVBYjrnOgtX6j62qEyjanMWbDOh5SssVNadQnlVgygbI5v0lAQUrViAxfNnu319&#10;1Z9osf/b3NVjFyEs/cOYGmtwub7aT7zlHjpHyIPwaXcgsWwT4jY+is7i11X9nnFmrF++bQZqdmMR&#10;yoLv/OWFt4RFBYM+kjfgMVSpP9Hi4NwQqvcYUaFvcJhEBRXhRgNIAmBmfqBWCAIAkHTn7byXlVc1&#10;4Kldh+w/T4qYiK2P/5PDMX/wX82uM7yF1hUM9HPUKyyMdlySXTuEuasHpe/XovLoKY/cCYnxsVg8&#10;bzaKfrbAo/4zT3cr1HzizdcGofnBz23/12gcJrwk3Xm7/ee/mTzJwTWV/6PZSIwLzV5W4hbh0+7A&#10;98u3YfB4M8xP7pB9G0AwGDnj+j0oF67s+UjqJRCEKEY7LqGvpgmG3DkOx3MyZqL0fW5hITsjFZVl&#10;RZJvaAUbE8t1LORe5hMVXn1mud/rAUK5kLBACFJe1YBHt7xj/zliYjgayothTE1AeVWD39ogAO6W&#10;CqlDSKIy70E3yiVdg5Rc2fMhEss2SboGy8Cw3Z3gaRDjonn3omDRXFH5If7gGxVbu6MyjS7H2O/p&#10;8fFxhwwVU6ujQ6my7pT938xJyqbVP8GOwkf8vVRCZugz0zGzbi86t7xO7REyZbTzsqxFD4JwxlLd&#10;4CIsLJp3L6KjIl3yvF59ZrmoAPNQhP234BNV+ESF/VvXoGDRXBIWCDtaqRdAyJeilw7ZRQWdVouI&#10;ieE4/v6v7ZYYf6u6fYMjLsfEZD8EErWH0VmqG2HtH5LksU2t7Sgo3oOkBU/j0S3viBYVEuNj8eoz&#10;y/Ft01uoLCsKmqgw2nlZte4WAIia45qvUH+yheOa4nm5/A8+3Z5QDrrJk5BYtgmJr0krZBLcUGgj&#10;oTT4zl/Y5wTpKQk4/cE21YoKzhhTE12OsUUFwLZJYNBH2kUFQLqx8IT88Mmx4M9pAIS8KCje45Cp&#10;EHHbLadCIGjr7uHs1ZL6w143eRIi0maodqfG2jcIS3UDYpa6n2nsD8xdPaisO+V1EGPRilzJ8mDU&#10;fuKt53As1J/wbdTnmPUG8ovKcKS00Kf7IZQD81nT9uROiVciHaOdlxE+TZoxy3yQk4RQGnznLwWL&#10;5qK8qgGFyxeg9NnlEq1OPji7Bx0vcxQVANv5Vv2+5xzOtdTWPhLKWAaGfXo+fXIsCL0Y1ZKkGmpY&#10;BoaRs2q7g6gwKWJiQEUFADjyp1MuxyImhgfs8TyBy+KtJrp3lwf8MSrrTmFxYSm+l/s0ntp1SLSo&#10;kJ2Riv1b18Bc+wrKt62VNGRWzf3HEWkzoJvsmhrMDr/0lqqjX6Ct2/H10Nbdg8dK9vp834Q8iVma&#10;i2nb5BscG2jkNhli5OwFyr8gFEkfRzBsdkYq/uvgr0lUuElSPHeWWf2JFof2B4BbVABoo1lpCNXo&#10;QrW9GAKascBnXTaSZUaWmFrbUbDFcaTkrBl3oqG8mFO9MrXaruePdgV2fzWDISqC45rBJ2rOPaou&#10;Gkc7LmHweLPfE/+ZIMbyqga3s6TZeBvEGEh6K2pg7ZNvmnug4RPfvm16y/7viprP0d1jm5V9ubfP&#10;Iaz1nLkb3127DsD1BGV8fBxFLx2yuxYaT3+Ff1i7CyPXRgEA75as9t8vQsiGKWuWoO8PjapuL5IL&#10;V/Z8KPUSCMIrLNWNnA6gB36g7jZXNtGTXc/vnfPVmPYHLlEB8N/YecJ/8NXanmaVeYok4Y1kmZEf&#10;pe/X4oU3jzgcS7trGq+oAMBeDPrj+Txn7nY5lpIU5/P9+gPn8B810r17P+46UirquqbWdtSfbIGp&#10;tc0+1SMpPtYuApi7elB6sNbjL6KVC7OweP7soGUmeEIwXB1yJjrP/Wiupbn3u71OW3cPkhY87XI8&#10;9Xu2z4KKms/x02ffsLdN7Tvyn/gfD6SJum9CeSS+vhlnZi+Vehmqh8aBEkrGUt2AKWuWSL0MRWDp&#10;H3YRFQB+pwIhX6SqtSWfCmH2oI+aCBzOO8bpKQmo3/cc7wuTbXHmCnvxlJ5vB1yOyamAjMpU79hJ&#10;ABg4buJ1LXz25XnUNP0ZptY21J9o9ch94I70lAQULJqLgkVzZStI9lbUqNomrDPo/eZm2fp2lcsx&#10;jUaDHYWPoPRgLZ7e/R8OWSzj4+NYsflNPJCeTOMpQ5DwaXcgZlku9fdLSF9Nk6rdWITy6T1cQ8KC&#10;AGznZ9kh11GcJCooBzm0pEg+FYKEBfnhTlQAHOfe+qO1Zcx6w+VY/o/kIywYfpwl9RIkp3v3fs7j&#10;l3v78cKbR1B19Au/iAoGfSRWLszC6Q+2wfShLa1ZrqICQG4Ff2aQcGUyfH/a7XisZC+e2nWIM+B1&#10;zHoDxiXFfltDb0UNul8u99v9Eb4xZe3DUi9B1ag9lJZQPiNnzmPk7AWplyFbhFpKxYgK/shSIvyD&#10;SQYtKZI7Fgh5IUZUAG5lItjS+H0TAEoPuiqkADgt0QxhOi30kbcJ3u9tEyeIaqdwXv89qYkuuRHR&#10;eXPRWfxbt/cVygwcN6G3osYlYXnRvHuxeP5szpwMT8jOSLW7E5SC2t0KAGDI85/o9pfOqy7Hei2D&#10;2PvxMcHbMaGz9fue8+nxrf1D6NzyW1j7BtF7uAZJr232e7YI4RkRs5KhM+hp11wCrP1D1AZBhAS9&#10;h6sxbat6A2GFEAryK312uVunghyKWUI+kLBAYEKYDuMAxsasKN+61q2oYO7qsYd/TAwP83k0iTdB&#10;ImPWG+4tPwPApZ4+jx8/KT4Wf615xeFY+LQ7ED59quqLyO7d5bMt52sAACAASURBVIjOm+syAaB8&#10;2xokLWjx2IaVGB9rFxPkEsQoFmv/kOrdCoC4fAUxbC77gNORIPY1dexkKzaXfYAdhY94vYbOLa/b&#10;C9jRjkv4Kr8Q0XlZmLbtCdmN/1MTkbNmqLoVTSos1Q1SL4Eg/IKlupGEBQHSUxLQfK4dGgDMt/Ci&#10;efeK2ujxdVOJCC0kb4UgpCdMp8PYmBUrF2aJ6qEqr7KdbOi0Wlz5pt/+s7f8+esOn27vb8xdPZzj&#10;DqP9uDOrVEY7LnEmhBv0kagsK7L/nJ2RiufX5dv/y85IRXZGKtJvts2sXJiFo3s3w1zzCkrW5StO&#10;VABsSelqF5qi87I4x0x6w4d//D+irxum4/7qemnfp6io+dyrxx883szZy2+pbkTL/NXofrkc1v4h&#10;r+6b8A39HHWP/JUKNU9DIkKL0Y5L6KtpknoZsoVpadbpdPZjpc+ucHs79kZjTLQ+MIsjFAU5Fgj7&#10;2DYxyqRlYBil79taF6w3bLkIvs487bXIz+JaefQUCpcvcDgWsyyPTrRwy7UQMSvZ4Xh2Rir+WvMK&#10;t0iwLj9IqwsOI2cvkFsBgW+D4CJiYjhaPtmJHz22Exc6rjhcNj4+jke3vONVmGPHltd5L7P2DaJ7&#10;dzl6D9cgbmOBSzsQQYQao52XMXLmvPsrEoRCsFQ30JQvHopW5OKj/3UCQyPXANg2f8Rs+DAbi9FR&#10;kdBqNAFdI6EMyLFAALDtOAv1WTGUHqxF3+AwJoTdUjX9EcAZHRVp/08OcLkwImYlI3z6VAlWIz/M&#10;T+7g3L1VovPAG8xP7pB6CbLAX20QAPDKxn/mdSIwJE+fgpZPdiIxLhZ/encTIiaGu1xn5NoofvTY&#10;To8eu/vlclFF1GjHJbQ9uRNnMpbR7hcRMOSQ60FtEESoYaluJNeZAIyoAAAl6x9ye31zVw9K36/F&#10;hDAd+odGcJVjuhuhPsixQACAqBYIU2s7XnjzCMJ0Wlwfs9qP+zre5Numtzy+TUXN5+jusQhe59jJ&#10;Vnzr5kuk8/I3nI4J88UedFz6BtOn/q3D8ei8LHItwJay3L17vyp7FsUWoaGOP9sgAKBoxQLk/2g2&#10;FheWcbqgkqdPwflPX7b/nBgXiz/ueQY/LHjRJZvhQscV5BeV4UhpodvHHe287PF7erTjEi6s/BWi&#10;Mo2I2/ioLApBgvAnV96m7zkitLD2DcJS3UCOMw7Ym2npKQluN4ksA8NYXFjq1/HiRGhAwgIBADCm&#10;JApebhkYRsGWPdBptS6jIZslSIRdmnu/2+sUrVjg9jqeQu0Qt7iy5yNEpM1Q1Zf04PFmaoG4iT/b&#10;IBgS42Jx+oOtqKj5HI9uecfeppWdkco58SHrnrvxysZ/xlO7DrlcVll3CqUHa91+DrQ9scPriQMD&#10;x00YyC8kgSHAkJAXXEbOXlB9fgwRmvRVN6rqnEUs9SdvjYx01xbNTGGS4tyfkD+St0KoxTotd6In&#10;C7cgFL10EM3n2u25Cs7jGNVCxKxkRKTNkHoZsqFzy29VMx96tPMyLhT8SuplyAKdQR/Qk7Olufdj&#10;+MS7yM5IxeqHsgXHSBatWMA78vbp3f+Btm7+Vq2+mia/TBsYOG7CV/mF+Dq/iFokAoCaRk3Kod2u&#10;93C11EsgiIBgqW7EaOdlqZchO9giQU4Gf1u0uauHRAUZw4RwSgkJC4RbCor34MAntlnWOq0WaXdN&#10;Q/2+5/B8iAXyiSVmGandDNa+QXyVXxjy4oK1fwgXVv5KVQWOEMGakFK/7zm8W7La7fWOlBZiaqzB&#10;5fj4+DgeWP5vnLex9g+ho5g/sNEbBo6bcGHlr3AmYxl6K1wnTBDeoaZRkxPlICzQa5cIYSg/xJH6&#10;E7fcCgZ9JG9rtKm1HcYlxS6iQmJ8rH3iFyEtcsipk0RY8LUnnwgeJW8esYsKGo0GyQlT0FBeDADI&#10;UalrIWZpntRLkBXWvkHeMMdQwNo/ZBNPyI5tZ8rah6VeggufHXqeM8xx0+oHOa/fvXt/wOzeTMhj&#10;890/oTGVPkIOkODSV9NEAioR0nCNFVYz7JqMT1Qor2pAzqrtLpkKi+bdC9OH23hdg4R08NXaBn1g&#10;xYeACgt8dnkTWWgUQXlVA1548wgAm6gwKWIiat96RhaKmJToJk8i14ITI2fO46v8wpAroEhUcCUi&#10;bYbLqFE5kBgXi/1b10DDGnllTE1wGRsL2HrIg5GVwoypbL7rQbQV7gx5Z08gUNvuon6OUdLHV9vf&#10;m1AfI2fO02cxC3ZNxuUiL69qwKNb3nERFZ5fl4/KsiJER0XKwoJPOMJXa4sJ6/cFn4QFYyp/4B/b&#10;WkPIH0u/4wcG80EC3BIVGsqLqXXlJuRacGXkzHmcyVgaMl/YJCpwM2XtEqmXwMvS3Pvx7KpbDoXS&#10;Z1ZwXk+KcaG9h2vQMn81Wn70GHorakJOhAsE1v4hWKobpV6GarD2D9FuLqEKKEeEm6Q7b3f4ueTN&#10;I/ZagMGgj8SR0kKUsNqhacNYWQjV6EK1vRh8EhbUvnMdSpjO3RrvxhYVdFotoiJvQ0N5sYvKpeYP&#10;En1muixCtuQGk7mgdPvyyNkLaJm/mkQFJ3QGPaLzhBOjpWZH4SMwpiaiaMUCTtfclXc+kvR5HTlz&#10;Hm1P7sSZjKXkYnBD9+79qrPlR2XeI9ljk1uBUAskWLqnoHiP3bXMkJ6SgPp9z1HrQwjja20veXgj&#10;IS+cRYVJERNxbP+vOK0zTP9OokpdDHEbC6Regiyx9g3iwspfofvlcqmX4hW9FTX4Kr+Qxq1xMGXt&#10;EugmT5J6GW45/cFWvLD+IZfj1v4h2YwLtfYNOrgYrrzzEaWVsxg83qzK0b7hCdIJ1t+QW4FQCaMd&#10;lzB4vFnqZcgO88WrtvHyrNB2BkZUCLSVnlA2JCwQAGwjZEoP1jpYnoREBeCWlUat7RHReXOhM+il&#10;XoZs6d5djq/zixRTLFn7h/CXgmK0PblTdbukYolZppwWoMn6CJdjbU/ukOVzO3LmPDqLf4szs5fi&#10;LwXFqm+VGDl7QbWjXcOn3SHJ4452XlbV9A2C6K2gdghnDnzSiJxV211EhUXz7kX9vud4d7NNrW2c&#10;xwn1QcICAQBo6+rBU7sO2X826CMFRQXANnoGAIwpvvXjKBXd5Emy7jeXAwPHTTgze6nsk/F7K2pw&#10;JmMp2SMFiFmWK1nR4w8Gjzcr4vm1VDfaJkrc9aAqRYaRsxdUO9o1KlO64EZqgyDUhhK+D6SAPU5S&#10;p9Xix3PT7SGNfJi7eoKxNEIBOAsLZr4rMkUkEfoY9JFu7U7mrh57QqyabVFK2sGVku7d5WiZv1p2&#10;89EHjzfj6/wicimIIG7jo1IvwSekCGz0FbbIwLRLhHImQ19Nk6rbkCLSZkj22FfeVl/bCaFurH2D&#10;sjsnkRM6rRYzk+NxaOc6wetZBoYdxAgi9HCjAZjZP4Sxfxj/8j2z5gc/57yVZUA9OyZqRKMBtFot&#10;rNYbKN+2xq1YUFl3yv7vef99ZqCXJ1vCp92BmGW5lKQtgtGOS2h7cie6d5djyr8sQczSPMn69Xsr&#10;avDN4Rqy/opE6W6F7pfLFV+sMu0SABA+fSqi5hgRnTcX+kyjInIvhBg83ozu3ftV/36USlgYOXtB&#10;8e8PgvCGvupGxCyl8eFc3DZxAhrKi92G+dEUwNBHSAMY//I9M/vnMJ7rESojTKfD9TErVi7MEpX2&#10;Wl7VYL/dq+/XovSZ5YFeomyJ2/goCQseMNpxCZ3Fv0X37nJE52UhOm8uDLlzAv64I2cvoPdwNSzV&#10;jXQS7SFKdiuMdl6WTWCjvxjtuITewzX2z52ItBmIyjQias49iEiboRgRiAQ+RyLT7pLkcWn0HqFW&#10;LNWNsPYPKV6c9YWcjFS8wHH89799WtSEAPZGI0FILiw4z0wlpOH6mBUAUMKRpO6MuasHzefaEabT&#10;YcxqRWXdKVULC+Ra8A4mFb/3cA10Bj2iMo3QzzEiKvMeRMxK9vn+RzsvY6DpNAaPmzDQZCIxwUuU&#10;7lZoe0J5LRCeMnLmPEbOnLdPUQifPhWRaTNuCg42sUEOJ87Me7KvuhEDx03UfsRCZ9D75XPPG8gO&#10;TqiZ3opqTFmj3rys6CjH74YJYTqsX/r3yLnPvRvZ3NXjEvRISIccauqACgtJ8bE4xnGcnR6q1okC&#10;cmTlwixRz0fJGx8DAMasNjGirasHloFhn2efKhlyLfiGtW8QlupGhzClqEyj7WT7pj04Mu0u6CZz&#10;T+EYOH4agG0nd7T9EobPnqeixU8o2a3QW6HO3fDRjksY7bgES3UjulEOwFa4Rs6yiQ02Ie8eAIA+&#10;M93vj8+McRs++zVG2y9h5Mx5ek+6Qargxr6aJnpeCFXTe7hG1cICu/V5QpgOERPDUbI+X9Rti146&#10;CACYGB6Ga6NjAVkfIR52Dcc3qSMpPhaWgeGArcFnYSE9JYEztKP+ZCuvchLIX4jwHk/USZ3Wlvtp&#10;vXEDgO0FLOb2oUr4tDswZe0SVc5dDxRMQUjJzdKhZLeCtX8InVt+K/UyZIO1bxADx0329xUjODCE&#10;T5+KidOnOhzTz3EsdkfO8IsDahRw/IkhL0uSx6VpEITaGTlzHqOdlxX7XecP0u6ahrPnL+L6mBX/&#10;/OPZojYKy6saUHX0C2i1GoxetwZhlYQn8NXaSXfeDhNP2GZ2RqrPj+uzsKDmXepQQ4wwUFC8Bzqd&#10;LeSRDY2auelaqKih3R8iJNAZ9Ip2K3Tv3k/vRQ9gXA5sSCwIHlFz7gn6Y1r7h8hpRxAArrz9IaZt&#10;fVzqZUjG/5d+F74yX8Lo9TEUrXAfZmlqbUfhzoPQabX2DUaCAFzHTRIqxl0bROnBWhw72eoiKgAk&#10;LACAbvIkTFmrXjsdEVpMWbtEsTs4g8ebyT1EKAapAjfJrUAQNtTujIy/PRqj18eQGB/rdipc/YkW&#10;ZD/6IoZGrpGoQLjAJSw0c12x/mRrgJdCSMmkiImCl9efaMFTuw7ZfzboI7F/6xr7z5Z+am8BgClr&#10;H0a4k52YIJRG+PSpmLL2YamX4TUdW16XegkEIZqYZdKMu/uG3AoEAcDm2GKyYdQIM+lt8TzhqXCl&#10;B2sxb/UOu6jwwvqHsHKhNG1cRPAQ0ABc3jRcwoLFr6sRgUFP7RRSMyOBf7fE1NqOf3ziVWi1Gui0&#10;WkyeFIH6fc85jKU0neMOCVEbusmTMH3bE1IvgyB8Yvq2J2QxRcAbul8ux8iZ81IvgyBEE503N+iP&#10;Odp5mVpdCIJFb4U6x66aWtvRdtN1nHMfd4+9ZWAYBcV78NSuQ/b2hxfWP4Rf/2KxqvPV5IREtbSL&#10;ZhDQVgi+/AVn27w72w0ReLgCOAHbh8nCJ1/FyHejAGxhjWWbVsCYmkD5GjwYcudIlvBNEL4SlWmE&#10;IXeO1MvwitHOy9QCQSgKaoMgCHmg1naI+pMt9n9ziQSm1nbkrNqOA580QqvVQKPV4He71uPXv1gM&#10;gKb7yQXnWpqvRT3QtZvP4Y3GlEQc47BI1J9oQck67nElbdSPrwgsA8OYW7ANXVe+tfdRvfrMchQs&#10;Cv7uitJIfH0zzsxeKvUyCMIjdAY9El/fLPUyvKaz+HUKbCQUhVS5PFfeVp8ApzPoKQdJJN27y6Ve&#10;QtCx9g2it6IGMUulaU2SivoTNmHBoI90KTrLqxpQ9NIh9A3a2p01Gg3q3t2EufemBH2dhGfw1drG&#10;lASUvHmE57JEnx/X96kQk2nXOhRhRIUzX3faj61cmIWiFQskXJVyCJ92B+I2Fqjyy5lQLnEbCxQb&#10;2NhX06TaHSdCmegMeknaIEbOXnCZAKIGovOyELehQOplKAJLdaMqW8r6qhtVJywwYwmdd7wLivfg&#10;wCe3vlMjJoaj5ZOdSIxzdCjwjS4klIc/anrRGQvmi1d9fjBC3jCqJZ+oUL5trVRLUyRxGwoQkTZD&#10;6mUQhCiiMo2YskaZu3nW/iF0FFNgI6EsovOyJMky6T2szl5yKUQcpSJVoKjUWKobYe0fknoZQYVx&#10;nTNtEOauHhgfLnYQFfSREzlFBeCWMEGELgIagKiMBc40n0COE6RefXmxflu5XVQI02mRnpJAooKX&#10;JL2mXFs5oR6U3gLRvXu/KndgCWUTt/FRSR63t0Kd0yD0lH0kmqjMe6RegmSoNcQRsG0wGpcUo/lc&#10;OzQaDQAgefoUDHz2DqeoANBUOLkQyFpaQANw0QwCFt5oGRhG0p23815uar1lnTGm+t7TQfhOeVUD&#10;/vnZN/C76s8AAOETwpD6/XjU73uO8/qMwwGg8BY+ImYlI25jgdTLIAhBlNwCMXL2AgU2EoojKtMo&#10;yXuur6ZJlTkkUrlDlErErGTVjs7uVdEYVnbB+MKbRzBv9Q70DQ5Dq9VgfHwcf2uYhPOfvix4HzQV&#10;Th6wa2l2je1M0p23B9Rl4nPGQk5GKl7gON58rl2w2LQMqMtqpATYtiedVovbwiegobyYVwVjvzCF&#10;RCS1E7ehAINNJhrtRciS6LwsxbZAALbARoJQGlK5FdQ6DcKQlyX1EgLGZ19eQOtfu3C5tw/fXbvu&#10;1X0ULJqLRKdz9ui8LFWKtiNnzmO087JixXZP4LK4M+Mk/9YwCRf+8Bu39yFUxBLSIFRjJ8XH8k4C&#10;zMngHjfqCT4LC0ToET4hDKPXx3Bs/68ErTX1J25NAzGm0MhQIRJf34yW+atVuVNEyBedQY9EBbfr&#10;XHnnIxLsCMURlWmEPjM96I9r7R9SbcBp1JzQsPa3dffgrQ/qUNP0Z5gvXvXbzmP05EgULncM547O&#10;m6tKYQEArrz9IaZtfVzqZQQdjUYD640bCA8Lw4U//Matvd7c1WOfGEEQALewwHmWxjVSkghNRq+P&#10;4fl1+S4Jsc4ws291Oi2uXfdOJVcL4dPuQNJrm3Fh5a+kXgpB2Ln7SJli7cHW/iGaukIoEindCmoU&#10;tyPSZih297nx9Ff49D9NqGn6M879tRsj10YD8jiVdV+4CAv6zHToDHpVvmYs1Y2qFBbGx8cBALVv&#10;bxTVs89uiSZCFwENwEUz4BIWOKdCeItBH8mpZrH7evjaKQhpSIyPRcm6fMHrmLt67FYaq/UG/qv5&#10;ApYueCAYy1Mshtw5mLJ2iWp3AAh5MW3b44iYlSz1Mrymc8vrqjzhJZRNzLJcSdwKgG2UnhpR0oSD&#10;xtNfobyqAfUnWtDW1YMx642gPG79iRb0DQ7DoHcsJqPzslSVOcAw2nEJg8ebJXuvBovoKNeNhcLl&#10;C+wTItxRXqXO1io5wm5j4AtbdH5/+wEXzcDnVgih4MX6Ey0wpiZwKh2BnDJB+IY7UQG49WGi02mB&#10;caDsYC2KViygEEc3TNv6OEbOnCf7NiEpMctyFZ2rMHi8WZUnu4Sy0Rn0krkVRjsvq7cNQsYTDipq&#10;Psfhms/w5687/CokREdFIj0lAYvnz0bRigWC123r7sGRP53ChY4ruHdmkuP95M1V7Wdtb0V1yAsL&#10;bGdyeFgYIm4LR8l69zUAYKvjyM0uT/hqbGNqgqDLxB/DFHwWFmhUZGhh0EeiYJH7Wc+l79cCsLkV&#10;GEytbSQsiOD7B15Ey/zVNB6PkISItBmYtvUJqZfhE+Ynd0i9BILwmClrl0hmyVdraGP49Kmyc2a1&#10;dffgR4/txF86r9qt576g0WhwR8xkPPCDGViW+wCW5t7v0e0T42J5xQc1j+i0VDcisUzqVQSemGg9&#10;+gZGMDo2hs0/+0fRdV1B8R4At3LZCOXjj5qea9wk71ZqoHppaKKAfHCXqwAAJW8e4WxvMfGkjBKO&#10;6CZPQvKBF6Ez6KVeCqEydAa9onMVAKD75XIS5QjFEZE2A3EbCiR7fLXuOkfLbBpEflEZvpf7S1zo&#10;uOK1qBCm0yJ5+hQsnj8bh3f9K240H0B33es4UlrosajgDt3kSbL7GwYLa98geitC/31jvDsBY1Yr&#10;ALh1tzBU1p2yuxXGxqwBWxshnkDV0m5qfxfNwEVYGP/yPb9lLJi7enh3sNkLpV1u+eCur8oyMIxX&#10;36vBhDCdy2UU4iKeiFnJSC5/UeplECoiFESF0c7LFNhIKJIkCaevjJy9gJEz5yV7fCmJWZYn9RIA&#10;AKUHaxF532OorDvlsaDACAmrH8pGw4FiXD9djvOfvhwQIYGLUB7V6Y5QzyUxd/XgT//n/wIAFs27&#10;V9SOtam1HQXF7wAANABu+MF1Q/gOu5bmq8eS4mP9GkXApRn4ZdxkdkYqb44CuRFCi4LiPegfGrH/&#10;nBgfi7abL1LKzfAMfWY6El/bhLYnd0q9FEIF3H2kTHaWYE9pe4JaIAjlEbexQNL3Xu/haskeW0p0&#10;Br3kn3lM28OFjiuibxMxMRwp34tD7py/w4M/NCLrnrsDuEL3hMqoTm+wVDfC2j+kaEFeiMq6U/Z/&#10;L54/2+31Ta3t+GHBixgYttUBJCkoi6Q7b+et1bJZ4Y++wCcs9AEwOB+kwlHdlB6sRdXRL+w/G/SR&#10;MH24DcaHi9HW1WMXGAjxxCy1pVWTuEAEksTXNkl+gu0rfTVNFHpKKI6oTKOkLRAAVBvaKLWFP7+o&#10;DFVHv3DrUIiOikTSnbcjd87f4RePzEdinLxcvOHT7kBE2gzVul4s1Q32c7VQgy0suHMsm1rbMefn&#10;WzFy7Vqgl0XICIHav4/rIFfGAsCTs+CNsMBnq3G+L38pJf4gKT4W5dvWSr0MWWFqbcfz//4xtFoN&#10;AGDypAjU73sO0VGRDiNOLAOu2QuEMDFLcxU1DotQFomvbVL8SZG1f4gCGwnFoTPo8f0D0ra89dU0&#10;qTaTJDrPfRB1IBDb9hAdFYmGA8X4tuktnP5gK3YUPiI7UYFBzecooTwi3NRqy0Yz6CMF29Ir607h&#10;geUlGP7uGmwNELbbyKl2CybRUZEofXa51Muw4/w88NXr3oQzCtT+nFoBn7DgEcYU7vEU9SdaYEzh&#10;DgOU8+62uasHKxdmkbhwE8vAMAq27MHQyDX7l+Sx/b+yBz2y211MrW2SrFHpJJZtUvUXNxEYQkFU&#10;AIDu3fth7RuUehkE4RHJ5S9KbqFW6zQIADDkzgnq47V192DGgxvw1K5DGLk2ynu9MJ0Wm1b/BN82&#10;vSV5m4NY5DyyM9CMnDmP0c7LUi8jIDBB7ELB7S8f+APyi8pw7ebkh/HxcWRnpML00TZR4+lDjeio&#10;SNTve07qZQjCV2MbU/jHTfLV8p7iUcaCpZ97Nzp6cuiNnDx2shUrF9psdMxIFbVSULwHzayJD/u3&#10;rnH4EOITjwjPSCzbBEC96d2EfwkVUWHweHNI7xgRoUnia5ugz0yXdA3W/iFqgwgSYtsesjNSceDF&#10;tbJ1JvARMSsZ4dOnqtb90nu4WvKWJn/DuBUA/qLyH/5lF/70+Vn7z5MnRaBs0wr7WHrzxauBXaTM&#10;YESF9JQElFeFlmjLV8vz1f588DkW6rkOms55vhsdHcWv1rPtFe56e4INsza1OReclayilw455CoU&#10;Ll9g/0Bh8MfcU8IGORcIfxAqogIADBw/LfUSCMIjpqxdIov3n6W6QbVOn2BNMvC07aF+33OKExUY&#10;pM6skJJQ3PCxDAzZ/+1cVLZ19+D2H67H//qvM7hxw/a6XrkwC21/fNWhBlBT9h5bVAAAE2vDVWrY&#10;NbTQcyJUk/MhUPvXcx30UysE9471sZOtgvYaOStd7LWpTVxgKK9qQNmhWvvPi+bdK6ueolAlsWwT&#10;pm17XOplEApEZ9CHlKgAAHEbCpB84EWET58q9VIIwi0xy3Ixbas8Pr9DfVSeEIHOVwjltgc+5DK6&#10;UwpGOy5h5OwFqZfhV/gK0Hf//2P4Xu4v0WMZhE6rRUy0Hkf3bkb5trUuG4lqERacRQVAvq3fQrW1&#10;MTWBc4oj4D/3uWetEDzBfP7YsZbbrrezEqWWtgjmBWdqbccTO96HVquBVqvFrOQ7ecUVCmz0P1PW&#10;LIFusp6mRRCi0Rn0ITFSkgtD7hzoM424sudDdO8ul3o5BMFJzLJce0ub1Ix2XlZtG0RE2oyAZluE&#10;etsDHxGzkqEz6FXrgrmy50PZvL/9AVsUYOzuiwtL7S5lnVaLH89Nx3vb/4W3Rvvfn53lPB5KGFMT&#10;UFlahERWuGXf4LCsap9A1uGe/p4etUI0e2H7sAwMw6DnXiy7eJdbn765y1Xxkdq5kHPfTNTve04w&#10;udUflLx5BAuffBXDI9eg02oROTEc5VtdlUoG9vPojc2G4CZmaS6SD7wInUEv9VIImRORNiNkRQUG&#10;3eRJiNtQgLRTFaq25BLyRE6iAqDu0MZAtROqqe2BDzV/9oayUGc614asldscRIVf/2IxPnn9KcGi&#10;NdC79qXPLkfJunzJNp+NqQm297FT3cXOp5AD7Bqar0XDoI/0SgwRqP3ruQ76pxUilT9J0tTaxtsO&#10;ISe1xxm+F40U4gIz/vLo3s0wd/UE3Hr0wptH0HGpFxqNBtfHrCjbtEKwpYUd7CF0PcJzDLlzcPeR&#10;MrKBE7yoQVRgEz7tDny/fJvtd06bIfVyCEJ2ogIQmj3hYvF3G4Qa2x74kGqEpxyw9g2ir6ZJ6mUE&#10;hGMnW9F0+isAttfxW1sK8OtfLBa8jbmrB0Mj1wK6rtL3a/H8unyYa18JusDAiApcm+PeZA4GC77a&#10;2piaICgECdXynuCxsMBV1PrjiWaPLJQLfCpNsMQFRlD4a80r9laMkjc+DvjjMlhv3EB2RqpLWKMz&#10;zBts+tSYYCxLdUTMSsbMur1URBEuxCzLxcw/vSv5SDsp0GemY+af3kXia5tIeCMkQ46iwsjZCxg5&#10;c17qZUhC+PSpCJ92h9/ur6Lmc8xcuAkXOq4IXi87IxXn//AydhQ+4rfHliPBHuEpN3oPV0u9hICi&#10;02pxcMc6PPZPOW6vyze20J+Yu3pw4JNGGPSRdoHBXU3iD4REBQAwX5RXtoQ/amiuWt6bjWxOYWH8&#10;y/fq+W7gaeCiuauHd4wJ+0UZaHu/Nwj9QQMpLnAJCgBw4JPGoASlaDQahIXpAEDU78jkMgwNf4fK&#10;ulMBXZta0U2ehJl/ehdT1i6ReimEDGBCGuVW0EhBzNJcrLCCAQAAIABJREFUpJ08jGnbHqe2ISKo&#10;yPU9GOrFjxD+tOpvLvsAP332DUGXQii3PfCh9nYIa/+Q+ysqEKb9YWnu/aKuH6xxi+wNVYM+Evu3&#10;roG5JnACgztRAZDXRAjAsYbmE3yMKYm8NSS/gMJf8/NpBX5phQBsai0X5q4e3tmYcsdd75C/xYXo&#10;qEiUPrvcRVBgCJZbYUKYDmNjVqxcmOVW8GGEhAlhOnzTP4SSN48EY4mqZdrWxyl3QeUwrQ+hNPnB&#10;H0xZswRpJysQt7GA3h9EQGGCUuX6HgzlXnB3+GtyQc6q7di59/e8WQpqaHvgI1ijPOVKqOSXsHeo&#10;dVot5s5Ocdv+wFB/ooV3uoC/YVwLbBLjYwMiMIgRFQD5ToQQInpyJK+w4M82diFhgfOv5k+VxvkX&#10;5BMnpELM7+oPcSE6KhIlNy0+hcsXcF4nWG6FqEm3YfT6GACgaIX7kyZGsbw+ZgVgax9Ry/gZqTDk&#10;zqHWCJUyZe0SVeUpeIo94JEEBiJARKTNwMy6vdBnpku9FE76apow2nFJ6mVIgs6g9/mzsa27B3Hz&#10;nxAsmtTS9sCHmnMWAODKno+kXoJfyJj1PQA2USHitnAcKS0UfduiXYcCtSxO+DZW2QLD4vmzfXoM&#10;saKC3CZCONfO/qzBBOpgXmVFSFgwcx3k+2Py7WzXn2hBDo9g0CbzApRrMgQX3ooLbEHh+XX5gi/m&#10;YLkVBoa+A2B7s7pTsMxdPag6+gUmhodBq9HYjwej70rthE+7AzP/9C7iNhZIvRQiCOgMeiQfeBHT&#10;tj6uyjwFT2EEhvSvfk8ZDITfmLJ2CWb+6V2/9vD7m1DZTfUGXy36TJ7CpZ4+zss1Gg0O7/pXVbU9&#10;cKGbPEnVGxsjZ85jtPOy1Mvwmda/dEOr1cB64wa2Pv5PovPyCor3eDUl0Be4XAtsEuNjcaS0EPX7&#10;nkPOfTM9vn+xogIgv4kQzvDV1jkZqbz1GV8NLyCgmPku8LgVgj0BgI0/giPklrPgyYvHE3HBE0EB&#10;CJ5bgY2Y8Z8lb3yM28In4NroGG6w7IJyf9OFEnEbCsi9EOJE52Uh7WSF6kOzvIXJYEh8bRO9Twiv&#10;YFofpm19XOqlCGLtH1J1G4QvO+mlB2sF8xQiJobjrzW/Ed1/HuoEaqSnUgiFHJN/e7sSN26MIzE+&#10;FkUruN3SzhQU77EX+Dqt37rpRSFmgzU7IxVH9272SGDwRFQA5DcRwh+1M18Nz1fzCyH0qqjnOsj3&#10;B+VTusxdPYIjLBwCHBU0GYILMeJCwaK5MH24TZSgwBDMSRAM7saOMOrhd6PXodVoHKw4cnvThToR&#10;s5LJvRCChE+fiuQDL+L75dvIpeAHYpbaJmjcfaRM1eFjhGfELMtF2skK2bY+sLFUN8DaNyj1MiRB&#10;Z9B7Lb7mF5XhqV2HePMUkqdPQcsnO1XtUnBG7e0QSh/nWll3Ch2XegFAdEYBW1TQaGxOh2DizrXA&#10;RqzA4KmoAMh7IoSQY9yYyh/eyFfDC9Rz9XwX+E1u4tvhbuvqEW2vCeZ8UrF46hTgExcKFs2FueYV&#10;7N+6BokeqEtSuBXE8OiWdzDh5uSImcnxNmvgzd+LHAvSELehAGmnKhCVaZR6KYSPxG20OVHIpeB/&#10;9Jnp+H75NqSdqsCUtUsoh4HgJHz6VNx9pAyJZZsUI+z1qdit4M33Xlt3D2Y8uEFwmtXi+bNx/tOX&#10;SVRwInzaHapuMRvtuISRsxekXobXsCc6uBMWLAPDyFm13aGo5xPhAo2nG61sgcF5Z98bUQGQ30QI&#10;T2psvjYJMS51sXicseBN0WgZGOYtptlPkD9/MX/hTfInW1zwVlBgkMKt4I7KulNoOHUO18esmBCm&#10;Q+OBLQCAknX5AGzBJoQ0hE+7A3cdKUXygRdV/aWvVKIyjUg7VYG4DQWKKWaUSvi0OzBt6+P2HAYS&#10;5AjAtvMdt7EAaScPK8KlwDDaeVnVbRCeTipoPP0VZi7chAsdVzgv12g0ePWZ5R4F2qkNtTu/ruz5&#10;UOoleE39CVs4aXpKgqCVvrLuFJIWPI1jJ1uhYWWpSYUnrgU22Rmp+GvNKyjfthZJNzPkvBEVAPlN&#10;hGDXznyiR2J8rFeBkwI1v5nvgjCB++O8EV/RKGSdN7W2ISk+llMpkVOyJhfeKlMrF2Zh8fx7vXrR&#10;MsjRrWAZGMayjf8O640b0Gg0KH12hV0tc56j6k2ACuEfDLlzYMidgyvvfITu3eWqtccqhahMI+I2&#10;PqqoQiaUiFmai5iluRjtvIwrb3+I3ooaes+okJhluZi29QlFinpqDm0EPLPmlx6sxdO7/4N31zVi&#10;Yjj+uOcZ1Y2R9JSYZXkhMyHBGyzVjUgsk3oVnmNqbbfXcnxuBcvAMAqK96Dq6Bf2Y+z3S3pKQtAD&#10;HBlK3vgYKxd6J2qtXJiFlQuz0Dc47FV9JreJEM4IDVgQEkT4aniBjWIz3wVCjgUL771xFLvurBi8&#10;GQwXb01ekGMhKnYyBBe+iAqAtG4F9vPCJmfVdly7OY7yvyXHY/3SH926TIbPn9qZsmYJjd6TMeHT&#10;pyLxtU2460gpiQoygO1iSD7wouoDytRCzLJcpJ2qUFTbgzNK7/n2hahMo+jn7bGSvaLyFEhUcE/E&#10;rGRVOyOtfYPoq2mSehkew+6b53KK159oQdKCpx1EBYb0lASc/mAb6vc9F9A1CuGta4GNt/WZHFu9&#10;2bUXX+3mTY3uZmObVyPgFRbGv3zPxHcZ38L5rP71J1t51RC57cg7I9WLSGq3Atdjbyr9AH/+ugMA&#10;MHFCmL0FgpA3zOg9EhjkAyMopJ08jJilVLzKEUPuHCSWbUL6158i8bVNqrf9hiJsQUHOIyTdMdp5&#10;GSNnzku9DMkw/Fjce3PGgxuw9+NjvJdnZ6RSnoKHRM1RdwuZEqdDsM/vnTcEi146hHmrd9h3qplR&#10;8gZ9JJ5flw/Th9tgTE2QvB1Aqo1XuYfT89WNxtRE1J9s5byMr3bnq/UBYY1AqBWCFyGrBV8wBB/O&#10;fwQp7TV8NJ9rR3qQ8x+kzlb4S6dj32H9iRa8tO/39p8P7/5XWYZtEvwwAsOUtQ+jt6IaV97+CKMd&#10;l6RelqqglgfloZs8yd4qYe0fQm9FNQabTKruZ1cyOoMeU9YuwZS1DyvWneDMlbeV2+vtD9y1QbR1&#10;92Dmwk28oyQ1Gg2eXfUgdhQ+EojlhTTReXNV7ZaxVDfC2j+kqM8SpmBk1zXmrh4sLix1qb9ujI9j&#10;5cIsh7ZnAPivZmmFTMa14G1LhNePK7OJEOyJfIB3m/V8GRvetny4mwrBKe3y5Q7wLc7U2oYcp1+e&#10;wVmIkGOxGmzngNRuBQDouPSN/UVlGRhG3vrfALDNrf1p3gNYPH+2lMsjfEA3edLNFonDFFoXJGKW&#10;5WJm3V5qeVA4zHvn++XbyMmgMKIyjUh8bRPSv/p9yIWjqlnkikibIeg2qaj5HN/L/SWvqBAxMRy/&#10;e2k9iQpeYsido3oXpNLyTZzri9KDtfjBQ7+yiwqMSyE7IxWnP9iG8m1rXWqzYzy738FEig1YuU2E&#10;cIZvcz8nI5XXZcJbu/P/rvy2L3jrWOjncSywZmk6XN+N6mHu6rH/YsaURFm8YNmYWtuwaN69QXs8&#10;qd0KDPUnWrB4/mz8/Zqd+O7ml3LSnbF4o7hA2oURfoNC6wJHRNoMxCzLRczSvJAqYggbbCcDAPTV&#10;NMFS3YCBJhM5gWRC+PSpiM7LwpR/eVjRrQ5CDB5vVvXrTUgYf6xkr2Drw9RYAz479Dy1PvhIVKZR&#10;1eLWlT0fKbKlsflcO3JWbXeY+KDTahF520T82+MPoWjFAt7b/p8zfwnWMnmRwrUgdQuIM8aUWzED&#10;7jakebsN+Gp3nlrfHe6EBROAbJeDPD0mfG4DU2u7YLCf+eJVu7AQPVl+joVgKlRycCswVNadwmdf&#10;XsCp/2u2H/voN0/K0lVC+AYTWjdt6+Poq2lC7+FqVZ8oeIvOoLcVm8vyEDErWerlEEGEmcQCACNn&#10;L2Dg+GlqmZCA8OlTETXHiClrH1bFe7C3Qnk93v4kZlke5/F7HtniNgX99AdbA7UsVWHIy1L159zI&#10;mfMY7bysGPGSvXnL/JsJM52ZHI//+frTgiMozV09+LZ/KLCLFIkvEyI8RY4TIdg1s1AmQs59M2Eq&#10;5B5hwu9Y4P385M1XANwLC5ypj3x/WK50UUBwXAUAR5WF7z6kIik+lnccSyCQi1sBACrrvrA/dxET&#10;w/HMqgdhTOV/fupPtNj/HRamC/j6iMDAFEjW/iFYqhvQV92o6pMGd+gMekTnZSE6b669sCTUTcSs&#10;ZETMSsaUNUsA2HaVGaFh4LjgdzLhBRFpMxCVaVSloKfmz+bw6VM5n+8fFrzIKypoNBqsyv8h3i1Z&#10;HejlqYbovLlow06plyEpvYerEbehQOpl+MSP56bj0M51bjcP2ef6UhNs10LBorkor5JP64vRKSdD&#10;CL5a3IuMBd6JEIA4x4ILfOGK0VH8dl9TazuyM1I52xzYfwy57IZHR0WiaMUCFP1sgc9jI8UiJ7cC&#10;4PgijJ4ciZJ1+YLXZ9YeMTEch6s/o3FNCsc5tG7wuIms3jdRcyFDeI4+M92WrbHB9jMjNIycOY+B&#10;4yZqP/IQRszTZxoRNecexewU+hu1t65xTSRo6+5FwxfnOK8fptPi4I51WJp7f6CXpip0kychKtOo&#10;atG093CNooWFlQuzUL5trajryklYAILnWjDoI7F/6xqUrMtHyZtHZCEwsGtmvvoxOyNVcMIhXyuE&#10;wCAF/zsWAJuS4SwCCO1mWwb4bTNs+4ZQy0QwkEJQYJCTW4HNxAlh2P7kw26vx3zYjFwbxb8f/t94&#10;7KEcwdcEoRx0kyfxWr3VUBgx9mp9phHReXMpM4HwCbvQcBNmXODwma8x2GTC8NnzIf+e8oSItBmI&#10;TJvhs5DQfK4d5VUNsN64gdc2/czPqww+YYYoxG0skHoZksE1DaKy7iT3daMiYfpoG+UpBIi4jY9C&#10;f/y01MuQFKVMhzDoI+0bh+FhYZiZHI/SZ1eIuq1lYBiVdV8EcnkeE2zXQmJ8LPZvXWOrFXcdklRo&#10;YdfMQq0QQjU4l2PBTcuH/x0LwM1JDxwiQCLPyMn6k63IuW+mW8eCVEgpKADycysAgFarQZhOh4nh&#10;E0S1g1TWfQF95ESMfHcd1hs3UF7VgNLU5UFYKRFsnK3eI2cv2Iqi4yYMnzmv6JnqOoMekbNmQD/H&#10;iMi0u6DPNCriZIFQLuHT7kD4tDtswt1NV8No52WMtl/CwPHTGO24dPPfob8jyIgIEWkzEDnrLkSk&#10;zfDp/dfW1YPKo6dQXtXgsGsz/N2o4u3wbLGXsFF/wvUck/IUAo+zWErIl7S77kTT6a8BABG3haN8&#10;q+vUBz5KD9a6bW+XgmBmLTCkpyTg6N7NOHayFSVvHpHcycFXQ+bcNxP1PEMREgWmOQrgvWNh/Mv3&#10;LJof/JzzMt50SR5hARAOd2TD1zIRKIpWLEDJ+nxJBAUGY0oCoqMiZRcMMnp9DD/Ne8Dt9epPtLh8&#10;2NSflJddiggcjNDATkZmxIbRjksYbDJhrH9QdoJDVKYR4QlTET59KiLT7nI7uowgggUjNjifrDOC&#10;w/DZr2HtG8Rgk+07XkmiQ0TaDIRN1ttEA4MeUZn32N6Hfn7vXf22HzMXbeIcNchMC1C6uEDcom9w&#10;GJV1pxyOrX4om55jgmAxet1q/3fJ+nzRzmJTaztK368N1LJ8Qkq3e3ZGqiQCQ3ZGqsPPfO0OQrWl&#10;F/kKGP/yPZ8cCwDQDMBFhjSda8fi+bNdrpwUH8s54LL+RAtvj75zQRqsnIWCRXNRsi6fV7EJJukp&#10;Cajf9xxyVm2Xjbhw44YtJZav/4ZNeVUDbgufgO9Gr9uPNZ9rdxglSqgLRmwAYN+FBW4VRtb+QQyf&#10;sanmI2duWb/9YQMPnz4VE6dPtf37pnAAAFGZ99jW5uMuKEFIhYvgsMHx8pGzF2DtG3R4fzGOB4ZA&#10;tFqwx/7pDDbRgPl35Ky7AAT/fXf730xGyyc7MXMhiQtqgG3R1mg0+N1L6ylPgSCc6Lr6LQBbYSo0&#10;UpKNZWAYBVv2oG9wGBMnTsC1a9fd3yhIFCyai/1b10i9DAeBoWjXQcFcA3/gXCvzOUmMKQkoefMI&#10;52X8EyF4197sbl1ihAVOZYKvl4N3HubAsNtwR0Y1M6Ymoupo4Hp45CQosJGjuAAAOU6qmDNMfxNg&#10;C0cas96wX1Z/oiWoUzUI+cMURgBE23it/UO8bgeyXxLELdhhop7a5BlRgg+dQa+4sNLEuFgSF1QC&#10;s1MYMTEcLZ/spDwFgnCivKoBFy/bhIXSZ8TnKuSs2o7mc+3QajUkKrghOyMVpz/YhgOfNKLkjY8D&#10;1uZuTE20/1tIxIiOmsTvWOCp2QXyGgTdCoA4YaEeQLbLg/L8ofjGRTafaxcd7hioHW65Cgps5Cou&#10;CPFc2QcInxCG0etjMERF4uVf/hSPbnkHwM0X+yKJF0goHt3kSSQgEESAUZpoIBYSF0KHvsFhlB78&#10;IzA+7nJZZd0pJE+fgvOfvizByghC/jCTDFYuzBLVAmHu6sHiwlL7hADGySwH5CgqsFm5MAsrF2YF&#10;TGBg18pC4YzG1ATeCQ98NbvAWuvdrUuMsODRgwq1MZi7etyGOwL+FxZy7puJ0meWI53nDyg3lCQu&#10;mLt68LvqzwAAWo0GH/3mCeTcNxNFLx1C3+Aw5SwQBEEQkkPiQmgwe+mvcaHjCudllKdAEPyYu3rs&#10;+XUl6x9ye/3KulP4+XN7MDA8EuileYzcRQU2gRIY2LWyUDij0OPx1ey+rFEr4jr1XAf5AhqFAjTM&#10;F6/yB0X03yqg2fYOX8i5bybq9z2Ho3s3K0ZUYGDEhWDlTXjL4sJS+79nJsfbn39GCRWYg0oQBEEQ&#10;QYMRFyImhnNevvfjY3isZG+QV0WIpfRgLaeooNFocHjXv5KoQBACMMGmKxdmCW7gWgaGsW7rAeQX&#10;lWFgeAQaTbBWKA4liQpsVi7Mwl9rXkHps8v9Utuxa2V2Dc0mKT5WcAwlX83OV+NDhGNBjLDA20/B&#10;19PBN13BdK4dxhRu0cB07tZoC1//4GxBwTk1U0nIRVzgU8J27P2fOHu+EwAwIUyH3//2l/bL2C/W&#10;QAeYEARBEIQYSFxQJm3dPdj4m99xXkYhjQThHkZYKFqRy3ud+hMtmPHgBuz5qM5+bHzcVhTLoZ5S&#10;qqjApnD5AphrX0HJunyf6jv2bdk1NBtjSiJvECNvrS5cs7nNWHArLIx/+R7vDCu+ng6+vh3LwDCS&#10;7uSbmek6ctIbSp9drnhBgY0cxAUuJczc1YOSfz+CMesNaLUalD67wkEBFdv7QxAEQRDBhMQF5bG4&#10;sMwhGJohOyOVRAWCEMGxk61IjI/lrNEsA8NYvuktzFu9A72WQdy4mWGSnpKAo3s3o3zbWsk3OUNB&#10;VGAw6CPx/Lp8mGtfET3uk43YUZNJd8byttTz1+r8NZuQJsAgNmOhDYCL1YCdi8DGHyMn+e7DHUUv&#10;HULRS4dgTE1AdNQk5GSkInpyJIwpiTCmJvAqNHImPSUBpg+3YXFRqSS7/1w5CfNW78Do2BgA2wt8&#10;/dIfOVzOFhYClYhKEARBEN5AmQvKofRgLUytrjtyERPDUb/vOQlWRBDKgpmYsnjebJfLfn/sNP55&#10;01sYGLqVpRB3ezS2P/mww1Q3KTPflC4qNJ9rh2VgGPUnWmDu6oG5qwem1jav/6bOrSz+HDXJ51KH&#10;TQtwi1hhwQwOYcGbkZN8lwG2F749wFHgemJgCnDmzcQm576ZSIqPRVJ8LIypiYiOipS9wyExPtYe&#10;6BhscYF5QzBq5apfv4v2bptYEDUpAh+/Wih4exIWCIIgCLkhRlzotQziSKnwdxwRWPhaIJRcaBBE&#10;MGHs8Ivn3+tw/B8ffxWfNpgwftOhMHFCGHY+tRRFKxa43MdpDnEvGChFVOgbHIaptR2mc22w9A+j&#10;/mQrLANDAanZ2DUyV53Lvp4fR02axaxNrLBggp9GTgoFhrDvj+8+/AHfk5AUH4ukO2+HMSUBSXfG&#10;wpiSiKT4WNmMpzToIyUTF+pPtGDx/NmoP9GC/ZX/CQAI02nx6W9/Kbk9iiAIgiC8wZ24UFl3CjMe&#10;3EAjDCUiZ9V2zhYIY2oitUAQhEgYxw+zedtw6issLnoV3/TZbO8ajQYP/SgD776wmvOc3jIwjP7B&#10;4E+HkKOocOxkKywDwzC1ttndB0LFfSDIYW2GC23eJsXHBnXUJOCZY8EF3p6OeH63gam1HdkZqfaR&#10;Jw4PwvplhO4jUAi9QIypCUiKvx2lzyyXVGiQSlyorDuFnPtm4qGnX7MfW/1QDubOvjtoayAIgiAI&#10;f8OIC8YlxZy7Oxc6rpC4IAEVNZ9zniuG6bSoLCMXCUGIxdzVg8R4W7/9zr2/x0v7fm+/LPK2cFS8&#10;/Dh+8kMj7+2DXTgD8hEVyg7VorLuC5gvXpWNAzs6apL933xrys5IFawT+epsgdu4DW4ExE2FAGyO&#10;BRd4ezoEgijMXVd5d7jZPXTehFkEElNrOyrrTqG8qkHqpdjFhWD+jQ580ojMn/0bvr2pbt4RY8Bb&#10;WwpE3fbGjXFJe7MIgiAIQojEuFh82/QWkqdP4bycEReI4PHolnc4j+/+5U+RGCcPJylBKIFjJ1vR&#10;1tWD/7Z4k4OoMH1qDC7+6TVBUQEA6k/w9t0HBLmICgBQ+n6tPRtBLrDrPz7RJzoqEuYu/lGTfDUk&#10;X20PHi3AGbHCgpnvAr5fKJ3HYmE61+4we9PhQZyeNL77kBJfXlhtXT1CT5hHSCEutPylC4AtMOnw&#10;rvWib3fw900oeulgoJZFEARBEH7h/Kcvk7ggA3JWbedsTTGmJnL2fxMEwQ27bum+emvTec49d6P9&#10;j6+KameuPHoqIGvjwt+iQvO5dp9qLzkJCoBrbcw/9YF/1CRffe3GmWIWsTxxrRDjX75n1vzg59yP&#10;wvMH53uhmi9exeL5rqmkAFz6QIR6Q6TClxdYzqrt9tv7I0BSqraIu5Omck4DYcNOFf3rxav4pm/I&#10;IQCSIAiCIOTI+U9fxowHN+BCxxWXy6gtIvBQCwRB+A/nMD6dVosH0meg8UCxqNtX1p1CW5CKa29F&#10;BXfBiSXr8vE8z1RCIbg+h6TGOatQKEOBz2XPW6MLPM/jX75nFrM+sRkLAHAMHgQ45tw3kzdHwV0G&#10;A7MLb0xNRNXRLzxYYuDxts/owCeNDn8rfwVIBltc0EdOROkzy91ej/kgi5g4ASPXrqNvcBiVdacc&#10;RtcQBEEQhBwhcUE6frF1P+fxDQU/phYIgvAQdu2h02qRPH0Kfv/bp0Xfnm9cob8p37YWKxdmCV7H&#10;2+DE0oO1KPrZAhj0nm1uys2tAMDB9e8uQ4HPzcC3OSzw+x4Tuz5PhAUzOISF+hMtAIcKxDf94djJ&#10;VrcZDHZhQYatEICtpcHTAMeSNz4WdT2hN0rOfTMRHRV5U3S4HUnxscjOSA2KuHB34lR81XYJhqhI&#10;t24F4JZjYeTadfsxEhYIgiAIpUDiQvDJLyrjPBmeGmvAjsJHJFgRQSib1r92Q6PRIEynxfUxK97+&#10;9aOi3cOlB2uD4hxniwptN+sg07k2mC/2wHSu3efgRMvAMErfr/XYtSAwelEy2LWxuwwFPscFX40u&#10;INKYRS7PY2HB9SDPE+1urGR6SgLni9V0rt3eKiHFZAgxmD0UFpzdCt7CPOGVdY69TtFRkTCmJiIp&#10;/vaACQvt3b0AgL+/f5bb65pa29HW1YMwnRbj44D1hm1UlNzcJwRBEAQhBIkLwaPx9Fec5wkajQaf&#10;HXpeghURhPL589ed0N0UFVYuzBK1OQjYzuVL3gi8WyEpPhaVdadQerAmoM5rb1wL9bJshbhVGwtl&#10;KLgbQ8mFwG3MIpcnOrwR4Jlfydd3I/TCNbW2iVJL5DYZgsHTdgixbgVvsQwMo/5Ei4vg4E++G7U5&#10;D5LudC/2MD09Y9YbdlGBQYqRNQRBEAThLRToGBz+8fFXMD4+7nL82VUPUgsEQXjJ7X+jx9iYFQBQ&#10;sv4hUbcxtbYjZ9V2e+ihVqMJ2PrMXT2orDsV8HZuxrXgCbJ0LIiYCJEUH+swadEZvhpdIEujXuTy&#10;PBIWzLyPxvOL8e3qezIZwtNAw2DgifvAX24FpWAZGEZ5VQPCdFrodFpERUY4qINyVP8IgiAIQggS&#10;FwJLRc3n1AJBEH7G3NWDA580AgBWLswSdJMz1J9ocRAVAOAGh+CnREoP1no0IUJu9ZtzTcy3PqGJ&#10;EHy1uT8mQgAeCAtCaZC8vxjfyMnWNt7LnNUSMW+CYOPJCy3QbgW5wbxpx6w3YLXewGubVzikOAsp&#10;aARBEAQhV0hcCByHaz5zOUYtEAThG+wdenduBXNXDxYXlmLe6h3oGxyGJoAuBanwxLWghIkQvF0D&#10;Gam89RZf/e2PiRCAZ44FgCcVUkgx4bs+32WAo2oixnofbMTa+dXoVnj1vRqETwhD+IQwZGekomDR&#10;XOTcN9PuWlDT34MgCIIILUhcCAy1TX92OZaekkAtEAThA5VHbS3Si+bdy7tRaxkYRsmbR/C93Kcd&#10;Mk642pJCAbGuBTnWK+zaWagWTbrzdq9qcx5ET4QAPBcWzFwH+X45PlWk+Vy7oBOBbd/IkWErBCDY&#10;h2InFN0KQo6D0oO16B8awej1MYxeH0P5trX2y5ieoGCkyxIEQRBEoHAnLsTNfwJt3fI7KZUrbd09&#10;GLk26nJ806qfSLAagggNzF099lqFCcVnwwgKSQuexguskZIa2OzyR/du9niKghIQ61qQZb4Cq67m&#10;a3UAbM4GvnqLrzb3x0QIwE/CAl/ghtBUh/oTLbz5CeaLt76QhZwNUuJOyQpVt8IXLWbO4+auHvsH&#10;04QwHZ5fl+8gHrGDQkLx70IQBEGoByFx4VJPH2Yu3ETigki2vl3lckyj0WBp7v0SrIYgQgN2oegs&#10;LNSfaIHx4WK88OaRm20PtuOx0Xr8x0vrYa55BTkDQsOgAAAgAElEQVT3zcTl3r5gLjloiHEtyDET&#10;jl0Ts2tlNtkZqcJuBp7aXCA80yxyeQA8FxbquQ72DQ5zhu4ITXUwd/XAmMItGpjO3doVj46K9Gi0&#10;Y7Bw1w4Rim4FAOi49A2nMLBi85vQajUIC9NhSsxkFK1Y4HA5W2SQowpIEARBEJ5w/tOXeTdIRq6N&#10;krggEq7zqe9Pk18bLEEoCeZ9lZ2RiugoWzuyZWDYnqPQ1tVjz1EInxCGV59Zjqv/+QaW5T1gv4+a&#10;pi+Dv/AgIMa1ILdaJTE+1v48Ao61MhtjSqLgBi5XbW4ZGBYSWuo9WKbHwoKJ9wIeizzfl66ptR1J&#10;d3ILBs6BGUoLcAxVtwKD80lAeVUDmk5/jRs3xjE2ZsVvN//c4cUPyPM5JAiCIAhfqN/3HFY/lM15&#10;GYkL4vhLp+sJ/MP/8N8lWAlBhA6MVZ5xDFfWnULSAluOAiMo6HRa/Ouyv8d3J/e5bAgC/LvioYA7&#10;14Lc6jjnFga+cMmkO2N53Qf8NblgsD5v7c+FR8LC+JfvWQBw+mL4ej34CkrTOf7JEICjJYNv3qaU&#10;CL3gQtWtwMAWFiwDw/jF1nIAQJhOi8LlCzh7udhwuVsIgiAIQom8W7KaxAUvKT1YyxkS94tH5kuw&#10;GoIIDSwDw/Ye+/KqBuSs2o78ojJ7IT0+Po6fZBtx9f+x9+5hbZxn+v/NwScFDGlJN8UbIG23wPfq&#10;BmJg293Ya3C7X7y7XQPZJm0XEhP7Z29w20VJt3bt4lr5mtp12tiibezUrm3hQLe1nSB52xR6ABGc&#10;NglgC9ItotvWgtQkaZRGGCLHNqDfH2LESMw7I42kmZH0fK4rV7BGhxehwzz3ez/30/skvrP7QcH7&#10;CDaoPlYRcy1ocSIEvw1CpG0Bxfk5TDcDuyZn3t/kfO0fNKE6FgCGcsEca8HISOgdsIsKBvwnRUyA&#10;UAvWGy7e3QoA0P3yb3w/1+hbcP3GTQBem45xZ63k7cUCRwiCIAgi1iBxQR6t5y8suiwzXUfTIAgi&#10;DPg12diE069QTr9lBf77O4/iv7/96CJ3MZ9OgUkt8QbLtaDFOs4/uJHtMCgvK2QKI6yaXMSxEJJb&#10;AZAnLFgFHznE9EnA+4crCmKeplYDHIUmQ8S7WwFYyFlo//EvfQLLktQUnHviP1ReGUEQBEGoA4kL&#10;oTN6+bVFl2nRpUoQsQSrJiv7yAcw/tPD+OTfF0vexw+7Xoz0sjQHy7WgtXwFICC4kSF8FOXniOcr&#10;MGpukQ1fa5DL8yFHWHAIXcgaayHqSrCz2yH4joC87CxkpLFVNbUI/OMlgluBo7rRiC1f/Z7v39s/&#10;8wnRsE4+560XoT/YHq2lEQRBEIQqkLgQPBcu/VZwzOQXN/2jCqshiPhBqOV4y73r8PL3DaIuBQ7H&#10;hDOu8xX4CLkWtOaszkjT+bUxsFzzxfk5onkJrJqcVcMjxIkQQARbIQB2zwfLlWAbHRexZfjfV7BF&#10;q5IE/mETwa3AMTQ6jus3ZwAAWbemw7hDvAWC/ya9NDKGlvauhBFhCIIgiMSBxIXgeKL1J4suS01J&#10;xpq7P6zCaggifnj3+k3fz8lJSfjP+n/C9wxbgr69ydIXjWVpEiHXgmNCW46FwBqYVW8XF+QyRRFm&#10;LS6S1wAlWiE8w6fZwkKIYRHW/hGmY2Fy2u1XeGrRGsdfXyK5FfgsW7oEj22/V/J6nIK2YvlS32WJ&#10;JMQQBEEQiQOJC9K8OPy7RZd95K/uUGElBBFfvPK/r/p+/vSGj+Ibj34m6Nu6ptw4/HRnNJalWQJd&#10;CxLFtuLwa2DHhJM5zaI4P4fpZhAbpsBCrOZnIcexAAC9QheKKSis64sJBvwnR4sBjnwhIdGKZE4g&#10;WL5sCbZ/+uOS17fOB4lce3fB9th6/gJNiCAIgiDiEhIXxHnduXjI2IZ7/lqFlRBEfDH4GwcA7y71&#10;kab6kG5rbOvC1elrkV+UhuG7FkTaAlSDXwOLTesoLyuUVYszEKz1pZArLDiELmSpHuWMuZmcKyEY&#10;e4YWAxy5XfhEdCvcueo2pKYk457iv5K8rmPCibEJJ5akpmDFsqV+xxLJbkUQBEEkFiQuCLOr5cyi&#10;y5KSknCg8X4VVkMQ8YP+YDveeMsr2hl31AaVqcAhNoIx3uFcC1qs5/ib8GKxA2JuBlYtLuJYCNmt&#10;AMgXFgQfLNTxFoB4gCP/l83LzkIuw8ahFq4pNyan3QnnVgCA3/z+CmZm51D2kQ9IXpcTD27OzC4K&#10;aiJhgSAIgohnSFxYzNmfvrzosr9470oVVkIQ8YNjwomWdq8wsGnjmpDbyA1HOpiFabzDiSpi4Ydq&#10;kJud5ScOsYQAqeBGVi3Oqt0hI7gRiLCwAAgrKZnpOqYoIBbgGPjLarEdor7puCbVLaUI5m9isvQh&#10;NWXhpba3ocb389DoOLVDEARBEHFNMOLCDztfUnhV6iE0rvufgxiBRxAEG/5mXX3V2pBvy4kSiYqx&#10;rcvXuq0VAusssU18a7/wsaL8HEHnSqSDGwGZwoJn+LSVuYoQ2yHEAhwB7bdDmLsH1V6CqkhZrEyW&#10;PoxNODEzO4fUlGRUVayGoaHGr/1FrF+IIAiCIOIBKXHhszuPJIS48MPOlzAzO7fo8lALIYIg/OGE&#10;haL8nJDcCtb+EXxu/+loLStmcE25NVeT8GtfMSGgOD9H1M0ghERwozW4Ffoj17EAAENCF4YaGtE7&#10;YBd98fN/aZY4QaiHlLL31SefxdIlqQC8EyRMzdsAANXrSxbug6GwEQRBEEQ88T3DFnx5yyeRlJS0&#10;6JjH40kIceEHnS8uumzFsqU0ZpIgwsBmH/c5gfR1lUHfbsehH6BiywG4r12P1tKIMODXvtYB8eDG&#10;UCMJRIQKwRo/GMIRFqyCFzJ+aSlXwjoRRwOHFkdOJjquq+w2BmNbF159/S3cuDkDAGj+wqd8Dgf+&#10;G0VMMSMIgiCIeOJA4/34r4PbE1Zc6HrhlUWX/c1fS+c1EQTBht8Gwd+8Y/HN1uewrGQzvmF6LprL&#10;IsLEP7hRuF5aV1og6WYQQkSosAa5vEWEIywI9l6wxnRIuRKK8xlqSsD9sSZIEOpw4dJvBS93Tbnx&#10;1e94Qy1TU5JR+IFsPwU1mIRTgiAIgohHPr3howkpLoy95lwU4gwADfdLj60mCIINVyRWVawWbVP+&#10;ZutzWF66GV964ge+jT+A6istEvg3CayJOYrzc0U3aVk1uMhoTVn5CgCQKveGYg9q7R8R/CWK8nME&#10;fwnW9YGFcL+Fne5CTc4YTVQGf3NZ8PL6pmN494b35GFmdg5HvrJp0XW410OiJtASBEEQicunN3wU&#10;APDZnUfg8Xj8jnHiAv960eTCpd9i4H8Wvs97B+x4++o7vn+POl7Du9dv+v49OX0Ny5cuQUb6CuTn&#10;vR9/W/QhFOfnSq5Vf7B90WVJSUmK/I4EEa+4pty+2ojlVviy8QwOP93pJyZkpOmgf6AS+rpK2Oxj&#10;qNhyQJH1EsFRXrpQG/P/xoEUF+QwsyFYgpFEloTywoJn+LQt6a4HhVczOi4oFLBEAdvoOAzb72U+&#10;ls0+5ru/4gJS1LRGoDBk7R+BpeciAK9bofaf/07w9cBXVPniEUEQBEEkAmqJC7tazuDsT1/GH/74&#10;5qLHDZZr12/g2vUbeN056evt/cyOJ5GZrsN7M9NQXlaI7xm2+K5/4dJvfecGfD7wl7fJ+yUIggDg&#10;b5Hnn2+7ptz4zyf+CyZLH2Z5gam52VkwNNSgen2J79xba9MQCP+aV2yUZHlZIYxtwhM9+OIEH5b7&#10;AfDW+EEucRHhOBYAoBfAoohja/+IYHAISxQYGh1HZroOGWk6wd1rKy/gkXIWtEfnC6/4/i6uKTce&#10;/MoxpKYkIykpCcuXLoVxZ53g7fhBI3zxiCAIgiASBaXEhR92voSvn/wRhkbHZYsJweCacsM15cbv&#10;X/0Tbrs1HQca7wcA3PfFbws+7uc/+w9RWwtBJAKcKFCUn4O87Cy4ptyobzqO/7ZexJzHg+T5lqt1&#10;pQUwNNQInm/3//oPiq6ZkMZv05Yh/GSk6ZCZrhN1Mwgh4ljoDWWNgYSTsQAwwh1YKohozoJ9DOVl&#10;0gGOedlZyEijnW0t8f3nfuX72XCkA6++/hZmZudwc2YW/+/z95ITgSAIgiBEiFbmwg87X8Ld9+/B&#10;krvr8ZkdT8JmH4uqqBDIwZM/xthrThjbuvC6c3LR8duzMkJKsCcIYjH83ez6PceRtXY7LD2DmJt/&#10;r68tycflzkOwntzNrMWe65M9CICIAhlpOuRlZ/n+zRICyssKJN0MQog4FqxBLlGQcB0LglaJsQmn&#10;oLWdEwVYroTiglxBm1zg+IzysgLB6xHC5GVnwTE/giYavPr6W3BMOOG66kZLu9eKs3RJKv626ENB&#10;nzBkpt8StfURBEEQhNaJlHPhwqXf4onWn6DrhVcEgxKVxOPxoPhTTZh2v7voWFJSEs4+8QUVVkUQ&#10;8QV3jj80Ou7buU5JTsb73rsS3/96g6Qj2Nw9GPU1cjWha4py1YIhcLNdbJSkmJuBL05wuKbcvtGk&#10;AshugwCiJCwAXmVFKECEJQpY+0dgaKjBY6wHso/77BzlZYWaExbMLXroD7ZFtYCXg76uEvVVa1F8&#10;X1NUH8dw5Fk/9evGzRkYdwi3QHBwoyqXLV0C68AI5WcQBEEQCY1ccWHsNSf0B9tliwlJSUnISFvh&#10;+/fyZUuQn/d+379vXXmL4Fhwc/cg/vjGn/GWa5pZMLAu//uSfKy5+8Mhr5UgCH+EbPCf/+w/wLiz&#10;NqjbKyEs5K3KgmnfNtTvOaa5aXD1VWsB+I/sVJtgp+eVlxbAcLSDcR/SnQACqCcseIZPO5LuenAM&#10;wKJZkdZ+u6CwIOZKEFPU+IUnK4hCTRwTb8J2rhn6g+2aeGFmputgat6GqorVeOTxxSnMkab1/AXf&#10;z0tTU/HZf/qYpFDgG43i8eCRx9vhmnLD0FATzWUSBEEQhKYJVlz4WNEHse+7Fvz4eZtgm4EUmek6&#10;/Os/lGHPv1ch9/2Ld7WCIdCV+MPOlwTXHUhqSjKsJ3fLekyCIBbgF51JSUnweDw4tW+rr1gOhnM/&#10;64/G0vyw2b15etaTuzVZK9254VG1l+MHv9blRokKXq+sEL2MaR7FBYvKc+/99TODOsc8w6cdQS5R&#10;kHAzFgCGssGap1kuoHj7bmMfF1TEAX91RYs72yZLHzLSdDi1byvMLXpVcwWKC3JgO9uMqorVAJRR&#10;IvncmJkRnfLBwbk7rs+PvnnsaIfmHB8EQRAEoTTBZC7kVT6KE8/2hiQqrFi2FNXrS9DX2oS3X3gK&#10;3zNskS0qsNbNnXuI8Y0vfjZij0kQicwf33gLgLf1wePx4NKZ5pBEBXP3IN65dj1ay/N/rJ5BX61k&#10;at6maq1UXlboq5WGRsc1V3/wa12Ww2BdaYGkm0EIVo2OMN0KQGSEBavQhaxeEElXQn5w6gpLgFAL&#10;m33c169SVbEatrPNqkw50NdV4tKZZuTO99Qo+WZZtnQJlqam+lJpxXBMODE24cTS1FS8JyPNd7kW&#10;FEyCIAiCUBspcSFYUlOSsa60AH2tTXD3fw8dxsaotiB0GBtxe1YG8zgFNhJE5Dhl9p43z87N4dS+&#10;rSFvvrLGFEYD/jn+po1rYD25W5XNYkNDDXpO7PLVSlqrPQJrXJbDoDg/V9LNIASrRkeYwY1AFIUF&#10;QFxhYV2f1Q8yOe32K5C1OJrQ3LPgDMjNzkLPiV2KWfs5e9HhHf79VGIvuEizfOkS3JiZQXG+9IcE&#10;99pISgKm31kIdTI+rdwHHEEQBEFoGTFxQYzUlGQUF+TiB49/DjcvmWA9uVvRPIMX2/cKrjkpKQkv&#10;tu9VbB0EEc9Y+0fw7C8GAACNtZUhORUAb0EtUmRGHJt93C/Avyg/B5fONCsmNOZlZ8F2thl7A2oz&#10;pZ3dUvBrXMeEU3Dogfd6BbJqbRGsQS6RSdjCgmf4NDvAMUTXgrVfImeB92SItVSohZDitbehBraz&#10;zZI7+OFQXlYIR9chwReRkircnGcOAJC36jbJ63Lrun5zBjdmZnyXT067NfcGJwiCIAi1+PSGj+J5&#10;01ewYtlS0eslJSXhg3e8zycmXDqzT3KCRLTIfX8WDn3p3xZdXlWxOqKtFwSRyNTvOQ7Au5lp2B7a&#10;RqbNPg79wehnsAVi7l6cs3d4R23U28jrq9bCdq4ZRQGbn1psg+DXuGJCQHlZIdPNwKy1RYQksZo+&#10;WCLhWACAXqELWXM1WTvak9NuuKbci/7oHH7CggYdC/x2CD5F+TmwnQut5ylYODtPRtriN+PYhFPR&#10;5NWpdxaPkxLCMeH0KaRLUlNwz91/5ee0IGGBIAiCIBZYc/eHMXL+64vEBU5M+PKWT2JuqBW/+/E3&#10;VRMTAtHXVfqFh61YthQdxkYVV0QQ8YPJ0uerOQwNNSEV5db+EZRv3o/JaTeSQ3RDhQvrHJ9rI490&#10;a0Rmug7mFj1O7dsqWCtprQ0C8K9xWcJCUX4OXFNuppuBVWuzanMwavlQiZSwYBW8MEQVxXubEebU&#10;h0CVRWs5C4B/OwSfSAc7cq0PgXaeYNaiNoYjz/p+vjkzi//c9E/Q11X6ep2E1EyCIAiCSGRy35/l&#10;Exduz8rAlnvX+cSEA433q708QS6d2ecTQ/Y33qfyaggifuBGDOZmZ4W0cWk42oGKLQcwOe1GUhIw&#10;F0JeSyQwdw8yi+Hc7KyItkbwAxrF1qMlFuUrsNz/pYWSbgYhRCZCWINYniRRFRYmp92CO+aZ6TpR&#10;VwIrZ2Fswqn5nAUp5SsSwY5irQ98RF48UcV1VfgDA/C6FfijKVf9xa2+saTcBwm1QxAEQRDEYnLf&#10;nwV3//fwWve38T3DFrWXExSn9m3FutICCmwkiAhh7R/xcysEe5vi+5rw2LwgAQAKawq8tYjXJ5Fo&#10;jQgMaBRCk20QAfkKQk547/XY+QpF+TmCz11gxkUA1hCXKkhEhAXP8Gkr6xgrPFDMlRDLOQusdgg+&#10;4QQ7GnfWMlsf+KhZnIuMMYHhyLNITVl42TV//lO+nzmBAVBPFCEIgiAIInJ8esNHYT25W+1lEETc&#10;wG1iZqTpJN0KXNtDxZYDGBpVrj1ajGDqk6qK1XB0HQp5I7a4IEcwoFEITbZBhJKvIOJmEEIs0F+s&#10;lg+FSDkWAGBI6ELWkyLmSojlnAUg+BaEUIIduSTTxtrgFH812wkuMfp3bPZxtJ6/gJnZOaSmJKPw&#10;A9l+H4h52Vk+ZVHJaRYEQRAEQRAEEQtw5/hiooK1fwQfq30MFVsO+OWaNdZV4nLnITxv+ooiaxUi&#10;2I3PjDRdSBux+rpKWE/uZtaQctehJKHkK4i5GYQQESoEa3g5RFJYsApemIA5C6EoYMEEO1avLxFM&#10;MhVDzTfL1elrgi0w+sfbfG6Fmdk5HPnKpkXX4cJGtKKqEgRBEARBEIQW4GcUCNUOjgknPnLvLlRs&#10;OYCXXvk9AGBl2go8+ZVNuHHxFIw7apGXneXXlqw0rik3LD3Bb4DubaiB9eRuZmsEF9B4eEetpKOb&#10;Q4ttELGerwAoICxEI2eBf398+7xWCKYdgo9YsKNxZy06jI1Bv1E41FbhAh0H5u5B9A7YMTM7h5Tk&#10;ZKwrLRB84fMTpJWcaEEQBEEQBEEQWoYrDjPSdH4TFIZ/+yqK72vCnRsexf/87goA7ySWvQ01mPzl&#10;d7H90x/3u58fPx/2ZMGwCLVOWVdaINgaweXOiQU0CqHFNgh+TStWS2o1XwFQQFgAQs9ZMHdfFHc0&#10;DPBzFmK7HYIPv58o1NYHPqGogNHixLP+U0v0j7dj6ZJUAMDs3BzT1sRvC3FNvRO9BRIEQRAEQRBE&#10;DMHVF9XrvYW0Y8KJ4vuaUPSpr/jcvresWIa9DTWY6P6W4Pn22GtOvO6cVG7RAojtuLMIbI0INndO&#10;CLU3YIXg17RiLeHlZYXMlnc5+QrQorDgGT7tQoRyFian3XBccQaVs1BckCPrBRVt5Cph3Jsm1NYH&#10;Plp4s/z6d3/0WYyMbV0Ym3Dixs0ZAF4BhSUcBZM3QRAEQRAEQRCJBH9KwO1ZmVizqRl3bnh0kaDw&#10;x5+3wNBQw2wd2Pddi2JrZuGYcMpue97bUAPP8GlZm6+ANtsgAh0oYo4ExxUn030gJ19hvoaPCJF0&#10;LACRzFkYEMlZCLg/1pOoJqG2QwQSjliiBWEB8K7DNeWG4UgHli9d4stXMO6sC+r2aqupBEEQBEEQ&#10;BKEF+MXhwZM/wguXfovkpCQAQGNtpaSgwKF2GwSHWu0IWmyDCKxlmbVzaaGkm0EIJfIVAIWEhUjn&#10;LATenxZzFgB57RDhYum5CNcUs4dGUb5peg76g22YnHbj3Rs3MTM7h00b1wTtSvjCgdOafPMTBEEQ&#10;BEEQhJII1VL/50OrcOlMM4w7ayUFBQC4cOm3mtm4U2sjVCsbsHwC8xXEHAlazVcAFBIWgNBzFqz9&#10;dlHBgF+0a3XspBpFsZyepWhx5U9vo/X8BSxdkorkZK+iKjVvlxNFlqSmwOmahv5gu+bsSgRBEARB&#10;EAShJJ0vDPv9u7G2Eq88s9/PQi/Fo9/4fqSXJRt+a4dSaLENAvCvZcU2pqvXl4i6GYRQKl8BiLCw&#10;ICdngQsfCWRy2g1r/whznCT//vKys5Crwd78cNsh5KBFFe7GzRnMzXlQlJ8jKQLZ5vutbs7MAvC+&#10;DgxHno36GgmCIAiCIAhCi7im3Ljypz/7/n1q31YYd9aGdB82+zj6f/2HSC8tLJR2d2vRCZ2bneXn&#10;5mbVzOtKvW4FlvuAVVMrla8ARN6xAEQ0Z4HtWugdsPtZ/qsrqB1Cqyoch5RbAQBs9rFFl7Wev6Dp&#10;34sgCIIgCIIgooXhSAem3dcBeEWFYM6p+bim3Pjk55+IxtLCQulCX4sbsPwa1jXlRu+AcM1cvb4E&#10;VsYxQP18BSA6woJZ6ELOgSAEy5Vg7h4UHSfJvz8tBjgCyr5htKjCpSQvvMSKg5hyYe23Y0lqim80&#10;JQe5FgiCIAiCIIhEw9o/gpb2LgDe9odQRQUAqG86hit/ejvSSwsbJd3dWt2A5dewYi3t5aWFTGFE&#10;zOEvkq8gWLOHQ8SFBc/waSvrGEtlYbkShkbHkbcqizkhgf/kajVnQck3jEQPjSrMh9UCAPJW3SZ6&#10;XXP3ICan3d42CE/gMe2EUhIEQRAEQRCEEugfbwfgDecLtf0BAPQH22HpuRjpZUUMpdzdWtyABQLy&#10;FRjCQUaaDnmrspgjOlm1tJjDQaxml0s0HAsA0Ct0IUuFkXIlMHtGeE9WZrqOqdaojRJvmLEJp2Ba&#10;rNrMzM75fpaaBmGy9PlGUt6YmUGHsdGXnTE57dakfYkgCIIgCIIgooHJ0ucrJk37tsm6Ped20Coi&#10;Vv2IosU6Yl1pgd8kB/Ym/GpJN4MQIrcRrNXDJVrCgqC1IjAXgaO4IEfUlcByI4xNOP0sLVodO+m6&#10;Gv2d9syVOs26NoLBMeGEpeciZmbnkJyUhKL8HFSvL4Fp31bfdYxt2v5gJAiCIAiCIIhIYTjaAQDY&#10;tHFNSNMfAK9T4aE9xwEASRLXVYvMdJ0i7eyT025krpQex6k0gWMmWS738jJ2G0RGmk7wtSGW14Ao&#10;tEEA0RMWrMwDIU6HsA7YRQtmv3YIEeeDGmSm62Bu0WNvQ03UHysjTYeeE7tkWaSUQsxRYTjyLJak&#10;pgAA5jwe6OsqAXjfSJwTRau9UQRBEARBEAQRSaz9I75C07D93qBv96PeSyjYuNPPqeARub5aFBfk&#10;wHpyNxprK6P+WBlpOlhP7vbVF1qBX7uKtbSLBTfKmAYBRCG4EYiSsOAZPm0DMCl0LNTpEGMTTriu&#10;ulHECP7jCwvFBTmaGTtZXlYIR9chVFUI/7GjRWNtJWxnm0NWNZXANfWO4OWOCSdaz1/AzZlZpKYk&#10;IyNN56fg8T8EJN4kBEEQBEEQBBHzcE7dTRvXSLYTu6bc+LLxDN67tgEb/8OIUcdrSixRNvq6Slw6&#10;08ys76JBRpoOh3fUwtyi92s/UIvc7Cy/eo3lSCjKz4HjilPUzSCESOvH5HytHnGi5VgAGBYLVt6A&#10;WBuDdWCE6UYIbK8o10DOgqGhBj0ndjHbO6JNUX4OLp1p1pwqZ2MEjvAnPszMzkH/QKXfG57/2iBh&#10;gSAIgiAIgohnXFNuX+Civm4D83pHfvgLrP70Htx6z8M4ePJH+POk8CaeVshM9zoHDu9Qz2FdVbFa&#10;E5uwoY2ZFHczCCES3BiVNgggusKCVejCwFwEjsx0nagrQWy0Cr/YVDNngXuzKNH6EAyHd9TCenK3&#10;JlQ5APjZr3696DLOrQDA51YQEkS4dgixdFOCIAiCIAiCiHW43eai/JxFBbC1fwTr/78DWLZ6Mz73&#10;tVZcGhnzO+7xeLCutAB7G2rw0b/+oGJrlqJ6fQkcXYc0Ebafm52l+iZssGMmqytKRN0MQnWeY4Lt&#10;cECU2iAAFYQFgG3NYIkCvQP2oMdOqiUscK0PWniz8FlXWgBH1yFNBFs+1ze0KLxTyq3AUZyfCwCK&#10;je4kCIIgCIIgCDXgahvu/J1rdci852FUbDmAnpdHcGNmBknzc93TdMuxaeMadBgb8fYLT8F6cjcM&#10;DTWY86ifrpCZroNxZy06jI2qublZqNkawa/NpMZMirkZhJCYgGENcokhEzVhwTN82gFgSOgYM8Cx&#10;QqQdQmTspLnbfzar0rkGarc+SJGRpkOHsRHGnbWquxf4M2RdU250/GIQS1JTRN0KAPySXLU4VpMg&#10;CCJecU25BSc6EQRBENGBa4PIy86C/vF2/MW6z+PgyR9hMuCz+DMbPooOYyOmXjwGU/M2VK8v8TvX&#10;vzTiUHLZi1AyoFEuXGuEktP1AmvVwFqWQ2rMJKt2FrnN0HyNHhWi6VgAGIoI92YJRO7Yyclpt1+x&#10;qdTufF52FmxnmzXT+iBFY20lrCd3q9pT9PipH/t+NrZ14eo713BzZlbUrQDA7/I/vvFW1NdJEARB&#10;eDF3D2py/jdBEEQ8wi8KH9pzHN9q/yluzO3dSZkAACAASURBVMwAAJKTkrBi2VLsbajB2y88he8f&#10;3M6se5qPWTAzO6fImoVQI6BRLrnZWeg5sQsGhWq6wDGTk9PC4r2cMZMAu9ZGFN0KQPSFBWY4BLsd&#10;gu1KEBMM+DvhSihO1etLYDsXG28WPmoHO772pgvW/hG4ptwwPt2F1JRkpKYkY+UtK0TXVMx7nn/x&#10;0m+UWCpBEAQBEhYIgiCUJDDs3OPxIDk5CcuXLcWeh6sx0f0tGBpqJF3I3/mvn0dzmUy0ENAol70N&#10;NYrk0/FrWn4NK3Q9MTeDEBLf11ELbgSiLCx4hk9bwRg7yfqlxVwJjitOZoYBPy0zLzsrqgW/VvuE&#10;QkHNYMcvHHga+oNtmJx2Y2Z2DjOzc3jkwQ2ia+FCG1NTU2Bs60J90zGllksQBJGwcMnklp6L1A5B&#10;EAShAC+/8vtFl/1t0YcwYvl6UIICAAz/9lW88ZZgCRZVtBTQKBcuny5aG9WBgYusiQ/rSgvguOIU&#10;dTMIITFm0hrCUkMm2o4FgGG5YKX7S7kSWMeHRsf9pk2ITZGQC9f6oOU+oVBQK9jx17/7I1rPX8Dy&#10;pUt8lwXroJiZmQUAtJ6/QKMnCYIgogz/BIVcCwRBENGn84VX/P69aeMaXGjdg7zsrKDvo36Pshtw&#10;Wg5olENGmi5qrRH8GtUx4cTQqHB2XPX6Ekk3gxAiE/SsQS5RNkoIC4KWi7EJp2AIX2a6TtSVIFYE&#10;R3M6RKy2PkihZrDjuzduIjUlGVUVqyUf23V1sVpXv+d4tJZGEARBgIQFgiAIJTFZ+vD21Xd8/z68&#10;oxam5m0h3Ye5e3DRCMpoEgsBjXLhWiNCEXWkCGYaBHc9lpuBVTvZ7ONiE/Si2gYBqCgsAGzrh5gr&#10;AfAGbAg+EO+Pk5edxbxeKGSm62Bq3hY3ChwLtYIdZ2bnghKBbKNjSEn2f7mOTThFlTyCIAgiPHp4&#10;zrAecokRBEFEDceEE/qD7b5/n9q3NeRMNJt9HA/s/m6kl8YklgIa5bKutAC2c80R2bTOzc7yEylY&#10;wgJXw7LcDKw2CFZtzT1cUIsMg6gLC57h0y4wxk6yikIpVwJrtEbvgN2vB1RsfGUwcArcpo1rwrqf&#10;WEHJYMelqSm+2bvF+bmS1+8dsGN2bg5pumV+l+sPtlPfL0EQRBQwdw/i6vQ137+vTl8j1wJBEESU&#10;qG865uun39tQE3Jbt2vKjfLN+zHtfjcay/MjLzsrZgMa5cB3eIcDvzZ1TbnRy4oGqCiRdDMIIbLh&#10;OjRfk0eV1Gg/wDwmAIcDL+RyEQLtJVz4opBKY7L0wbRvG1rauwQfyNw96Hsj1letZV5PivqqtTDu&#10;rNWsS4H1QgwWx4QTjitvCh7LTPeOLxFqVYkUN+azEgBIuiT4WQrT7us4tW8rzN2DsPRcxOS02+9v&#10;ThAEQUQGoZMac/eg4rk8BEEQ8Y7J0uc7t9+0cU3Ivf02+zjq9xxjBv1Fmur1JbD2jzDzzsINPoyU&#10;8zzSNNZWory0ENWNRr9sv2Dh1ytiwkF91VpmTkZRfo5ga4ZYXgO8tXjUUUpYsDIP9I8IFoXlpYWC&#10;T87Q6DjyVnlfbEI9JPwis7ggh3k9KWyjY6hubPGtMdLkZWfhcuchWbcdGh1H+eb9EV6RdjF3X8SK&#10;ZUtx7foNAN4Ps/KyQt+MVsPRDhIWCIIgIkyHwElPR/egMmcnBEEQCYJryg3D0Q4A3qLRuLMupNub&#10;uwdR33Qck9NuLF+2BO9evxmNZfphbJPYuJ3/feRSXOB1UcthaHQcxfc1hfX4QuRlZyFv1W2yb5+b&#10;neW3mSrWBpG3KovdBlHKaIMQr1etQS4zLJTIWIBn+LQNgGCKCOtJFSsUzd2DKGcEPAaOxJLbDmGz&#10;j4sqceEioSqJkmhW1HM/fxnXrt9Aakqyb0RLXnaWr0VlbMKZcM8JQRBENAlsg+CgdgiCIIjIYmzr&#10;8m2CmvZtCzpM3do/gvLN+1Gjb8HktBtJSUmKiApKYLOPy3ZfSIoeMnFMOH21oRy3QmAbBLdBKnQ9&#10;KTeDECK3GZuvxaOOIsLCPIKBEazZ2JzbQPCOJKyY/CdWyzvZcoMHzT3xdVInJt6Yuwdx5Y23AXiD&#10;Hvl/T33dBr/rEQRBEJFB7DOVPm8JgiAig2vKDePT3kJ4b0ONZHuwuXsQ+oPtyNvwKCq2HPBrjfZ4&#10;PFFdq9KYu4ULb+nbafM7Ktg2iPKyAlE3g9BrREyogAKhjRxKCgtW5gFGYclyG1h6LqK8rJCZf8D/&#10;YxQX5Gg2J0HOC581pjOWEVP9TJY+pKYsvEz5b0q++CT3w4cgCIJYjFAbRDDHCIIgiOAxtnVhctqN&#10;3OwswfB015QbJksfqhuNyPy7h1Gjb0FLe5esNu9YQ06dxNqwVptg2yAy0nR+7d6BsGpjLbRBAAoK&#10;C57h02YAk0LHWE9ueZlwuwN3m+r1qwWPLWqHYFxPbeS0Q8SbWwEAvv/crwQvd0w4Yem5iJnZOaSm&#10;JGPTxjWL7GFcS8zktDtqbSsEQRCJBKsNgoPaIQiCIMKH71YwNNT4neOauwdR3WjErfc8jIf2HPcF&#10;liclAfND1eIec/dgyO0QWv1uCroNYv1qSTeDECK3mZyvwRVBSccCwLBisHabq9eXiLoSgm2H0HKC&#10;dajtEPG4M/+zX/1aUF00HHkWS5d480UD2yA4+KmzNpmZFQRBEMQCwZyYafXkjSAIIlbg3AoZaTrf&#10;Oa7J0oe8DY+iRt8iWHx6PN7/1pUWYG9DDTqMjeg5sQvLliiVx68sodY9Wv1u4gsCUmMkxdwMrJpW&#10;5HlSTFQANCIscCMDhRBzJQTbDiEmUKhNKG+AeN6VD3QtuKbcOPezfty4OYPUlGTkZmcJjq7hj1vR&#10;ovWJIAgi1gjmRC4eRW6CIAgl4dwK5WUFMFn68Jf/0IiH9hz3a3NInrcnFH4gG3sbatBzYhc8w6dh&#10;PbkbhoYaVK8vQXFBLm7yxrjHE6HUPVpug+ALArLbIBg1sYSzI66FBSvrAFtYEHclBNsOodUQx1Da&#10;IeL5RO6rTz7j929jWxdu3JwB4HUrsOb5FhfkRn1tBEEQiUKwSdyT0+64y/shCIJQCpOlz/dZa+m5&#10;iIf2HPeFlXP8xXsz8MSX/g2XOw/hN+avw9BQI7jJ9vUTP8JcnAU3coSyAatVt0Kk2iDYbgXR39sa&#10;xBIjhqLCgmf4tAuARehYtNshtCosAMG3Q2j1DRMJ3nJN+42HOdTaiZszs0hJTha1/vD70Y6d64nr&#10;54ggCCLahNKeJ3eyEUEQRKLDP19NCghN+OhffxA9J3bh9Z5vQ19X6efOFeLb3/9pVNaoBSSmHfih&#10;1Rog2GkQUWiDsMzX3oqhtGMBEGmHYE6HiEA7hNj4SrUJ5o0g1i4SL3zlW+d86bdTbm9w2OycN1sh&#10;mJm+r73pQo2+JW7bRQiCIKJNKAHB8RgmTBAEEW0Ci2VuTCQnKLzYvlfQmSDEsXM9cL97Iyrr1ArB&#10;1D9aboOIyDQIRi1s7R/RTBsEoCFhARB3LbBvE8J0CMaIDrUJph3C2m8XPR4PuN+9jupGI/QH27Fi&#10;2VLf5foHFo/fEaN+z3FNfrgQBEFoGZt9PKQRZvE4/pggCCLa2Oxjvp/TdMuQrluBwztqQxIUOL76&#10;5LORXp7miOVA4ei3QYi6OeJfWBBth2DsflA7hHbfMJGmd8COyWk3rl33qq9F+TmSFjAAWJKa4vt5&#10;bMIJw5GOqK2RIAgiHpHT2kDtEKHjmHDC3D0Iw9EOVDcaUb55/6L/qhuNMBztgLl7EI4EmFdPEIlE&#10;ZvotuHPVbQCAD97xFxh+9mvQ14W2iQYAP+x8CW+8NRnp5WkO15RbcgNWq3VS1Nsg2M5BxdsgAECt&#10;2SRmAFWBF3K7H3zLCEf1+tVoPX9h0eWWnoswNW9DRppO0Api7h70/VG5dohQdmSUwtw9iMM7akWP&#10;JyJSo0K5Ey6Px4PlS5fg3Rs3AQAt7V2or1or+FoiCEJ5TJa+kAskVmhrOBiOhiY61letDUrcjAfk&#10;tDaYewZh3Mn+7iK82OzjMFn6YO4ZDPochL+zlZudheqKEugfkO63JghC2xjbOnH5ypsoys+B9eTu&#10;oNp9hWg82BbhlWkXk6WPWSfFSxtEjb5F8DjLmS/hMlTcrQCoKyycEjpgsvTBWLD4hVO9vkRQWAAW&#10;2iFYwoNryu1709ZXrcVjIZ5YKgHXDlGUv7gQ1uobRgmKBZ4PPo4rbwLwTo5ITUnxO6Z/vA3Wk7uj&#10;tjaCIILHZOlD70BoLV152VkRd5qF+vlfXlqQEIVcqG0QHGIbAsT8OU1bV9DTn1iMTTjR0t6FlvYu&#10;rCstYKbDEwShbeqbjqH1/IWwRYWvPvlsQrgVOMQ2YLW6+co/f4lGG4SEY1AVYUGNjAXF2yH4T3ws&#10;tkMkWhghv61B6gPXyitU3r1xE5s2rvGJM70D9oR77ggingjVXUDIJ5yWBmqHWIzNPo7yzfvx0J7j&#10;YYsKgfQO2FGx5QDqm44l7KYDQcQiJksfWs9fQG52VliigsnSh33fVaVuVA2xPLpYEBbEvifjpQ0C&#10;UElYmEfwHTE233sohNR0CNbUB/4fMy87S9AVoAVYv7dW3zDRYm4u+Fm8/AAcADBsvxdGnqJJhQlB&#10;xC5jE04SBxUinAkPNB3CH8PRDtx9f1PIDp1QaT1/AbmVj9B7hCBiAJt9HPqD7QAAs1EvW1QwHO3A&#10;Q3uOR3JpMYN1YPFnnVZd3YEZcSxhITc7S9Y0CHO3aFudaqqT5oQFgF1IS7kSWFMfhkbH/Xp7tepa&#10;EFLjAteeCMzOzQV9XWu/HcuXLgGw8CYuLyvEutICAORaIIhYh8TB6CO3DYKDpkN4cU25Ub55v6Lt&#10;llenr6FiywFyjRCExtE/3obJaTcO76iV1Tpm7R9B8X1NmmznVgqhzzmtbr7ya00xt0V1RYmkm0EI&#10;id878YQF0XYIkbGTrHYIk6VPVDCI1XaIRD9ZEBNVbPZxTE67fYGN/L8rP/TN2NYVvQUSBBFVSByM&#10;PkK7QGrcRyzDiQrRdimweGjP8YQ/XyAIrcJlDK0rLQh5+sOPei/hw/+yAxVbDkS8rSrWEBLBY0FY&#10;EPtsrq9aK+pmkDFmUrU2CEBdxwLAUFQmp93MFwpLFBgaHUfmSl1Q7RCZ6TpUVQhbS9Qm8PfW6htG&#10;KcR2wQLfiPw3H781Rqs2KYIggoNcC9ElEgVpIhe1nKig9kk/iQsEoU2477BgJx39qPcSNjR8A8tL&#10;N+NfvnAY/zv2ejSXF1PwW++0en5fVbHar9VFTDjIXKkTdTMIYe4eFJyEyB0OZa2RRpPCAsAuqKVc&#10;CazjgVZNqTGGasG3y4xNOBOuDSIQsV0wc88gli9dgpTk5EW9TID/GzLRBRqCiGXItRA9xCyaoZCI&#10;bXuAdkQFjof2HKf3CkFoCJOlD2MTThTl5zAnudjs4/jSoR/gA//4RaQU1+NfvnAYXS+8gus3ZhRe&#10;rfbh79Rr9dyeX2OKtRrq6yol3QxCaLUNAlBZWJDTDlFckCPqShATHoxtnb6f66vWMtsq1IZ7kVEg&#10;FvtklQsteffGTczOzQlay/iBJ1r98CEIIjjItRAdIvnZmIifs/qDbZoRFTiqGo2a3MUjiERE6LvL&#10;MeHEN1ufQ9ln9yL17nrcfX8Tvml6DpevvIk5gZyxovwczdYsSmPtH/Ht1mvxOycjTedXi/Jrz0Cq&#10;17PzFXKzs5hZHFptgwDUdywAIu0QrCdbzJXguupmTn0I/EOwkjbVhnujkKXRi/HpxRkJ5u5Bv7GU&#10;Qg4UvjJs7Ven75UgiMhAroXoEMnvmUT7zjK2daH1/AW1l7GIq9PXUN90TO1lEETCw0/uHxodR87/&#10;fQTLSjbjzg2P4ktP/AAD/3MZs7MLQkKabhn+5q8/gJ2bP4kOYyMudx6CZ/g0bGebYTvXrNavoTnM&#10;3Rc12wYRWFuyRICi/By4rrqZbgZWrWuy9Gm2DQLQjrAwKXhARjuEsa2TGYwSKFbo6zaEsEzlcEw4&#10;Yem5SCnb8xx7psfvw8M15Ubr+Qu4OTOL1JTkRb1MfDiRaXLanZA2XYKIJ8i1EFki1QbBkUjtEI4J&#10;J7765DNqL4OJpeciCXEEoTKBdcyrr7+FGzcX2htSkpORn/d+PLb9XlzuPISpF4/jpXYDvq6/H9Xr&#10;S/xafJ86063YurWOuXtQk24FwL+2FBMB9HWVom4GGW0QkyBhwdcOIfhEsNSovOwsUVeCWH4C/w8i&#10;1lahNrTbsMC1d2/4TXbg/w1nZudEhSa+4PDqa3/WpLpJEERwkGshskTjxEyrJ3uRpr7pGKbeeVft&#10;ZYhCQhxBqAtrt/qDd7wP3/jiZzBjM8F+/iC++nD1opywQJ78wc+iscSYRKvCQmD7gtgaq9eXiLoZ&#10;hF4Prik3LD3MNgiz2m0QgAaEhXmYCgvLWinmSrD2j2DTxjWCxy09F/12VEId+6IUVAD789jRDt/f&#10;zdjWhdSUZCxJTUFGmk5USCrOz/X9/PcPNaN88/6or5UgiOhBxVLkiEbrQiK0Q5i7B1UbKxkKJMQR&#10;hHoIJfcX5eeg58Qu/O7H38R/bvqnoO/r/z1lxrT7eqSXGNNosU7i15Sc+1yITRvX+GVFiN0PH4nv&#10;V9XdCoBGhAXP8GlmOwTrSRQrJk2WvqBdC1qdDhFLsFJuI43+YBts9nEMjY5jZnYON2dmRd0KAJC5&#10;0r9FYmh0nAoTgohhqFiKDJFug+BIhHYI/ePtEbmfovwc7G2oQc+JXb7/OoyNaKytjJibku/2IwhC&#10;Oc5bL/l+XrZ0CTqMjbCdbZZ1znzge/8dyaUxYYUFEsHBryml3ApiIgGrNhW5zeR8La06mhAW5jEJ&#10;Xcg6SclM16GqQjh80dJzEeVlhcwvZv4XbV52FvN+CGnqq9aivLRAkcey9Fxc5DiQEhaEeOxoB+VX&#10;EEQMQ+Jg+ETTRqpFi2qk4EbHhcO60gJc7jwE29lmGBpqUF5W6Puven0JjDtr4eg8hFP7tuKO298T&#10;1mMFujQJgog+rim3b1z6h/Nuh/38Qdkbmf+28yjevXEzkstjYj25m8QFmVRVrPZrX2CJurnZWSgv&#10;KxR1MwjlxklsBphCXG7U0LywAAhPBQDEi0qTpQ/VFcJv4rEJp9+Ol5zilPA+b6f2bVXUjjQ57cby&#10;pUsAeEe6SH0AOq686bs+H/3jbVFZH0EQ0ad3wE7iYJhE0/URz46ScB0Ah3fUwnpyt2Q/NeD9jh1+&#10;Zj8zUypY4lnoIQit4Zpyo3zzflz+45soys/BS+2GoN7vrPv6YdeLEV4hG5t9POjPJ8Iffi1p7R9h&#10;CtDVFfLcCqxaeB5TEEtUBM0IC57h0zYAY0LHzD3CX4rV60uYc12NbV3QP8DOT+D/UcXuhxCGExUA&#10;wKbwDO85jwdAcJYtx4RTUOntHbAnRC8wQcQrYmnKhDgSAVBho9UxYOHCteLJ5dS+rSHnOmWm62A9&#10;uTsscYG+6whCOeqbjmFodBxF+TmwntzNnFoWDB+rfQxzc54Irk6ajDQdzC36sNadaATmvYl95uof&#10;qGQK1GK5caxaGMDYfA2tCTQjLMxjFLow0GHAh+U2GJtwwnXVjXUMm7652//Eh1wLwcMXFQDANfWO&#10;iqsR549v/BkAsCQ1BZs2rvFbt+FoR1ye/BJEItB6/gJZvGWixA52PO6ShyNmHd5RK/s8gxMXVqat&#10;kHX7odFx+q4jCAUwtnXB0nMxIsV5fdMxjDpei+DqpOFqrUiIIokE/7PdNeVmTntYV1oA11U3083A&#10;+o4Qc0CAUTurRaraCwjADOCw0AGTpU8w8ET/QCVa2oWVH2NbJ+qr1gqmN09Ou2HuHvT9EcXuh1gg&#10;UFQAoLglecWyJX5zgMX4/at/8v1cvb7EF5jSO2DH2IQTxrYuGBpqorVUgiCiiOHIszA1b1N7GYvQ&#10;H2xP+O+Th/Ycx0N7jqu9DCaNtZUw7qwN6TYdMsWSqorVYU+gykzXobV5G2r0LbJuzz/fIQgi8tjs&#10;43hkPtjV1Lw1rPaH6kajKpNn+AIkJy6Ub95PwqQEfIe80DQQjvqqtaICNctpHwvTIDg05VjwDJ92&#10;ALAIHQt0GHDkZWcxLYLm7ouo+JtC0XYJ/v2w3A2El+KCnEWiQrghVnKYcgc3O5zvcrk5M+uzF/GF&#10;BImeJYIgNIxWXQvGnbXoMDbK3mEmosfKtBXoMDaGLCpY+0dwdfpayI+XfstyGHfWhXw7IarXl8g+&#10;T4nn3AuC0AJcdldjbaXsoEaTpQ95lY+qNs42sLWZnAvSrCstCCq0MSNNh4q/KWS6GYrycwTFKNeU&#10;G63nL7Ae3jJfO2sGTQkL8wgqL5zDQAjWTsDktBs9L4+ger3w1Ieh0XG/3XYtq/lqp7QWF3g/XAJR&#10;46Se6zeT+uDlv3lL/k+e7+fyskLfydnktJv6TwkihjEceVbtJQhSvb4EQ+e+RoK1hlhXWoChc1+T&#10;ddLPOhmUYnP1uogGock9T1E6C4kgEgnOCZuRpoNhe2guWNeUG8a2LuRteBQP7TnO3O1WAqHWZi2I&#10;C5npOs2KG/zPZLEcnur1q9Hz8gjz78uqZSXaCjXlVgC0KyxMCh1gqUBi4YsmSx/0dRuYD8a3pNRX&#10;rdVsiGNxfi4cnYdUET84UUHoubGNCuZtKobYLswPOr1JukuXpKLuk/f4HeM/jzTnmyBiF626FgCv&#10;E856cjf2UruV6uxtqAkr7ZwbHRcqYiHScqivWhuyE6aqYrWmN04IItbhRiDrH6gMqgB2zLfi/vPn&#10;nsCt9zyMRx5vV8UBHAirtbkoP0eVtsO87CwYd9bCdrZZ8ccOhow0XUA9IdLmULdBVmijSI0y6Rk+&#10;bQpyqYqhOWHBM3zaBYYCMzQ6LngCmZmuY7oSegfsyFypE22XiIUQR5OlD64pN07t26qowCAmKgCA&#10;66q6fVcst4HNPo433vLqUzduzqC81D+fgy8isV5XBEHEBlp1LXAYGmrQc2IX7rj9PWovJeG44/b3&#10;oOfErrCydFxTblnTIFjW1nCpEMib4pORpsOmjWvQYWzE2y88BXOLPuyMB4IghDFZ+jA24URGmk70&#10;fWbuHkRDswm33vMw7tzwKB55vB3P9Q0puNLgYAkcVRWrFRMX8rKzYGrehsudh9BYW6nZsPVgQxuL&#10;8nOQuVIn6mYQEqQcE06x7x7NuRUADQoL8zATLlk98WKFtvHpLtF2Cb7NJNK7C5FEPx8Kk5ud5RMY&#10;9HXBqaNykBIVAPXtlR3dg4IfNiZLH5Yu8WaTvv+2TMFWEr4YFY8J5gSRKGjZtcBRXlaI4Wf2o6pC&#10;WAQnIk9VxWoMP7NfMPg5FGx2ec68aG0ACP0+Rfk5aKytxKUzzXD98imYmrehen2JZu3DBBEvcDvK&#10;9VVrF73ftje3Ivvj/4Gkux5Ejb4FT53p1mSBzEfsu3TTxjVRFRf4gsKmjWsAeIUOrbYsBxvaqK+r&#10;FM10Y31XSOTAaWoaBIcmhYX5eZyC3+SsF1d5WSFyGTsDJkufaLtEYIijVk/8rP0jfrkCudlZOLyj&#10;Fo6uQzA01ET0BIKz8Eq1hqj9AXl1+pqgTejcz1/GjZszWLokFf/3bz8ieFu+7YiCrQgittG6awHw&#10;uuvMLXoc3lGL9FuWq72cuCX9luU4vKM2YrPYrTKD1AKdcpGieN6BWVWxGqf2bcXlzkOwnW2GcWet&#10;6nlMBJFI8HvqM1fqMPaaE/+4/ZtI++hWJN31II6e+QVee9O16HapKcnIzc7Cv9+3Hqf2bcWlM814&#10;+4WnlF6+IFIifTTEheKCnEWCAgfXZqI1qipWBx3ayE2kEyI3O4spfosIKmPztbLm0KSwMI+gEiMW&#10;tiflSoiHEEehN1hGmg57G2oiJjBwJ7/B5E1ooSA/dPonfgKHzT6OK2+8DcDbBsHqW+K/kblASIIg&#10;YpNYcC1w6Osq8fypJmaLHiGfovwcPH+qKaLWf7mOhWgV+eVlhfAMn4a5RY/6qrVRabcgCEIafj3y&#10;+Kkf487KR9F5YRjvXLvud73lS5egKD8HOzd/Epc7D+HmJRMcnYfw1J561FetRXFBjmYKaMeVNyWv&#10;EylxobysENaTu3HpTPMiQQHwtrNr1a3ArxWt/SOibQ5SbgYhTJY+sSBPTboVAG0LCybmAcaLTEwQ&#10;CCXEsXp9CdP9oDbW/hHm2BG+wGDcWSvrZCMzXQfryd0xdcI79c67fkqhydKHJakpAIA03XKmsJCZ&#10;vpC98dNfvYLqRqPqDgyCIOQTC64FDq7VrLFWu+13sUZjbSWsJ3dHvKCX871A00AIIv4x9yy00V57&#10;9wb4W1Tpt6zA5z7zCVzuPIRrAydgO9uMr+vvZ44UPPrDXyiwYmmCbXHetHFNyGN7OThBoefELtHP&#10;Sq2ILYHkZmf51RZi4odYaCPArl0lBBWTxBJVQ7PCwnyIo0XoWO+AnRniKKR4cbcBwCyYW89fiIkQ&#10;R0D65DkjTYfG2kpc7jwEU/O2oAWGUEUFtebsCvFN03O+v5+5ZxA3Z2aRmpKMf/1EqejtuOfm+o0Z&#10;WHouonzz/qivlSCI6BBLrgXA+5lr3FmLDmNjyEn/xAIr01agw9gI487aqGQKyPmuIxcBQcQ3Nvu4&#10;YNBhUX4Oek7swtVffRff2f1gUJ8Fn/nSk7hxcyYaywyZUITUxtrKkOql6vUlQQkKgPdzVwuuaCEC&#10;QxtZG75cPcVyM2zauIYZ2ijyvdM6XyNrEs0KC/OYmAdkuBaMbZ2i9kj+fWo5Qdkx4WS+iAPZtHFN&#10;UAKDHKeClnb337l2HdWNRpi7B30f9DOzc5LzyosLcv3+PTQ6Dv3B9qitkyCI6BJLrgWO6vUlGDr3&#10;NdrllsG60gIMnfua5Ge90uStuk3tJRAEEUW4keYcH867HT0ndsF2tjmkwFibfRxdv3wl0suTTait&#10;X6f2bZUUF+qr1sLReQgdxsagv+f0j7eFtA4l4deIYm4EfV2l6AhKmaGNJonlqYqmhQXP8GkzGCGO&#10;rCddLMTR3H0RFX9TGFSIo5j7QQvoQ1bKMQAAIABJREFUD7aJ9d4sgi8wBNpE5bY/yO07jRa9A3bU&#10;6Fv8LpNzstnS3qVZlZQgCHGe/cWApkTPYOECc/eGMRYx0djbUAPryd1RdQfI/S4gxwJBxC82+ziO&#10;/GChdaGxthKj5x+XNYGm5hFttcvL+f5kiQucoHBq39aQWsxbz1/wy77TEoEuA9ZGNxfayBpBGUZo&#10;ozWE5SqOpoWFeUxCF4qFOLLmVU9Ou9Hz8ghTIRqbcPqPnhTJZFAb15RbStESZNPGNbh0phnWk7t9&#10;L2hT8zZZmQpaPXlP0y0DEFyPq+uqW9CGVL/nuGZ/P4JIBOQKu4GZK7GGoaEGPSd24Y7b36P2UjTL&#10;Hbe/Bz0ndjG/67UACQsEEZ+4ptwo37wfU+5rALxFtdysAcPRDjiuaK99T077FycuZKbrZAsKHFp2&#10;HvJrQ75LOpD6qrWioY2s7y+J0EZTCEtVhZgVFgC2oiM2WtJwtMNv7mgg/BPS4oIcTVtTjW1dIbkW&#10;+KwrLUDPiV1wdB6SPV4z2IAXpfHMp+cE02trGx3zCQjrSgv85uYajmgzNIYgEoG8VbfJFhcOP90Z&#10;08JgeVkhhp/Zr9nRx2pSVbEaw8/sl7UzSBAEES7VjUbfuXcwbQAsTJY+PKbRcEK535+n9m2Fo0u+&#10;oAB4XcNazUpaV1rg5/oWbYN4oJIZPsm5GYSI1dBGDs0LC57h0w7ICHFkjZYcm3DCceVNpmAQeJ9a&#10;DnF0TbnDLn7DmX4RzEgaNeACcIIRFjhVNjUl2TtnlufeoJYIglAXw/Z7Zd3u6vS1mHYtAAtjfw/v&#10;qEX6LcvVXo7qpN+yHId31MLcoo9KQCMLq8yQ4sz0WyK8EoIg1MbY1uU7b9zbUBOWqPDQnuORXFpE&#10;CafVOZhR9Swmp8Ova6IJ/+8tFrBYVbEajitvMt0M1etXywlttMzXxJpG88LCPCbWAVY7gPhoyS7R&#10;cEa+Bae+aq1mR08C3t+F9cKNNlpVFJcuSQUgvT5+/9bM7BzKS707YOYWve9yrY66IYhEIC87K2Fd&#10;Cxz6uko8f6oppkYAR5qi/Bw8f6pJ06HKgUR65CVBEOri4DlZqypWy27F0h9s17SoAKjX6mx8ukuz&#10;39u52Vl+woJYu0Z91VqJUEfhGjWWQxs5YkJYEAtxNFn6BF+EYm0Mlp6LKC7IFQ15jJXRk4A6xS9r&#10;dIoWeOfadQCQDH7hzx8GFk4E87KzfAFqvQN2KVsSQRBRJJFdCxzFBTmwntyNxtrYKawjRWNtJawn&#10;d1OhThCEqnCh6RlpOpiat4V8e5OlD7dXfAEt7dr/XlKj1Xlswqnp7+zAEZNioYzFBbmw9AgfD2yn&#10;4N+nRGijOdQ1q0FMCAvzCMamTk67/QIX+YiOnnya7VoIDIbU11WGZe2JNiZLn+KFvlYVRT6T025R&#10;ccHaP4LUFO9bIFCE4v/NtfxBRxDxDrkWvGSm62DcWYsOYyNWpq1QezlRZ2XaCnQYG2HcWato6wNB&#10;EEQg1v4RX6EYymeStX8E+oPtyPr77Xhoz3G88dZkNJcZMdRodTYc7dDs93VGmm7RiElWxp2+rlLU&#10;ecCqTcWCHsGogbVILAkLJtYBVuEn1sZgsvSh5uPskMfA0ZOszAatoH+8XdHHs41qa9QkC+uAcEaC&#10;a8qN3gE7ZmbnkJqSvCgILDNd5wv5HBodp6wFglARci0sUL2+BEPnvqbpYOFwWVdagKFzX5M1Lpgg&#10;CCLScM7gQDt8IDb7OAxHO1C+eT+S7noQFVsO4Fvf/yneck0DAO64/b04tvchRdYcDkq3Oo9NODXt&#10;Dg7MRBAbMVnz8RLmcbHXj8S5iinIpapOzAgLnuHTLgCtQsfECj/WH5AbPSkW8sh/Ycg9sVUKa/+I&#10;rPEwcnFd1aaqGMiJZ3sFL+e/XmZm51As0L/Mf+1o+QOPIOIdci34k5edBevJ3b6WrXhib0MNrCd3&#10;07hGgiA0Af/8WihXwdw9iPqmY8j8u4dx9/1NeOxoh+/6SQA83KgyAK++/hb2fEe7oxT5KJnfpvTm&#10;aKjwa0CTpU90xGTPyyNM5wGrJrX2j4g5z1vna+CYIGaEhXmYVhBW4Sca0ni0Q1Qw4N9nXnaW5kd/&#10;KZm1oH+gEoaGGs2f/P36d38UVF6t/f4ijNDosrzsLF9gGquXiiAIZSDXwmIMDTXoObELd9z+HrWX&#10;EjZ33P4e9JzYJTsQTWvEm5hFEImKkFvBZh+H/mA7Mv7231Gjb0Hr+QuCxaRn0SXQfDtEeVkhrCd3&#10;KxZc3ztgZ7a0a4GqitV+tY7YRqPYiEmAXZNKbF7GTBsEEGPCgmf4tA3AkNCx1vMXmKMnWTtd3OhJ&#10;lmDQO2D329nWeiK1tX8ErecvKPJYGWk67G2oweXOQzA1b9O0wPCfT/zXosvMPYNYuiQVyclJKMrP&#10;YfbLcVbcyWm3ZqdgEEQiQK4FYcrLCjH8zH7NC99iVFWsxvAz+wUF3lglnHFtBEFog0A3sP5gO/7y&#10;Hxpx9/1NaGnvwtV3rgnerqpiNQ7vqEXPiV3wDJ/W9HQ5Dk5Q6DmxS9FWO61PX+PXfmLucKkRk5s2&#10;rmGOmBSp3Ybma9+YIaaEhXlkuBbYoycNRztEBQP+fZaXFWp+5JfY+JNosWnjGk0LDM/8rN9PFHBM&#10;ODE24cSNmzOYm/P4xkwKUc77cD10+ieUtUAQKkKuBWEy03Uwt+hxeEct0m9ZrvZygib9luU4vKMW&#10;5hY9BTQSBKE5+EXv2IQT3/r+T3Hljbf9rpORpkNVxWrsnXeQeYZPw9yih76uEuVlhb5zTq1SX7UW&#10;js5DigsKwOINXK2xrrTAT/AWHyEp5VYQrkXjya0AxKCw4Bk+bQIg6CNipXCKjZ7sHbAjb9VtTMEg&#10;0AmhddeCY8Kp2igbLQsMFVv2+34OtFyVl7E/SIsLcn0/f/v7P0PFlgOUt0AQKhGuayHe0ddV4vlT&#10;TZoXwAGgKD8Hz59q0vx3qlD+DkEQ8Y9jwrmQlZCUBGAhLyEjzeuG7jA2wvXLp2Bu0cPQUCPoulJj&#10;wy8YOEHh1L6tqjkq6puOqfK4wcLPRHBMOJkjJIvyc5C36jamm4E1YhJg164AJudr3pgi5oSFeZij&#10;J2VlLRx5VvI4h9ikCa2gdh4AJzBYT+7WjLXVccWJf9t5FIDXyrR0SarvmFjyOH8XjRtN+dCe45ru&#10;ByOIeCYc10IiiILFBTmiLiytUF5ayDzR0hJynRTUOkcQsc2LQ79Dyvx5Hyco5GZn4dS+rXD98imY&#10;mrdJTq6RsLmrghYEBcDrANFyi2LgBAcxgUhfVyl5XAiTpS8uRkzyiVVhwcQ6wLKpVK8vYb6BWs9f&#10;ED1u7r7o9+LXcrhUcUEOzC2Nai8DgFeh6zmxSzMCw3/95FeobzoGS89F3Lg5AwBB2b6410WabsFi&#10;XN90HDY7M8GVIIgoEY5r4atPPhPh1WgTc4/2hc9YWGM4kLBAELGLzT6Oh/eZMDs757tsb0MNHJ2H&#10;RMdNBqIVt0Jmug6Ghhq4fvmU6oICR252Fow769ReBhN+reeacjM3bXOzs1C9voQpIHHHhYiXEZN8&#10;YlJY8AyfdkDG6EkxQcDY1iU6mpL/x69eX4KMNO31gxYX5MB6crfm1qYlgSHwjV+cn8u45gJCbR2T&#10;025U642aVlsJIl4J5cSOz6uv/znCK9EeWu/n5RibcMZE8c1vhwsFx5U3I7wSf8o374f+YDsJ3AQR&#10;YWz2cZRv3u/bSc5I08maWKNkoDoLTlBwdB3C3oYazdUHmzaugal5m9rLWERGms5PDDC2dTGdBfq6&#10;SlGBgPW6CWLEpCPI5WqKmBQW5jGxDoi5FlhvKuPTXXioeq3oca6IzEzXQf+AtvpCtSoq8OEEhlAV&#10;32iSuVL6+Rr4n8sAvIol//kdm3Bqvj+MIOKR8rJCxUOmYoVYatOKhbVqtRWid8COlvYu3H1/E4rv&#10;a4LJ0kdCN0GEiWvKu2nEFZFF+TmwnWsOeVPMNeVG/Z7j0VhiUGhdUOCjRXFB/0Cl77PfNeVm5iBk&#10;pOlQ8/ES0eOJ5FYAYlhY8AyftgLoFTpm6bnIHD3JEgQmp93oeXlE9Dj/JEhfV6mZN2pmuk7zogIf&#10;rkdNCwJDMCGT71y77vvZdq4Zh3fU+v5t6bkYEyfHBBFvaLklTU1iKUciVtYqJwyTFeIVCQJdmUOj&#10;43hoz3HkVj6C+qZj5GIgCJlUNxp9jq+ifO+GnZww8vqmY6o4x/Kys2Bq3oa3X3hK84ICHy2JCxlp&#10;Or9MBHP3INut8EAlel4eET3OGjHJCoIE0Dtf48YkMSsszGNiHWD1NYkVsoajHZLHOTLTdaoXxdw6&#10;YklU4KOWwJCcnOQL5JHaVeLvAL0n4xbkZWdBX1fpNzO+vuk47RQRhMKQa2ExjgmnmLVScwyNjsdE&#10;O4TcKUfRKvBtjL/x1elraD1/gVwMBCEDY1uXTxDMSNPBtG+bLMcSl+WlJJygcLnzkOwMIrXRirhQ&#10;X7XW7+8uNkKyvmqt5HEhJLI3TBJL1DQxLSzMj+EYEzoWGLjIIRb8NTbhhLV/RPQ4f4dF7XYITlSI&#10;hdFiYvBTdpVICZ+b8/gCeVxXxU+6bPaFl9dtt670/Wxq3uYTcwIzOAiCUAZyLfgTi+6pWFiz3JwF&#10;60B05rMHM/edXAwEETyuKTcMRxYKRHNLo6zz0fqmY4rnKujrKmNaUOCzaeMa1b/X+bWdydLHdJ5s&#10;2rgG1v4R0eNCorRYECSAsVgcMcknpoWFeUxCF4oVe2LjyoxtXaLH+cpUOOnk4RLrosLYvA3osaMd&#10;qNG34M4NjyLz7x5W/OTHNiqoS/mwDth9YyY/VvQh3+WZ6ToYti98+PEzOAiCUAZyLfgTK60FfGJh&#10;zeUyX2PBCAByCGU3lO9iIAhCGMORDp+dvbG2UlamQnWjUZWwRmNbF5LuehAVWw7goT3H0dLudV6I&#10;jDHUNHsbalRzhAeKAWJuBMP2e8VDGxm1pFgQJGJ0xCSfVLUXEAGMAPQAMhYdeLpLUPnKy87CutIC&#10;wR7IodFxOK68iaqK1YJf3mMTTpi7B31hHIbt9yr+QRJrokLvgB220TE4rjhhE5naoQa9A3a4ptxM&#10;u9vPX/w1ZubdDdW89gdgIQl2bMLpE7LUVloJItEwNNSgYssBtZehOrHWBsHBtUPIbTdQArnTjCw9&#10;F0W/X+QgV4iJlfMFglAax4QTLe3eAjE3O8tv00gM15QbZ7pewknz8xj49WXMzs1J3yiK+M6tLQuX&#10;5WVnIW/VbSgvLUBxQS7ysrNi4rPg1L6tAJQXnvligJRbwXHlTeZ37rrSAuZ3GivoEcAkYrwNAogD&#10;YcEzfNqVdNeDJgCNgccmp90wWfoElS+xk1HD0Q4YGmqYuwLGti6fsMC5FpQSF7QsKoxNeIUDm33M&#10;9/9Y6J81dw8y1dEXLv2v72chO2x91Vo8Nq9omix9JCwQhMJwroVohuXFArHQUsDC3D3oF5alRYry&#10;c2QJN2LfL3KQe6JdXqruqGeC0Cr8fnfTvq2CQqBryg2bfQwmSx9+84cJ/NbxGianr/ld59aVt6B6&#10;fQlOmZ+P+pqDxTE/1jdwQ6+8rBDF+TnIW5WF4vxcTTr/lBYXAt0KYo8rla3AqgVMlj4xt4LJM3za&#10;FcxatUzMCwvzGCEgLADsQEaxk1HuMrHj1v4R3y6Gkq4F4846TYgKWnYhhMqXjWcEXyP832nZ0iWC&#10;6qO+rtInLIxNOGGzjyuSE0EQxALkWoiNlgIWJkuf5oWF6vUlsoQFqVDoUHBMOGULaOVl2iscCEJt&#10;HBNO3/n7utIC33m9zT6On1wYgrlnECN/eA1T71wTuxsAwNtX39GUqCCGtX9k0Xl7XnYWigtyUZyf&#10;4/t/rspOMiXFBb5bwdo/wvys5UQYseMsl5uYGIE4aIMA4iNjAZ7h0w4ArULHuNYFIcROZKRs7Wpk&#10;LZiat6kezvLQnuNIuutBlG/eD/3BdhjbumJaVACAN96axIHv/feiy/nJ2wV3vl/wtpnpOr8JEfbL&#10;E5FfIEEQoiR61kKstkFwxMJ0iOoK4VnkUoxNOCMW7qs/2Cb7tnLbOQginuG7Fa5dv4E1m5qxvGQz&#10;7r6/Cbu/dRYvv/IHQVEh+3234l8/UYbPfeYTSi43qjjm6yXD0Q5UNxqRt+FRJN31oOrfLaf2bY16&#10;5kJI2QoNNaKf6aza0tw9KDaCtHW+lo154kJYmIep9LBeANXrS5hqnKXnIvJW3cY8WeVcCxxigY+R&#10;QAuiAiAddhirPHa0Y9GJrc0+hpRk71uEa30Rgn9s97fOovi+JgpyJAiFSeQ2pFgXdwHt/w7FBfJ3&#10;77765DNhBxObuwdlj7Crqlgd0ZwHgogX+G7jl1/5A1649Ftcvzmz6Hp33P4ebNq4Bh3GRrz9wlO4&#10;8vMWnDv0BfzxjT8ruVxViNZ0m1Aw7qyNqhs4FLdC3qrbmJ/FudlZzHpBQmCOC7cCEEfCgmf4tA1A&#10;r9CxQBGAj6gr4cizmnAtaEVUAKI3l1ttrt+cwace/bbfZT9/6X98YTxiqeD8naCpd65haHQc5Zv3&#10;k7hAEAqSyK6FWM5X4IiF30Fuu8bUO++ifs8x2d8JjgknNjUdk3VbQFwYJ4hExTXlZoqFK5YtxUc+&#10;9JfYufmTuNx5COM/NcLUvA3V60t8Ip1ryi1b7IslpMayK0FGmjdfLhriQqhuBb7LRei4EGJiBYDe&#10;+Ro2LogbYWEeA/MA44VSX7WW+cHSev4C8lbdxjyuhGshXFGhd8CO1vMX8Mjj7ajYcgC33vOwLxMg&#10;VGJ1dE2wDP7mMr5sPAPAeyJ35Y23fcfE5pjnZWcteo2QuEAQypOIrgUlTm5Xpq3AyrQVUX0MboKC&#10;lgmnQOe+E0Jt+XBMOFHdaMTVaekebxYkLBDEAubuQZRv3o+CjTsXWdPvLszFN774Gbj7v4dXnt2P&#10;r+vvZ6f7R6jFSetYZea6TE67ceeGR3HnhkdRo2/BY0c7YOm5KNYOIEq0xIVg3QpF+TnIW3UbM1Mv&#10;NzuL2bIhka1gCHKpMUG8hDcCADzDp61Jdz04BKAo8FjvgJ0ZrGdoqMFDe44L3ifnWmAeP9oB6/yO&#10;daQnRBgaaoIWFcZ4ya+20XE4Jt5kuguMbV3QP1CJjLTQrJHx6lbgc/DkjxblKeStuk3SRpqXnYVX&#10;X3sLTte077Kh0XHUNx2DuUUflbUSBOFPIk6IiPZOf1F+Dkz7tgEA6vcci2q/baQnKESacL/jh0bH&#10;UfSpr6B1fudTCnP3IDY1HQtLVKA2CIJYwGTpW3Q+n3/n+/HlzZ/0cyNI4Zpyi40NJOAdq8gJqQ6B&#10;vDtuMgU3BjMYxyEnLpRv3h+RmiQUt4K+rlKWW8FmH5dyK1iDWGrMEFfCwjxGAKcED7R1wtS8bdHl&#10;3NgQIRWt9fwFGLbfi9zsLMHj0ZoQUV+1FnsZL9LeATscE06/sY6h7PS4ptzQH2z3pa0Gi9bDtSJF&#10;4JfOqvdlSt4mM12HOY9n0eWWnoteIUfjiecEES8k2oSIaAoLjbWVMO6s9f3bdrYZ+oPtvpnvkUbr&#10;wgIQ/nf81elrqNG3oCg/B/q6SpSXFfqd2Lqm3DB3D8Jk6YuIQEbfPQThxdw96Hd+l5Gmg6l5qyxH&#10;j+FIR9y7eDnk5N9MTrslHR1CkymKC3KQl30bivNzfJ+NgY7gSIoLwboVcrOzUF5WyNxkFnMrGNs6&#10;xZZgCnKpMUPcCQue4dOmpLseNABY5F3nRALW2MBHHm8XvE+lXQv1VWtxat9WTE67YbN7Rzk6Jpyw&#10;jY5FzDVgsvTB0FATUhiV48qbEXnsWOMTH/uI5HWKC3J9duRNG9f4fQA98ng7yksLaQwlQShAIrkW&#10;otUGsTJtBXNX3bizFuVlBWHvpAvBtUNoeYc9Us7EodFx5jlFpOBOhgki0bHZx1HftPB+45xYcs7L&#10;bPbxqImrWmVy2h2Sy9n4dJes1jabfRw2+7hXMJ93D2Sm6/zGYHLuBuvJ3cirfFR2C10ksxVYAi5/&#10;nKkAY57h06YglhpTxFvGAoeBeYDxwqivWst807Sev4DyskLFshYcE07ces/DyPy7h1G+eT8MRztg&#10;svRFvBVBoudHcF2JSDDBNTb7wrSMvFW3ob5qLQ7vWNjpq98jP3iLIIjQSJSshWi4FdaVFmCs67Dk&#10;JJyxrsNRCcuMhRBHw/Z7kX7LcrWXIUmivA8IQgzXlBvVeqPPYVCUnyO7V5+7r0QjlPpjbMIZcn0h&#10;hmvKDWv/CIxtXahvOobyzft9Y+/DEaFDdSuwBIKMNB07W0FEjECcZStwxKWwMK8ACc5FbD1/QbBA&#10;zkzXQf8A2zKo5IQIa/+IIiFWoVotE1VYCGbEJvfcLF+6xDdBQl9XiaqK1QC8u1OR/KAlCIJNokyI&#10;iHQRvrehBtaTu4M6WctM99pRWS17cokFYSEvOwuPPviPai9DlHWlBZpvKyEIJahvOuZrZeZEBTkF&#10;qWvKjfLN+2WHD8YyoZz/K3Wua7OPy65LIupWeKBS8PWUiG4FIE6FhXmYkiLrBaKvYwcaKu1aUIpQ&#10;PgD4u/KJQEqK9+0RjFI77X4XALB82RJkpt/iu9zUvM33mpJrDSMIInTifbc2km0QudlZuHSmWdZz&#10;ZmiowaUzzSG11YkRC9MhAO/vrWXxKt5f/wQRDObuQd/nZEaaDqZ922SJCjb7OIrva4pqeK2WCbYV&#10;emzCCZOlL8qrCZ9IuhVYbRASboW4tb3Es7BgAjApdCAWXAtKITFb1Y9YONmLJLOzcwDgy7oQ4/ev&#10;/gmA9zni2+sy03UwbK/x3U+ijCciCLWJd9dCpHb2qypWw3a2OawMmOKCHNjONvscWuESC64FwCsc&#10;R3sMpxwaayspW4FIeFxTbr9cBVPz1pA/51xTbhiOduDu+5sS0qnAEawzoD7KuTGRQANuhUnEYWgj&#10;R9wKC57h0y6QayEo6puk+/8TIQhNDDEFli86CL029HWVvstpPBFBKEc879rKSermszJtBU7t2wpz&#10;iz4iYYmZ6TqYW/Q4tW9r2MV2uL+bUuRlZ8GisXHCRfk5PjGbIBIZY1uXL1ehqmJ10NMfXFNu7Go5&#10;g+L7mvC+dZ/DY9TGGpSwEFgDaRUtuBXma9S4JG6FhXmMYLgWzN3CdstEdC1IKGsEgJPmXqZjwzGx&#10;YBH7wF/eJngdrtd1ctodEzYxgogH4tm10BHGrn5Rfg6Gzn0tKj349VVrMXTuayjKl++ACOd3U5ry&#10;ssKQRzdHi5VpK2RbvQkinnBMOP02cow76xZdhwsE/MyOJ1G+eT9u+/vtWFayGbfe8zC+fuJHGBod&#10;x82ZWQDAFzf9I5YtibtBekETTCt0LOSIKeFWcE25pdwKcdsGAcS5sCDmWhCzpQfjWmCdNAm5FkIZ&#10;0aIWEupaTKiQ0WTqnXeZr5cXh3/v+/nDue8XvA7/BP77z/0q4Z9PglCKeHQtmLsHZY96bKythO1s&#10;s+DY5UiRl50F29lmNNayRXoxrk5fi5l2CGBhRLSarExbgd6TX6GxxgQBrzuUcyvkZmfBddWNLxvP&#10;4CP37sLyks1IuutBVGw5gEceb8cPO19C74AdTtc0btyc8buf5OQkAN7P3OsBxxIJqVZoS89FzZ/X&#10;ZqTp/AQmMbfCutIC2W4FiZbnuHYrAHEuLMzDdC38/+ydfVxb5332L/yaKBBIQ5qUNEDarsjtCrLB&#10;29qYAl5XvLYzIo3zdIWAbM80eFuR3dauXTzLtWrX3jP70K0ms2dbJvCss7MgvHQz6wZycfqGsQVt&#10;B2RpI0irponSiIgoie2Y5w9xZJ3Due9z9AZ6+X0/H38+SOfo6ICPdO77un+/62KZ6WmpWhBCogTl&#10;hPYYFeblco+VKLjcHm65V7r5Kyixr71b0WvhwrMjwZ8/t+4PFV9bmJcbFKN+OPy/qNp8EOZDXfE5&#10;UYIggvDa15KVSCbdd2bejv6TuyDsZN+7Yo2wsw79J3dF1BqRTMICsLDiAokKBHELr09aGTrh9mDl&#10;o604dOoZ/Pz5X6sKBLctW4qCvFzce3c2bt6cAXDLRyud4RlXmg91zuOZRIa8woDnBxFNtQKn5Tnl&#10;qxWANBAW4lW1UHj/PcwSW7krKu9YiURoP5ocZ5o64cp55EvfmvOc2HuWqVuOwvuVWyEAoLIsYKY1&#10;7X8bANDW1avJ34IgiOhItaqFcFsFKsr0mOg9uiCGfpWrV2Ci92jYLSnJ1A4hYqopx9Wz1nk1dCzI&#10;yyVRgSBCcI5NYGrajyWL+VOcnCwd/rD4/fjzP/0oju6ow/BT38DMSAfevHwSrgtHoH9QuQI1XWEt&#10;MLIM8RMJeYWBrWeAacZZUaZH4f33RFytwJpHIQ2qFYA0EBZmiUvVglavBbVjJQo8pc3re2OezyYx&#10;+cWLL6PZapM8NzV7/Vy79g63vLhy9dyB9Znzl0hcIIg4Y6opT5mqhXDbII7uqIs4tz1W5GTp4Di1&#10;G0c5lX5ykq0dQsSgz8dE79GYJWTwENtaSFQgiAC2noFgFemN2WQvIFCFUFKUj7/+/J/gu9/+EmZG&#10;OvDas0/gR5178f8ONcNcX43iDz4Q3D+cxLR0QanVYWrar9pKnQjIKwyi8VawbK2lagUOaSEsqFUt&#10;sEp4LM21zMGoqGSFU7WQDANbobNXUcVTi1tMJ5442xf8v3UMjgZV8buy7+C+LvSLKFO3PPgziQsE&#10;EX9SpWpB62S7IC8XV89amSsrC4G5vhpXz1o13wuTUVgAbiVk9J/cFRfz0IoyfbCthYwaCSIwqTO2&#10;CNi45wQOnfpu8Pk/+Mj70C204M3LJ+E8Z8W3vvoYPlVeono882FqVdWC8GRvwlcrFOTlSu7/atUK&#10;AJjVCgV5ucx7qvlQZ9pXKwBpIizMwqxa4JXxqFUl8LabD3UFqyFysnRJMbAVM3tDSefsXhYb95yA&#10;rWcAXp8/qIrn3pXJfU1oGfKSxYsl20hcIIj4kipVC1paBBrXr0nYlWyDPh/Oc1ZNiUnJ2A4RSuXq&#10;FXCc2o3+k7tiUsHQuH4N+k9LXq9UAAAgAElEQVTuguPU7gVpayGIRMQ5NonC6u3o6b8SfK6iTI8X&#10;LhzBj7ssmmMmRSzt3Vw/gXTFIavg4LWTJxKhcy+vz8/1N7M016pWMyihkq6XNtUKAJA22SkzIx3e&#10;jOIGAcBepe2WY0/DZm2a87ypphyW9m7FybVYJtW4fo3iBSV+6MQLkXesRMLWMyCp1kh0NXKh2Ljn&#10;BD5YeF/wcdmH3xf2MbIzdUGFU0wciUcEHEEsNI5Tuxf6FOC6cGShTyEq1Nog7sy8HW076xP+OyQn&#10;SwebtQmVq1eg5VAn83cS2yHCnRgkGpWrV6By9Qp4fX44BkfhGByDc3wCzrFJ5gpXdqYOBn0+DEUF&#10;qFwdcCin6gSCkOIcm0TlpgPBz1HA+b8u4u9A59gk18g8nZG3RLNayROJgrxcybXA80AQxW5WC4z8&#10;WKGotIOkTbUCAGTMzMws9DnMGxnFDTkAXACylba/cOGIYo+8rWcAGxnuoRVletisTXhw3XbF7dmZ&#10;Orh6jwQHBI7BUVRtPhjR+c8nxrWl6BZaANBqulb2NteqVqVkFDcACAysvT4/rp61Qui8IBGmrp5N&#10;zJVGgiAWFlPrceaqSElRPuxt5rjGSMYDl9sDY4vAXCFsXL9GUfQnCCK9cbk9MDzSKhEVHKd2Rzx+&#10;8vr8KG+04mfP/yqWp5lSzIx0AAhUMhcy5j2JRP/JXcHqLq/Pj8Lq7Uxh4YULR2BqPc4UFk7v36Io&#10;LLjcHuYcEIFqhcJ0EhbSqRWC67UAsBUnXgntxctjcI5NMMs6A8Ymt9TPytUr4tJzGWvsfUPBD5fr&#10;168s8NkkB97XtSm3of4KBn0+bNamYBQlAJj2kIhDEMRc5KWoIqKJX7KJCkAgitd5zoqWOuW+Vdbv&#10;TBBE+iJ6KsRKVAACPfIkKvARK6557QKJQkWZXtIyZjnWza1WcI5NULVCDEgrYWGWiLwWBI6btflw&#10;FyxbH2ZGSrZ1Sc1NhB31YZzuwiF+cVDUJJ973nUnAMA5PqFp/7fevg6vzy8Rq2z7b63IDY9PJsWX&#10;NkEQ84dzbHJOG92dmbcHTfySHWFnHfpP7poT1Tjh9pB5MEEQEsyHOiVVTva2lqgqFYwtAq9HnpjF&#10;5fZgeHxSYk6fqITOtVxuD9q6lP0gsjN1sGx9mGvYadu/RfF58laYS9oJC5FWLRjXlnITIByDo9xI&#10;ydDkCYM+X5Nx1UIjxu0keg/VQvPK714HoD05QzR7DF1dNOjzJVFsydC7RhDE/CEfyFWU6THRezSl&#10;TPwqV6/ARO/ROffaZBjEEgQxP9j7hiSTudP7t0T8PegYHIVhQ6vE+JFg43J7kiIxo3H9GonQxEr/&#10;AwJRlI7BUW5SBOv6omqFuaSdsDCLAEBxefnM+UuKWa2AekLERmM5s2qhp/+K5Li8CodEwtR6HM4x&#10;bSvx6c7UtJ8rLsivK3nZcmgk6dS0P2mj1giCiD32/lvfB0d31MFxandKmvnlZAVKmkOF1tDfnSCI&#10;9MXr88PUesvzrKWuOmyjRpfbA6GzFx8yfhVVmw8mvKF6IiF0XmDOkRIFsQJBxDE4yhSOsjN12Ggs&#10;jygJwjE4yqtWmEAaVisAaSoszCpIFtZ21gXG80eYcHtw2j4Ay1a++CBSmJfLrXBIFFxuD62ch4HQ&#10;eUHzvoX33zPnudAvsGSI8SEIIv6IbRAFebm4etbKzNFOJcz11bh61oqCvFxqhyAIAoDU1b8gL1e1&#10;Dcw1W1H8N99+Guse/1vc/4kWPLhuO7Yd7sLoL93zccopRTJ8D5sfq5Ys3HFFg621OG0fiKxagd+y&#10;bEnHagUgzVIh5GQUN7gAFChtC3USDYXn/ikmQBg2tDIv0lBXUTWHUiL5WL5sKV7q/3vFlURLe7ck&#10;xoh1jRWu2x68fh7+4zLs+YKRUiIIIo0xH+qC1/cGhJ31KVmlwCOQO96JnKw7UsJLgiCIyJCPv4/u&#10;qEPtH5ei+7+H8KOR5/GSZwq//NUr8L3xJt56+zreunade7wlixch58474HnNF+9TJ+YJeRIfL9Wv&#10;YNY4WC0pQskUWSXhb2JmpKMwgtNPCdKyYiEEC3MDQ4kqzMtVTYDgGT2GHjcnS0cDpRTj7WvX8dju&#10;JzTta9AralqSsr4Lz45g5aOt1GNMEGmM+bFq2KxNaScqAIH7pM3alBQVfgRBxA95P/u2w10orA5U&#10;H/zLhR/j4uUxvPjSq/D6/KqiAhDwuyJRIbUQdtZJ7pO8qgJhRx3Mhzq5SRGspCW1agUNp5qypLWw&#10;MDPSYQPDa+Hi5THmZE4tAcKgL+C2TIRekKaacknUIJH8PHPRie9c+NGc5x2Do8jULUembjmyM3XM&#10;SYKxqjT4s/+tawCAjXtOkLhAEGlKMsZIxhr6GxBEehNuakN2lg4Febn48Afux2c/sRo7N30Gezle&#10;aURyU1KUL1mYs7R3c1scDPoC5jUl92kIxdYzwIylRKBawRbGaaccSxb6BBIAE4B+pQ2W9m5FUxjR&#10;H2EfQ7EyH+qEpbmWWSYjPNkLc311cGIp7KjjldQQSUj9V5/Ah953P4o/+EDwOa/Pj2n/28jJ0nHF&#10;JIM+H9mZujkqqvlQFwxFBdQWQRAEQRBEWmDvG8KFZ3+K25YtnVOJkJ15O/QP5qHsww9izcoPQv9g&#10;HneM5HJ7mGN3IrkJrRb3+vwQnmT7lFmaa1WTIiKsVjCpnGbKk9YVCwAwM9LhAHBRaduE28NcJTbX&#10;V3MTIABwWyZCL+jK1SuSIn6S0M47N2+iatMBifGlmLns9flhKFJugxARb4yhVQ1T035UbjqQFOY5&#10;BEEQBEEQ0WA+1IVacxv+8VxfUFS4OycTf/ulz+G1Z5+A9wf/iB917cU/7G7A5/70j1QXXniTSSJ5&#10;aVy/RuJZptbiAICbFMEySLb1sI0eAVycnVOmNWkvLMxiYW0ImGbNvThzsnTcBAjz4S5uy8SZ85ck&#10;E8RkiZ8ktPO719/Ah2t3KW7LuZP/fy1+QcqvvalpP0x7jlNSB0EQBEEQKYnX54dhQyvaum6tOhfk&#10;5eL0/i3wfP8Yvtz4qbA9Z4TOXuZkkkhe5G0LzrFJ1RYH8+Eu5vHkPg0iASNh9uuQ5t4KIiQsIFi1&#10;0KO0bWraz4z9M9dXo4BRKjM8PgnH4CjXcMp8+JZymizxk0R4uF9+DX9YZ5lT+VLJ8OAQkX+p1VSt&#10;Qktd4PoYHp+EsSUt43EJgiAIgkhhvL5AdaZY5QkAe5tr4TxnVWxP1oLL7cE2zmSSSF7kbQuhcyul&#10;fR2Do5JrK5SCvFzmNRYadapAD1UrBCBh4RZm1gbhyV64GKUvtv1b2Ac81IWNxnKm+CA3iOQJFUTy&#10;8pOf/pIZd8PCIPNgMK4thbCzLiguXLw8pqacEgRBEARBJBXGFiE48cvO1KH/5C5YmmsjTsXx+vyo&#10;/sLhWJ4ikSAU5OXCEmLIyTNWLMjLxUZjOXfszJrTudwermcDOHPIdIOEhVlmRjpcAM4obQvESD6t&#10;tAmVq1cwEyCmpv04bR+QXPRyLO3dwbL2nCwdN6qSSF9ENVbYWYeaqlUAAgkkjsHRhTwtgiAIgiCI&#10;mGBqPR6cGBbk5cJxarekdz5cvD4/PvNXR/DcxEuxOkUigZAbNvKMFS3NtThtH2BWHVSU6ZnXmuXY&#10;07xqhTOzc0gCJCzIMQOYUtog90QIRdhRzzzgvvZurvgw4fZIWi2Ma0uZ+xKpg5NRhqUFm7UpWNli&#10;bGkjvwWCIAiCIJIaS3t3sDc+O1MH5zlrVClYYkvFs1efi9UpEglERZkexrW34tmFzl5uvGTl6hXc&#10;RBDWXI7n2YDAnJGqFUIgYSGEmZEOLwBm8zqrb8egz+emOojxkyz2tXdLWi1s1iYNZ0skI4sWBT5y&#10;zrGJiI8RWtkiTxghCIIgCIJIJux9Q8FJX3amDo5TuyNufRCPV1i9ndlLTyQ/oXMltRhRtXjJxvVr&#10;mCIWz7MBgDA7dyRmIWFhLgIAxVnfxctjzNJzYWd9xPGTQKD8S6QwLxd7OUIEkbzcvHkTAOBg9ICJ&#10;yCsaCu+/R/I4tLLlzPlL1BJBEARBEETS4fX5YWq95UNls26JuFLB3jeEyk0HUGtu45WuE0nO3uZa&#10;iWFj6BxKjpZ4SWGncrWCY3CU6dmAwFyRnNRlLFnoE0g0ZkY6vBnFDRYAp5W2m/acgOvCkTnPi/GT&#10;LNdZ054TcJ6zwt53RfHL7uLlMdj7hoJlPeb6arW8VCKJmXB74BgcZfZzydsbChVMPS3NtajafBBA&#10;oAQsmj5EgiAIgiCI+cbYIgTHxSVF+ZLydiCwGu369SsAgEtXn8PzL74s2f785Ev41W9fw0ueKbx9&#10;7fr8nDSxYBTk5cJcfytFz943xJz8i6KBYUMr83iWrWxjUBPfeN1C1QpzyZiZmVnoc0hIMoobnABK&#10;lLYd3VEnuahDKVy3nSkGHJ0tX2eJDwV5uXCeswYvcHvfEGrNbeGeOpEklH7oQVz+zj7FbcYWAT39&#10;V7Bs6RJcu34DMyMdivtVbjqAi5fHcMfty/Exw+/h8LbPRdWTSBAEQRAEMR/Ix7nLly3FfbnZeMP/&#10;Frw+P268czPsYxbk5eI3L3tx7caNWJ4qkSB0Cy1B8cnr88OwoTWqeZfSYjEQWLDjRJQOz4x0GMI6&#10;8TSBWiHYMM04LMe6mYZ5vPhJy7FumGrKUVKkPPEjI8f0Yuh/XsAz33cqbvP6/MjULYfutmXM6wVA&#10;MG/3jTffxvd++DOsfLRVcg0RBEEQBEEkImbZxO3ta9cx4fbA452OSFQAAmNpEhVSk5qqVZoNG0uK&#10;8mGqKYflGNt7gTVn8/r83NeBDBuZkLDAYGakwwGgR2lbIH5S+YKrXL0iGAeo9DrzoU5upKSSkSPL&#10;u4FIfj677VuKIpVzbBJvvX0dXp+fa2AU+gW7aFEGgIAyy+s3IwiCIAiCWCicY5P4p3914LXX39C0&#10;//sfeDdKivJRUpSP0g8VoqJMj5qqVdjbXIu9zbXBpCwidZF7IagZNgo76mA+1Mn02qipWsWJl+zm&#10;eXT0zM4RCQXIY4GPGUCN0oa2rl6YasoVy86FnfVMk5Az5y/BVFOOxvVrmPElptbjcJzaDSDQW29+&#10;rJr74SGSl2vXb+Bjj30d/2P/puT50C80Q1EB8/U5WTqUFOVjeHwSN2/eams6c/4SXG4P7G3mqJyV&#10;CYIgCIIgYkHAqPE4c4xc+qFCfKZiJSrL9MjJukNza6e9b0jZdZ1IGcyPVYdt2MiJiWQaNjrHJtHW&#10;xa38pWoFDlSxwGFmpMMFQLkJHuwIErVUB/PhLm6KhGjkKGJpruWWwxPJzegv3fjkFw4HH8sTHnLu&#10;5AsDlWXKiuvFy2Oo3HSA2bZDEARBEAQxHzgGR1FYvX2OqFBRpsfp/Vvw2rNP4PJ3vg5Lcy0qV6/Q&#10;LCpY2rspVjLFKSnKhyVkXqXFsFHeZhOKPFUiFJV4yX2zc0OCAQkL6ggAppQ2yAWAUMz11czSrOHx&#10;Sdh6BmDZyhYfTK0nJBNCXvsEkfx874c/w9efsAOYmwihhvzmW5CXG7z2hscnSVwgCIIgCGLBsPUM&#10;oGrzQUk1ZkWZHv0nd8FxajdMNeURVVfaegaoojcNCJ0DyeNJ5Vi21sLWM8AUm+SpEqHwBAsE5oIU&#10;L6kCCQsqzEaJMMtezIe7FCdtOVk6rhigZuQo93GoXL0CLXXKHwQiNdh77Gnsajs7R6wyqFSryFVX&#10;U005nOeswWtreHwSxhb6LiQIgiAIYn6x9QxgY0hsX3amDkd31MFxandUMdnOsUn85TeUE7OI1KGl&#10;rlpynfD8D7QYNgo76hRFLK/Pz61yAGCmeEl1SFjQwMxIhw3ARaVt8iSHUHipDlPTgT4znvjQ1tUL&#10;59gtxc2ytZaMHFOcb558JtgT9q477wAQQQVDUT5ysnRwnNodFBcuXh4jQ0eCIAiCIOYNuahQUpQP&#10;51NW5oqxVpxjkyg3WeF/6+1oT5FIYLIzdZLqbsfgKNf/QNhRB1PrcabwUFGml5ieS17LSZgAcHF2&#10;LkioQMKCdiysDfIkh1Bs1ibmAcU+M14lgmnPrclgTpYONis7zpJILa7feAcAmNcWC1GJzcnSwbb/&#10;VqrImfOXmK07BEEQBEEQscI5NikRFWqqVsFxajezt10rjsFRlJusmPa/Fe0pEgmOzbpFUl3AqygQ&#10;51IsY9DA8ZTnZGoJE+DMAQkpJCxoZDZa5AxrO2s1WM3I0bTnBLcSYXh8EpaQi51XBUGkFjdnAikP&#10;3tcj90cw6PMh7LxVFSP37iAIgiAIgoglXp8flZsOBB/XVK2KSUqVpb0bVZsPkqiQBsirC3gmnWJl&#10;g2kP23uBZ9ioUtF7huIltUPCQniYEWMjR7GVgleJIDzZK1m1tlmbqCUiDfC/dQ0AYO+PrsrAVFOO&#10;mqpVAAItOKzWHYIgCIIgiGgxtgjBcvSSonxu9a4WbD0DKFy3nYwa04TsTJ3kmnG5PRCeZI9dbdYt&#10;3FaGgrxcSapEKBoMGyleMgxIWAiDWdMOC2s7z8jRtp8tHOxr74ZBX6DqxyBSmJfLTZQgUoOZ2YqF&#10;CbdH4rWhhkFfMOe5UDFKeLKXqhYIgiAIgog5QmevZKJmrq8Ou1LB6/PDMTgKobMXheu2Y+OeE7z+&#10;dyLFsGyVVheo+SYY9AVc0Yk1B9Ng2Gghw8bwyBAnL4R2MoobnABKlLbtba5lqmLGFoHZ+1NRpofN&#10;2gTDI63MD8/p/VtgqikPPq7cdICnshEpROP6NUzFX+jsxbaQL8aZEWWXZEt7t+SLd29zbUQ3fIIg&#10;CIIgCDkut2fOOPb9D7wbmbrbMO1/CzfeuYmXPFN4+9r1BTxLIpGpKNPDcWp38LHcADSU7EwdnE9Z&#10;YWo9zpwPiW04SsjHxTKGZ0Y6DOGcO0EVC5HCLIvhGTkKO+uZLQxiK4X5MbaRo/mQtCIi2tIyQhsG&#10;fT7TRXa+OHP+EhyDo4rbtFYfmOurJdffvvZuGDa0hlUNQRAEQRAEocShk9+dszj2ixdfxvD4JH7x&#10;4suYcHsiEhVuX74sVqdIJDihcxuvzw/zIXZFgfmxam4rg7ylIhQNho3UAhEBJCxEQDRGjrwWBsux&#10;bpjrq4MRgXKUWiJ4xpBE9Bj0+XCc2o1uoUVSLbIQfG7Hsahen5Olg3HtKslzE24PVj7aSr4LBEEQ&#10;BEFEhMvtweP7bej67rNxOf6bb1+Ly3GJxEJusMhrgSgpyoe5vhqWY2xxwLK1llmVS4aN8YFaISIk&#10;o7ghB4ALQLbSdnnbQiiGDa1MZ9OaqlWwND+MlY+2Mt+7W2iRrKDzjkdEjigqhK7yr3x0YVf4qx/6&#10;CC60f0XynLFFwH//+OeY9gfynFmtEEDApKbW3Ka4jdduQRAEQRAEIYdXTn7/vXfhE3/4YRTefw8K&#10;83IVXfldbo9ipS8ZNaYXJUX5cJ6zBh/zxqsAcPWsFZb2p7kt5qEtFaHw2isQMGwsJG+FyCBhIQoy&#10;ihvMAI4qbcvO1MHVe0RRKXOOTaoKB47BMbR1Ka8iy4+tdjwifEw15TitYPYyNR2IUFpIceFvv/Q5&#10;fLnxU8HHlZsOYHh8El6fn/tFCgTKyu566HHmdhIXCIIgCIJQw+vzw9gizClDL8jLhbm+Gsa1pcx4&#10;PzXk3lFE6nP1rBUGfaBi2+vzo7B6O7NaYW9zLQxF+arCg3i8UNSODWDbzEiHEO75EwGoFSIKZi+8&#10;YaVtU9N+ZnmOQZ/PbWEwH+7CtgZ2ROXUtB/mQ52aj0eEB0tUAAKijuPUbsUvq/niK3/3HRz7l/+O&#10;6LU5Wbo511VoGsmZ85fUysMIgiAIgkhjnGOTMGxolYgKBXm5OL1/C1wXjsBcXx2xqOAcmyRRIc3Y&#10;21wrGVfzWiAK8nKx0VjOTXOQHy8Uy7FunqgwTKJCdJCwED0m1oa2rl6m4Z65ni0cTLg9ONrRy42o&#10;lJv5WZprmd4MhHZ4ooJIIogLf/mNM7D1DABA2Mkg8pu9vc2Mq2etweuHxAWCIAiCIJRwjk2ictMB&#10;Sfzj3uZaOM9Zo/aicrk9+FjD16M9RSKJKCnKl6TpOQZHme0NQCA68mhHLzN+VKyYUcIxOMqsBp/F&#10;pOGUCQ4kLETJzEiHEwCzFoelqOVk6bjCgXjht9SxUyJMe05IUyL2Uwl7NFiaa1VFBZHsTB1s+5sW&#10;NKpx454T+PzO9rBfV7l6heRxTpYu6CcRKi5YqL+RIAiCIIhZRFFBXPEtKcoP9Lo3s03ytOL1+fFx&#10;0zfw5ltk1JhOhM5dvD4/TGzvg+CciCcO2PZvYV6LvCoHAG2zczoiCkhYiA0WBMw+5jA8PsmcoFWu&#10;XqEqHPBaIibcHkm7BbVERI7N2hT2366kKDAZX0hx4Z//44cAgHfeuQkg/OqFUHKydBJxYV97N+x9&#10;Q9GfJEEQBEEQSY1cVGhcvyZm1Ztenx/Fn/0aXnzp1aiPRSQP8pYF86FObiXCtoZqVeFBvngmYmnv&#10;5hndTyAwlyOihISFGDDrHGpibd/X3q3oeAsEolBCUwdC0dIS0dbVK5n8UUtE+NisTWhcvyai14px&#10;NwtNqAUr61rTQqCSpil4TZpapVUxBEEQBEGkF16fH0azIBEVbNbYVG06BkfxgU9/mUSFNEPeAmHv&#10;G8KZ85eY+6u1QGRn6mDZqrxA6HJ71FJGzJQCERtIWIgRMyMddgA9rO2snvWcLB1s1ihbImSTP3ub&#10;mSlWELcI/O0jFxVEopnIx4pp/1vBn1m+HiIGFeHJoM+H+bHA9TY17Se/BYIgCIJIU7w+v8RToaZq&#10;VUzSo1xuD0ytx1G1+SBe9U5HfTwiecjO1MHeZg4+9vr8MLVG2QJhZbdAqIxje2bncEQMIGEhtpjB&#10;aIm4eHkMQqfyB8K4thQ1VauYB1VriZBP/grzcpmqHRFALPuPVlQAAOf4RAzOKHaIpo4stKwwWJpr&#10;g9dbT/+VhBBPCIIgCIKYX8yHOiUl5IV598DWMwBLezcssy2TjsHR4D8eXp8f9r4hGFsEPLhuO3eF&#10;mkhdLFtrJUbiaikQai0QNVWrYFxbqrhN6OzltQlPITB3I2JExszMjPpehGYyihvMAI4qbcvO1MH5&#10;lFUxgkctV7WlrhrGtatQtfkg8727hRbJB6ty04Goeu5TFbmXQDRMTfuR87HHY3BWsaX/5C5mn5lj&#10;cFRyHc2MdCjuZ+sZwMaQL/KKMj0szbXM4xIEQRAEkTrY+4ZQa2b6k6uSnRkwh/b6/Lz+diKNqCjT&#10;w3Fqd/Cx2jXWf3IX7H1XmNUK2Zk6uHqPKC6audweGB5p5cVLbqN4ydhCFQsxZvYCHVbaNjXth/lQ&#10;p+Lr4tESYbM2UUuEjFiKCgDgGExM4eYLXz/N3ObQKDYZ15YGr5+MjAxcvDyGqs0HYT7URb4LBEEQ&#10;BJHi/MXek1G9fmraj4uXxxRFhUUZGVEdO1YU5uXSgsk8kZ2pk7TRxLsFwnyokycqXCRRIfaQsBAf&#10;TKwNPf1XmE778WiJ4IkV6YZBnw9X75GYmls6xxKrDULkuYmX8MkvHI7qGDlZOhjXBq7H0Mqmtq5e&#10;GDa0wjlGqw8EQRAEkUqI3gcZxQ14dSp+3gc3E6BiOicr0Ovff3IXXBeOwFxfvaBJX6mOzbpl3log&#10;7H1D6Om/wjsdaoGIA9QKEScyihssAPYqbeOV7cSiJeLojjpJUoGxRVD7cKU8Bn0gGjLWFRxVmw+q&#10;9hQuJJsfrsA/WTZLnrO0d0vccVmtEIB6idrp/VtgqimP/kQJgiAIglhQhM5eWI51zxmDlhTlo7Js&#10;BQz6fMnEsHL1Cu4YSKyQdI5NJNw4lFXBOjXth73vCoTOC7SAEkNqqlZJDBuFzl5sO9zF3D+aFgi1&#10;uRSAfTMjHZYwTp/QCAkLcSSjuMEJoERpm/wDFkos+o1CvRy8Pj8MG1qZES2pTrxEBQDIKG6I+TFj&#10;jVxcCEdY8Pr8uOshqYdE4/o1sPddmRM7RRAEQRBE8hEoST8umfwX5OXCXF8NU0151Kv4SmOJhcZ5&#10;zqpawXrx8hhsPQOqptgEn4K8XDjPWYPXkZr3QSS+cqGoLKgOz4x0GMI5f0I71AoRX5hlNrFoiWB9&#10;IU5N+2FsudU2lJOlg21/erZEGNeWxk1USBYjopNPX8RfWG71SXpf1+6PkJOlm3Od2axNEpX/zPlL&#10;FElJEARBEEmIc2wShg2twYlYdqYOR3fUxaw1wOvzo/izX4vFqcYMm7VJU1tsRZkep/dvgevCEVia&#10;axXN1wl1bPulPgjGFoEpKpQU5VMLRBJDwkIcmRnpcABglh7IzRZD4RkvTrg9aPlmJ2z72avEw+OT&#10;sISsSleuXoG9zekVQWmqKUe30BI3A0vH5cRtgZATKi6EG49pULj5ilUgJC4QBEEQRHJi6xlA5aYD&#10;wYrWmqpVcPUekbTTRoMoKrz40qsxOV4ssFmbwo4aL8jLxd7mWrxw4Qhs1iYyewyDvbI0MUt7N3dh&#10;zra/CS3f7GRWWcsNIENRM4ME0DY7NyPiBAkL8ccCQHEmJzdbDEUtJaKn/wpc7le4YsG+9m5J75ul&#10;uTamxoWJjKmmHKfjXKWRbL13J5++iE9+4TBcsi9r+WM5hfffI3ksimGBSphbAhiJCwRBEASRHAid&#10;vdi45wSmpv3IztShW2iBvc0cM/PCVBEV5DSuXxM0e4xFm0gqU1KUD0vIPMUxOCppxZWzt7kWLvcr&#10;3IoDXgoEzwwSgbmYRf2siWggYSHOzIx0eBGvlIjWEzDXs1sigEDbRGhVhL3NnPIRlOb66riLCgAS&#10;2rSRxfd++LM5KrDa7yGvWAhNwhArF0TOnL8EoZMdC0QQBEEQxMJiaj0eNM4rKcqH8ykrs7Q8Epxj&#10;kyhctz2hRAVTTXnUokIoBXm5gTaJ3iMQdtZRm4SM7EydxEvO6/Nz2xtKivIDnh6cioMoWyBMs3My&#10;Io6QsDAPRNsSwYuXNLYIXLFgwu2B+VBn8HFhXi6EnXXaTz7JsFmbcHRHZL+fmLeshQm3R3WlP1lg&#10;CVsiamq8QZ8v+ZtvO33OmVYAACAASURBVNyVMn8bgiAIgkglLO3dOHP+EoDA5NhxandMJ8WW9m6s&#10;fLQVU4xx7UIRr4l/dqYOLXXVeOHCEThO7Y6pQJPMyMUWU+txbnuDvc3M9V4oyMulFogkgISF+cOC&#10;SFsiOKvvFy+Pwd43xBULzpy/JHG0jbVqmyhEU+I2PD4JwyOtmkvanEli3KiFQFsNWwjIybpD8ljp&#10;dzfXV0uqazpmBy0EQRAEQSQGtp4BSSl6TpYuEDE52zor/gu31dPr88PWM4DCddu5pe4LidDZyyuT&#10;jwkVZXp0Cy1Bs8d0bZNoXL9GEkVu6xngVhMIO+tg7xviLu7JDSBDoRaIxIHiJueRjOKGSgD9rO2n&#10;92+RfBBDMR/q4sZLOk7thqX9aeYHN9UjKKMVFSo3HQAAvPbsE5pes+1wV0qV/KtFRobGau5trpX0&#10;zImE5gYvW7oEn/ijD+Mrpk+RyRFBEARBLDDOsUmsfLQ17NeVFOUjJ0uHwrzcOZ5LQKCdUmu150Jj&#10;rq+OuKo1UgItoheSzpcrUsKNlqypWgVL88Pca7Olrpq5gGrrGcBGTosFgCqqVpg/SFiYZzKKGwQA&#10;LUrb5JP/ULw+Pyo3HWA6qZYUBXrdeWJBSVE+nOeswceR3mQSiZysQPlURZk+oteLooLX50fl6hXo&#10;P7lL0+uqNh9MSo8FHv0ndzFFAC3CAhAogZSvVtRUrYLN2pS2yj1BEARBLDR/9ldH8cz3ryIjIwPp&#10;PPZ3XTjCbDEW2Xa4CwZ9QUyre4fHJyF09koqiFORq2etMOhveXMZNrQy5y6iCKFlfqM0hlQTLRBo&#10;gaB4yXmEWiHmHwsibolQiZc81s1tmxgen4T5UFfwsbw3PtnIyQpUakQqKvT0XwmKCgBQGcZxUk1U&#10;AIDWf/jXqI9hrq9Gpu42yXM9/VdQWL1d1cuBIAiCIIjY4XJ7YGnvRuG67Xjm+1cBQLOokJOlw23L&#10;lqrut3jRIixftiSq85xPLBpaNYxrS2FqPY4H123HmfOXYtJCUVKUj9P7t8D7gydS1uzx6I46iahg&#10;PtSlEi25BZZj6vGTEbZADINaIOYdqlhYADKKGwwArrK2H91Rx8wQFjp7g06+SnQLLXCOT3J73OQr&#10;08YWQc1JNeEQRYVI4zOVohG1ihQXL48FWydSjS9sWIsn9pjmPK+1YgFQrloQoeoFgiAIgogvXp8f&#10;Qmev4r24IC8XhqJ8GPQFgfYG2QTX6/MHvZRcv34FLrcHzrHJuPsTzCdaqhY27jkRrC7IydLBXF8N&#10;82PVMU1W6+m/AlvPQEosvNRUrZKkQNj7hlBrZvrWY29zLQxF+dx9opkPAVg5M9LhVDtvIraQsLBA&#10;ZBQ3WADsZW2XlxKFUrnpALOfLTtTB1fvEW5ZkbiPOLlLNr8Fgz4ftv1NMRUVAMD7gyc03TDaunol&#10;lR/RkJOlg7CzHgCY1Srzzb6tD+NvHjdKngtHWHC5PXhw3fbg44K8XMm1VZCXC7tgZl7fBEEQBEFE&#10;hr1vCKbWExIhoCAvF8aqUphqyqO69zoGR+Fye+AYHA0mSyQjpppy1VjyCbcHhg2tc1LbTDXlsDTX&#10;qgoT4TDh9gTbJFgpcYmM3Fch1HNLCbG9gbdPRZleEmceioZW7n0zIx2WMH4FIkZQK8QCMXvBD7O2&#10;m/awJ5k2axNzAqwlglLcRyQnSwe7kBwtSAZ9flSVCm1dvYoTeIM+X7MK7RiMjUmRWHXRuH4NGtev&#10;4U7W55O9x57GF7/5ZMSvL8zLxb13Zwcf2/ZvwWvPPhGsBplwe7Dy0daU7zMkCIIgiPnEfKgLtea2&#10;4GStIC8Xp/dvgevCEQg766IW9CtXr4CpphyTL70ai9NdMGw9A9zyeyDwt1NaLRfTL2rNbTEzrSzI&#10;y8XRHXVw9R6BzdqUdAsvdsEsqUTlxUZqiZYU92HBmyMBGCZRYeEgYWFhMbE2yP0QQinMy4XNqh5B&#10;qbZPaJ9ZMvgtiKJCpGVoG/ecYP5NK8u0JxfEwl9BqZVjb3MtMxVkvvn7//c9/IXlZMSvN4T8Xi63&#10;J/j77g0RTzbuOaGp15EgCIIgCDZi5WloelhLXTWc56wxHVd4fX6sabSi/yfJ7zNl5pfRB/Z5rJrZ&#10;umnvG0LlpgOo2nwwZu3E2Zk6NK5fg6tnrXCc2p0wY0Iecl8FS3s3PzbSukU9WtLKjpZU8W2YAmdu&#10;RcQfEhYWkNnen22s7W1dvcxJrHFtKVrqlPuOgICjbWHePVxH232zucUi5vpq1FSt0nDm808sRAXe&#10;CrlBX6DpOBNuT9Rlajx/CF7k6Hxz8umLWPnonjkRSd7X1X//itW3vCqcITcAS3OtpPxwX3t3wrSA&#10;EARBEESy4RyblDjvZ2fq0H9yF4SddTH1M/L6/Pi9z3wFz159LmbHXEi0xGRmZ95qV+Udx9giBI0e&#10;Y0VFmT5o9mhprk1Is8eaqlWSqg7H4CjX461x/RoU5t3D9UZoqauGcW2p4jbH4KhEPFPAQr4KCwsJ&#10;CwvMzEiHAOAia7uxpY05kbVsreW2BBjNAvb95cP8fWTHt1mbYto3FgtMNeW4etYaN1EB0J4I4Yiy&#10;7M2gz4er9wj3/ySRxAXn2MScPjbHZfWVio8WfyD48+Wf/1KyTd7bGMh45t4oCIIgCIKQ4RwLRGaL&#10;PkYlRYExBis6Opr3eeATLfC85ovpcRcaLVWTjevXaGpNcLk9MLUex10PPR5Tz7LsTB32NtfihQuB&#10;NolY/99GSkFeLmzWW2l1Xp8fxha2EWNJUT72/eXDMJoF7j6WrcptwWrHB3Bxdk5FLCAkLCQGJgTK&#10;d+YQTQTlhNuDlm92wrZf3ZMh9JiJ5LegxWCHxdS0H1WbD6qKCoV5uZrFFOeYYlKoJsKpuohFL2S8&#10;GB6fDKtq44Vfz73Byv9ftx3uSskIT4IgCIKIB6KoENqnzovmi5SvCmex8tFWTL/5dkyPmwhoqVoA&#10;AGEHv2pBsu/O+rgt0DWuX5MQC0/Zmbo5vgrya1G+v21/E1q+2ckUXcR9IoyWpBaIBIGEhQRgZqTD&#10;Bc4Hoqf/CnNFV80boaf/ChyXRyHsZO9z8fKYxHvAoM+PeDIfS6IVFSo3HdA0WdXaBgFoW61Xfo/w&#10;WjmyMwPtEokqLqhVGIQq6u6XX1Pcx1RTLmnV+c6FH8fm5AiCIAgihXG5PYoTOfPhTlRuOgBLezcs&#10;s+2u8nZGLYhxlXl//EUcOvVMrE47ITEf7lTdp6JMzyzPD8VmbeK2IEfL8PhkQrSPyhe/VHwPIOys&#10;g+PyKNeLwrK1ljnmFTp71XwsTLNzKWKBobjJBCKjuMEGoFFpm9pE09gicD90V89aIXRe4PZ/dQst&#10;ki9OU+vxBYsTEnbWcT0keIiigtabqdb3mpr2I+djj4d9Psa1pbBZt0TUyjE1HYjsSbT4IXlkqRKh&#10;EZWs+NTQqNNlS5fg2vUbKCnKh7m+OiFUeYIgCIJIND6/8xj++T9+hOVLl+D225ZJxgjifXna/xZu&#10;vHMz+Py9d2fjvtxsfOCBe/GB/Htx2/KlwTZQl9sDl9sD7+t+OC6PqiYmpBpaBIEJtweFIVHacsz1&#10;1XE1QR8eD1SoLPR4sHH9GkkLhL1vCLVmdotC4/o1MNev48ZD1lStYqZAKFXmyDgzM9Jh0nDqxDxA&#10;wkICkVHckAPACUBxCV3MfVWazIVO0JQoyMvFxdO7UfNFgXnDyM7UwfmUNWgQ4/UFJujzfYOJRvEd&#10;Hp+Eac/xsBR6x6ndwShEHhcvj6Fy04GwzieaqgtAmz/EQtFSV82thAkVFvpP7mL2Bdp6BrBxz4k5&#10;z5cU5cO2P/lilwiCIAgi1nh9fth6BmDvG8LV0QksWpQRk0nm0iWLccfty4PvkY4U5uXihQtHVPfb&#10;drhLsWIznLHemfOX4BgchaW5VnPLRKKICvJ5iMvtgeGRVuakv6QoHz3fMqNi4wHu/MR5zsqc26jM&#10;QyYAGGZGOrwR/DpEHKBWiARi9oNhZG0fHp+E5Ziy0YyaN0I4fgviF1dOViBHNlLTxEiIVlQIp1JB&#10;RIuoAIQfM5nKogIQSC2x9w1p2tfJEadMNeV44L675zw/PD6JlY+2wtLeveA3U4IgCIJYKCzt3Sis&#10;3o5th7tw8fIYXn/jzYjui4sXzR32X7/xDrw+f/B4y5Ysjvp8kw2X26OpQteytXbOBDhcUcHUehy2&#10;ngEUrtuOjXtOqHo8yMfmC0V2ZmBOIP7+ATNFISpfBQBzvBpCsRzrVlvcNJKokFhQxUICklHcYAGw&#10;l7Vd3rIQitDZy41xObojED+ktEIsIi9zcgyOomrzQfUTj5LK1SvQf3JXRK+NVM0N5z2rNh/ULC5E&#10;UxIXuIm0JYWZ4ZLFi9B3chfKVxXN2XZf1V/jt68GPEn3NtfC0qzs9AsEBk28iCKqXiAIgiDSDcfg&#10;KEx7TihOzEqK8lFZtgKVq/UozLuHeX/0+vxB42mvzw/nrAHz2C/deP7F3+IXL74c3Pc99+TgN6+k&#10;5zxNa9VCW1dv0JfMoM/H1bNWTcfnVb1Wrl6hGPkebmtvPJFXnqq1S5/evwVen191ThIaVxmKWosF&#10;gH0zIx0WldMm5hkSFhKUjOIGB4AKpW3ylgU5WvwWbD0D3CxYeeSh2sQvVliaa7GXMwFVIpoSsXDe&#10;766HHtf0HtFUXSTSTUQrixctwt9+6c+x7THpzSE0V1tNWHC5PXgwpHexokwPYUc9zIc7JWo+7yZE&#10;EARBEKmC0rgrO1MH49pVsGx9mDkGDJfQe3W6o9Vz68F125Fzp06zKbfWcWphXi4sWx9G4/o1CTUe&#10;lI/h1BYxW+oCPlmR+iqotVggEC1ZqX7mxHxDwkKCMuu34AKQrbS9pCgfznPKKqma34JovKfmnyA3&#10;3FMTLGJFOBNzsawsUuxt5jkKsRLD45MwbGB/QYqkm6gQyqbaj+Pkvr8IPq7cdCAoClSU6eE4tZv7&#10;+g98+svBlZPSDxXi8ne+DmDuDUxeUUMQBEEQqYLXF4gZl4+3GtevgbCzPqZxkgtp0p2I5GQFxsdq&#10;YsHw+CQK78+NqaggP4+cLB1cnBaC+UIuADjHJrmCgejDUFi9nSkM8HwVAFWxawpAIbVAJCbksZCg&#10;zH5gTKztw+OTkojIUNT8FsR+LTX/BPkXoc3ahJKi+Jeia73RRSsqAEDlam3+CjyPAJGF8IdIJE51&#10;fx8f+exuxZvnbzzq3/+f+fjK4M+hxzDXV+PqWWvwWj1z/hIMG1oXvN+QIAiCIGKJaFYXKiqUFAXK&#10;7W3WppiJCuICFIkKUrw+P4Qn+XHaQOD/RIuoIC4YhTte8fr8CSEqlBTlSxZyxOuThejDwPNeAPi+&#10;CmrRlQhES5KokKCQsJDAzIx02AEwG4x45nkGfT63x//i5TEIT/bC3tbC3Ef8QhTJydJxzR9jiZq4&#10;EAtRwaDXdmMA+MaNOVk6OM9Z01pUEPnZ//4K91b+Fbq++wPJ88+5XlJ9bajIE9rzCQT+r0JLDhPF&#10;IZkgCIIgYoFzbHLOSu3e5lo4zynHNUfzPsWf3U3tDwyEzl7upFgrkYoKiYJovhgqAKjEPsLe1gLh&#10;yV6uIeXRHXXM69neN8Rt0wbQNjs3IhIUEhYSnJmRDjOAYdZ2U+sJpqqpZAQTSltXL7w+P1eAGB6f&#10;lEzgDfp82KyRJx2Eg6n1uOKNb9vhrqhFBQAwFCmmeirCEhZysgI9dpFWcqTiBPna9Ruo3/XEnBuL&#10;mhmlQS/9/5D/TZTEhVhcBwRBEASxkLjcHlRukkby9Z/cxfUmigRbzwA+vtGKF1/6XUyPm0porVrg&#10;keytrQBgs26RCACsMbnI0R118Pr8XGGgpmoV0yfL5fbA1Mo2lgcwPDsnIhIYEhaSAyMCPUVzENsa&#10;WKi1L5haT6CybAVXgDhz/pIk9tC4tjTixINwkftAbNxzQjFDOKJjh7jb8piaVi5JI1EhPNSiM+VG&#10;VKKLdShyYetHI7+IzckRBEEQxAJhPtQpWQnOztTBcXkM9r4hOAZHox4niL4NG/ecgO+Nt6I93ZQn&#10;2qoFY0tbUosKR3fUSdLnbD0D3CrimqpVqCxbwRUG5G0VclTaJ6YQmAsRCQ6ZNyYJGcUNRgDMWIaW&#10;umoIO5Un+86xSW75UklRPnq+ZUbNF4WwzBzny/RHnMALnb2qk9NwcJ6zahIFevqvzBFvDPpA/GGk&#10;okIsWjmShQwA4rfMCxeOcJ2sf//hXfj5878GAHz7a43Y+n/+WHG/ULfskqJ85GTpYFxbClNNeUyN&#10;rQiCIAgiHtj7hmDvG8KSJYvxA+f/YvSX7jn7LFm8CLctX4pp/9sAgPc/8G7cl5uNsg+/D8aqVSi8&#10;/x7uPdXl9sDWMwDhydiU96cTpppynN4ffoXuxj0nYjpWnW/kBtlazBrV5hDZmYFxPKsFwnyoS60F&#10;opZaIJIDEhaSiIziBhuARtb2bqFFojCGYusZwMY9bCWxpmoVLM0PcwUIMU1CnLiJJi7J2KeXk6XD&#10;a88+oWnffe3dsIREPslL8sMlnUQFObx4IQBY/9dH8W8XrwIAGmvKYePc1PM/uQ0vvvSq5LnsTB3M&#10;j1XDXF9NAgNBEASRcDgGR2Hac4KZ3BUJ996djftyAyFi4r3P5fbE9D3iiammHJWrVyTc2Mh14QgK&#10;woj1THZRQUx0CL2GeLGPomBgaX+amxonj7APxd43hFoz004OCPgqUAtEkkCtEEnEzEiHCSp+C6zS&#10;K1NNOTebt6f/Cuz9Q1z/BLkRjVhJMB9mjrFGaxsEADhCvAJIVIiOnv4r3Jvuqg8VBn+e/A1/QHTs&#10;aw1znpua9mNfezcMG1qT+uZOEARBpBaij0LV5oOqE/47bl+OosL3zJnULl6kPGz/7atTGB6fxPD4&#10;JC5eHsPFy2NJIyrYrE04vX8LGtevibmnRLSELiqpse1wV1KPO0SRIHTxUC3dwWbdAnv/EFdUaKmr&#10;ZooKzrFJ8lVIMUhYSD64fgumPceZvXjCzjpu6b5YWr6X88UeiLnsDD5OVnHBEEYLg2g6WLl6RVS/&#10;a6xMJ5OdZquNKYCFlnT+8levcI/zmYqVuPfu7ODjTN1twf+bCbcHG/ecSHrzJIIgCCL5sbR3w/BI&#10;6xxT4+xMHRrXr8Hp/VvQf3IXZkY6MDPSgekfn8DY+UNwXTgSfG5mpAOXv/N1/Nvfb8Nffu4TqH7o&#10;I7j37mzkZOnmCA733p0N41q2d1YiII4fQxO19jbXMitvFwJbz4BmgSaZqyTlogIQ8P3gVSSLc4V9&#10;HPGlpCif2abt9QXmLOSrkFqQsJBkzIx0uACYWNvlE385ahNjU+sJGKtKVc0c5a0BrC+OREVrxYI4&#10;CDDVlKP/5K6IRYVYmk4mO2+9fR1/8Pm9GLgyPmdbqLDwm5fVY4r/6s8/Efz5gfveBVfvEextrg3+&#10;P128PIaVj7aGtepAEARBELFAbBnd194tmUBVlOnRLbTA+4MnYLM2BVsB1DDo8/GZipX4h90NuND+&#10;FbzU//d47dkncMNpk/gB/PbVKdj72KvIC41Bnw/nOSsqyvRztsnTCBYareMH82PVXL+LREbYKY2A&#10;tLR3q5o1GqtKudUGoljBQk24AGCanfMQSQQJC0nIrIEJsyHpzPlLzEmsqBCzEKse2r5ar1rdEFry&#10;Zaop51Y6JBpKNzMlnOMTERv4iCR7z108uH7jHXzc9A185e++I3k+NHLy2o0bqk7YrU01wZ9/8eLL&#10;yMnSwdJcC+dTVok4tq+9G8YWIW0SOAiCIIiFxTk2icLq7ZIqhZKifPSf3AXHqd0xXZn3+vxJs3hh&#10;XFsKx6ndTO+C7Ewd7II5YSoAbD0DcypNlMjO1MGy9eF5OKPYsre5VtKqYOsZUK1CaPtqvVq1wZwK&#10;iFCEzl418/c2MmtMTkhYSFJme46YfgvbDncxS8AN+nzuRHl4fBIt3+yEvc3MXaE3H5K+h6W5VlLS&#10;lqiE469QmHdPxKLC1LSfRAUV/u+Zf8cHPv3lYJyn/CakFDkp54H77gYAXLt+AyPPvQggUPlgbzPj&#10;9P4twWu4p/9KWsV7EgRBEAuDrWcAKx+9ZXqXnanD0R11cJ6zhjUG0YLo3ZAMRtqmmnJ0Cy2q1Z8F&#10;ebncRbD5RmvVQuP6NQlVbaGG3NfCOTYJ86Eu5v7ZmTrY28xo+Sa/2uD0fnbViXNsEtsOs98D5KuQ&#10;1JCwkNxUguG3AIA7iTLVlHNFgJ7+KxCe7IW9rYW5j9zMEQCEnfxKh0QgHH8FXksID/FvQ6KCOr94&#10;8WU8uG47viqchdfnR0WZHhkZGQAAm4Y409IQw8d/etoh2WaqKZe0/6i1ChEEQRBENFjauyUpXGJJ&#10;uLmebaAdKY7BUZQ88rWkEBUABBcRtFBSlC+JPVxIHIOjmqoWAEDYUR/ns4kN8r+v2LbDq0Kwt7VA&#10;eLKXa9bYuH4N06xRfA8OUwjMbYgkhYSFJGZmpMMLjrGJOLllYbM2cUWAtq5euNwe7oo9KykinHie&#10;+SbWqwVyxL8JmQaGx6FTz+C9n2iBc2wSYgzuj4afV33dp8tLgj//5Ke/nLNdnuRx5vwlZBQ3wNgi&#10;BI05CYIgCCJaLO3dc8rI5f3rsXyvqs0H8fr0mzE/drxwDI5yo8/l8Cap843WqoWKMn3cx5nRIq8I&#10;0SIqnN6/BS63B21d7JYbNTFI7T0AGGfnNkSSQsJCkjMz0uEAsI21fXh8kptEoGbmuHHPCRiKCrjV&#10;DUpJEXaB30axkIRTsRAuJCpExxtvvi256Yy7fqO6wvEXn60M/jz2gltxH6WY0J7+K6jafBCF67bD&#10;1jNALRIEQRBERDgGRzHy3Iv40cjzyMnSISdLh0zdcuRk6bBxzwm8909aULnpAITOXly6+lzU72XY&#10;0Mrtg09kbD0Dav31Ek7v35IQE/VwqhZsUfhyxRslDws1I8XG9WtgKCrgikJqZo2m1uNqlTXbZuc0&#10;RBKTIa4MEslNRnGDHUANa/vp/Vu4ObI8FTE7UwfnU1aYWo9zv1Rb6qol6RCOwVFUbT6o8TeYHwrz&#10;cvHChSNxOfbw+CT18MeQxYsX4Z13bqJx/RrVcsicj30BU7OrNq89+wTTMMjWMxC8MS7KyMDNkO+/&#10;7EwdzI9Vw1xfnTCmUQRBEERi4hgchdB5qyw8IyMD4Yypc7J0eM89Och/z91Y91Axyj78INas/KDi&#10;vi63B/a+IQidvZrjDxMd5zmr5tbZRFm0MejzcfWsVdO+ieqx1X9yl0SoMR/q4lYhVJTpYbM2wfBI&#10;K3ee4Di1m1mZEzr2YtAzM9JB0ZIpAAkLKUJGcUMOAAeAEtY+V89aI/7QlxTlo+dbZtR8UVA1bJG7&#10;y4ZT9hZvok14YEGiQuxZungxrr/zDoC5N0I5hg2twetSbd/KTQe4AllBXi4sMpdkgiAIggACgoKl&#10;vVvz6jUALFu6BNeu39C0b6ZuOZYsXozsWYH7ld/54H/r7YjONZHJydLBec6quXU2UcZZNmuTJqPy&#10;qWk/cj72+DyckXbCHaNHOvYPxTk2iZWPtvJOaxhAJbVApAYkLKQQGcUNBgTEhWyl7dmZOrh6jzBX&#10;Y9VUy5qqVbA0P6zaIyWf2Cn1HC4Uws46tNTF1kApUW52qcydmbdjovco89r9qwMd+PZ3/gsA0FhT&#10;zi1DdLk9eHDddgC3VphKivLh9fklK0GiSp+sudQEQRBE7PD6/LAc62aOk2qqVsGgL0DlbJy1OA7y&#10;+vzBhKPvDgzjxZd+hx+NPI/feqbw1rXr83PyCYpSmyKPnv4rMLYIcT4rPlorX8+cv8RtRZ5v9jbX&#10;ShIg1KqKxSoES/vTXLNGebVyKF6fH4XV23lzhikERAWnhl+BSAJIWEgxMoobjACYs/iSonw4z7HL&#10;uIwtguoXiKmmnKs+KpVEmVqPh9VTFy/CKb3Twpnzl2A+1Emiwjzw/gfejcvf+bqiuBB6g3z/A+/G&#10;89/9v9xjfX7nMfzzf/wo+FgUw4TOXliOdUsiwoSddVS9QBAEkcY4BkdhbGmbM0GqKNPDVFMe8T3C&#10;6/Pjqf/8CZ75/jCem/gN/nfiJQDAjXduBvd597vuxO+mpiXPpRLGtaXoFtgJZHLaunq5kYjzgVrV&#10;QiIIIKHIW0rVWqCBQJWzrWdAdcHR3sZOhgytJmVQOzPSYeftQCQXJCykIBnFDRYAe1nbeT3rojOs&#10;WskTAFUTF3l1hFoJerzJydLhtWefiNnxEk2NTgdy78rC00e/iPJVRXO2ZRQ3AACWL12Ct4ZOcY8j&#10;V+pDy/hcbs8cPxFemR9BEASRmrCqFCrK9LA018bFVDCRqjznC0tzLfaGrKarsdD+BbyqhUSrYq0o&#10;089JgFCpItA0zi8pClSbsCpJNSwo7psZ6bDwdiCSD0qFSEFmP6g9rO1nzl+C0KmsQOZk6WBv4yc6&#10;bNxzAoV5udybgDyGEgDsbeaYVguEi0FfELNjkaiwMHhe86Fy0wFYj8+9vDN1ywEAb1+/oWrwVLl6&#10;Be7OyQw+/v7QePDnwtkYptCWmYUexBAEQRDzi7iqGyoqFOTlov/kLjhO7Y6LqOAcm4TwJHuFOFWx&#10;tHeHnRQRjwhPrbjcHkXxJ9FEhZKifElFgZZYyb3NtSjMy1VdPLS3mZmigtDZq/b/2UOiQmpCwkLq&#10;YkLAEEWRbYe74BgcVdxWKMu3VcLY0gZjValqDGVoKVhOVqBFQqtRT6wR+x6jpa2rNylEhZwsHUw1&#10;5bBZm+A8Z8XMSMecf64LRwI9dM21C3qTDoebN2ew5x/+Fe/9hBnPfP9WW979735X8OcfDP+v6nE2&#10;/MkfBn/+rx/9fM52YWedxOhz454TKFq/A0Jnr2oEJkEQBJG8OAZH51RvNq5fA+c5a9yiDy3t3Vj5&#10;KNt5P9VRizyU4zi1e0E9kITOXsn/1YTbk1CiQsHsWF5eOawWK2msKoWxpY17bN7f3jE4im2Hua0q&#10;wwjMUYgUhFohUhgtZo7RxMMU5OUGbrIavqjC7e2KB45Tu1ERpbiQDCvXBn0+zPXrNLkWy5lwe2Dr&#10;GYDQ2ZswN0c1Vu291QAAIABJREFU3nNPDnZs/DT+5h+ehs8fiJys+oMV6PunXdzXydshWDGVrM9B&#10;RZke5vpqGNeWRvkbEARBEIlE9ke/gNffeDP4+M47bseZbzTF5fveOTYJ057jYU2qU5WcrEAbrVYz&#10;x4WuEBBbOBIlDlMkEq8zsbXBsKGVG2kaTXw9yKwx5SFhIcXRYubI65FS6/XTGkUjd41dCHHBdeFI&#10;VNUSiS4qFOblQthZj5qqVVEfa2raD+HJ3qQSGOS8cOGI6mqG6MsA8GMqeYkpFE9JEASRvDjHJmHv&#10;H4JjcBTT/rfg9fnxixdfnrPf4kWL8M7Nm8h79134aPH7sWZVEQxF+VFVMKSjn4IaBn0+rp5lm4zL&#10;WcjWVDEy02gWElpUUEt90zqWlydLhKLFow1A1cxIh0PlVyCSGBIW0oCM4gYzgKOs7WpJEWoqZ03V&#10;Kgg762F4hF/CJ1c57X1DqDXzy61iSbg3q1ASXVQw11fDsrVWs8qvlQm3B6Y9J5htM4nMp8pL8N1v&#10;f4m7z+8/vAs/f/7XAICdmz6Db5ofZe6rlphCAgNBEETyIFbnKU2EliwOdArzkhiWLV2Ca9dvAAA+&#10;WHgf/vShEhj0AaGBJ2p7ff7ge/NWhhMRgz5/XibQpppySSuiGvvau2EhgQYA0C20SCpr1KqPszN1&#10;cD5lhflQJ3eMwzN+BzQlQGybGelInKgMIi6QsJAmZBQ32AA0srZH+4XRuH4NzPXrVKsQ5OKC2hde&#10;rAn3ZpVo5W1yRLPNaFs81GjrCsQwJkP1wn252XjJMwVAPc3BfLgLbbNGph/+wP342dPsTOdQJ+WM&#10;jAywvjsryvQQdtQnjWcFQRBEOmHrGYClvZs5qc/O1AUFAiDw3e/1+fHCr17BL371W7z62jTeunZ9&#10;zuuWLF4UFCJuX74MHyy8D+seKsZty5cGjvO6H47Lo0nb8mCur8bRHYHK057+K7D3Bao84uU5JOys&#10;k5goq5HoC0DzQbhjbLG6Qei8oNomEc0CJIAzMyMdJt4ORGpAwkIakVHc4ARQwtp+dEcdzPXKX+Ja&#10;SpyO7qhDYV6uahWCvOQ8UcWFRBcVDPp82PY3zVvShmjGmQzGhWLJKhDIYmZN8kN9FpYvW4q3Lp/k&#10;Hld+rYotPkoDVV7JIEEQBDG/KEUJA4HJVeVqPYxrS1WrDUKP9cTZPvT95H/gHJvAzMwMt7ohVHRI&#10;RmzWJqZv0/D4JByXR2HvuxLz6kZ7m1lze2eij9nijVxUkPtIKdEttMDl9nDNFtVapoXOXlWzxpmR&#10;DgP3RIiUgYSFNCKjuCEHgBMAM3cxSlMWTdm3kfR/xRo1cSHRb1AGfeCLPtatD2ok+t9FiTszb0fb&#10;znrmdR3qs6DFl6Fw3faggBCq4ivlnddUrYLN2sS8IRMEQRDxR8nLQGxfM64tjfo72jk2ia5//wG6&#10;//syfvHiy4pCwvJlS/D2tRtRvc98I6Z5aV3AmJr2wzE4BnvfEOx9Q1FXOYb7/hNuDwwbWpOiujKW&#10;ROJjFul4PRQNC4MTAAwzIx1e3k5E6kDCQpoRbVKEli+r/pO74Lg8xjUkisSxNtawyuyGxwMOzYk6&#10;eS7My4XzKeu8iwoiySguAOwKglChQN6bqIR8gCpPk3AMjsLY0hb8jKip/QRBEER88Pr8MLUel/SO&#10;z4cfjmNwFF/+u3/G0P+4AAB33XkHrt94B9P+t+L2nrEmFgsYw+OTAZGhfyjiMUO4Y57h8UkYNrRG&#10;9F7JSCTJa3uba1FZpudWNMRgPkAJEGnIooU+AWJ+mf2Am1jbxUkjq9zdoM+XqKJKGFvaYKwq5cYd&#10;Tk37YTQLElWZV2oXD8yHuuYIGWJ0UaJOmkVPhWhFhQm3Bxcvj0XU66l2s0lU9rV3o+jPdsz5vy37&#10;0IPBnzuf+YHqceSDUXnpZ+XqFZLB2PD4JMobIzMNJQiCICJDbOEMFRUqyvRwnrPOi8nu85O3kiVe&#10;e/2NpBIVTDXlMamKLCnKx97mWlw9a4X3B0/AZm2CqaY8LKHd5fbA2KLd6LukKJ/rGZZKyEUFry8w&#10;tuaJCo3r18BYVar6NxV21jHHeS63R0uym4lEhfSDKhbSFC1JEbxV1lgawsjfR819P9aIgsZC5yFr&#10;wXFqd8RGjT39V2DrGYBjcHTO72hcWwpzfXVYx56aDpgZJvLfi8Wf/+lHcay1ETlZOjxz8Sr+7K8D&#10;H4Xcu7LwysVvq76+aP0OPOd6CQC7EkJJzQ/t5aX0CIIgiPjxLxd+jM/tkH6ft9RVw/xYtSYfhUhQ&#10;aolLNoxrS9EttMT9fS5eDrRMOC6PalrMCdd8e9vhLgidyfv/oEZN1SrY28zBx1q80CI1Wg9FY6wk&#10;JUCkKSQspDFqSREVZXo4Tu1mvl6tdUFrLq5cXND4pRVTzPXVsPUMJPQk2dJci70RmAFevDwGU+tx&#10;TaaLlatXQNhRp7mfMZlLDnW3LcdXNn5qTjmgFp8F0RMkIwP4eCn7c8IrFczO1MG4dhXM9euSrvqD&#10;IAgikRBFc3vfFbVVVCxZvAjvvjsblWUrsOWzFRIz6WhwDI7CtOdE0kVIylmIdssJtwcOUWhQWPwQ&#10;CbeytWrzwaSMy1YjknGzOCav2HiAe42qpcRVbjowxwBVBiVApDEkLKQ5GcUNDgAVrO1qXzCpJC4k&#10;MpWrV6D/5K6wXxepYh9OzFOq5Uf/n3V/hO8c3srdx943JEk/mRnpYO4bWt2TkQEofeVWlOlhaa6N&#10;2QCXIAgi1XG5PRCe7IWtZ4ArJty2bKliPCQQSBBavGgRDCvy0bi+HJ8qLwm7msHl9sB8qHNeKy3j&#10;TaRjjljR039lVigamrMoEk7lZrJ6QvGIRlRQG4tHO+YHcHFmpKOS/xsQqQwJC2nObFKEA5wYSrXY&#10;PMOG1rh8oZG4ECAnSwfnOSsKwhjsxOJmGk4sp+GR1qSIoeSRkZEB8fuQF1EJBK7Nux56PPhYHqEq&#10;R97eU5CXC2NVKez9Q5KVg4oyPYQd9VTBQBAEwUCt3aCiTA9DUQFy7tShMC83sAI/Pgnn+CQmf+PB&#10;ldEJTPn8TMHhruw7sHb1CnymYiUzftLl9gQnvqkkKIQSbutBvJhwe2DvHwqmTYQ7JkqGNletKLUP&#10;x3KBT0y5UkIpWUXGMAJmjZQAkcaQsEAgo7ihEIEYSsWkCCD6fiutfV0kLswl3BaIWCr0WgcWZ85f&#10;gqn1eNTvt5AsWbIYH/nAe3F1bEJTksODf/oluH79CgB18c3rC/hRhF77YpqErWcAlvZuicCwt7kW&#10;5vpqSpIgCIIIwdYzAPOhrjneNca1q2BcW6qa6iMiCgPn/vMn+PeBYQDA0iWLcf3GO8F9Fi9ahHdu&#10;3sR77snBBwvuk7w22dsdtDLfptpa6Om/Apf7Fc1VlUCgJbRy04E4nlX8iURUiMbvLBQNsZJTCMRK&#10;uvi/BZHqkLBAAFCPoQT4UXxenx+GDa2qfVskLoRHuL2O8Sj7s7eZUVO1SnW/ux56PCVWBETUbrSb&#10;/uafcNr+fQBzTZSUkN+Y5WKd0NkLy7FuSUylbX8TVS8QBJH2uNwemFqPS3q7xdhI49rSqEVYe98Q&#10;7H1DeOp7g3jjzbdx+/JlePPta8HtosiQjkRjGp1ItHX1wnyoa6FPIyLiKSoU5OXCec7K/AzJWz8V&#10;oFhJIgjFTRIA1GMoAcDUeoI5Yc3J0sEu8GMQz5y/BKHzgmqEkXz1O1YRi8mIZevDYf3expa2mPcS&#10;mlqPq5phAdC8UpQsiDGRrBaP9ZUrgz/3/VjdHMpUU4733JMTfGzvG5JsN9dXw/mUNWicOTw+CaNZ&#10;wMhzL0Zy+gRBECmB0NmLB9dtD4oK2Zk6HN1RB9eFI2FHF7Iwri2FzdqE6R+fwOn9W/DJj/2+ZHvW&#10;HbfhXdmZeN97340H778n6vdLJowtQtgVGirmfgtCS111UqYxZWcGxsDxEBWyMwNjd9ZnyDk2CVMr&#10;t1IBoFhJIgQSFoggMyMddgAbWdvVVsMN+nxNooG9f4ibNiHuFyouFOblxiRTOZnIydKFVYK47XBX&#10;XNyPvT4/bD0DqvulmrAAAD97/lfQr985RwQAAIO+IPizz/+mJkGn6ZGq4M9KfbnidS7+v0+4PTA8&#10;8jVkFDegcN12mFqPK54LQRBEKiJ09mLbYekqc+VqfVwniKaactjbzHjt2SeC1Xpenx+/m5rGL3/1&#10;Ml6YbYFLF7w+P4xmQdMCg4jL7cFdDz2OWnMbzpy/lDCtI6f3b0mqKkBRIAj1+dBgoAjHqd2w9w9p&#10;Eh9Yfw9eqlUIG2fnDgQBgFohCAUyihsEAMwQY7WyKefYJFY+yo8gFPv2VXq25vSua/yiSwnM9dU4&#10;uqNO077x7h/U6hCdUdwQt3NYaD78gfvReaBZchPO/+Q2vPjSqwCAozvqYK7n93zKTR957UW8wYPY&#10;U2yqKackCYIgUgbH4Cgcl8fgfd2PX7z4Ml561YtXXvNharbN7tr1G/C/FWhReGjl7+GRP/kDGNeW&#10;hp3koAXnWKBqLFEmxQuNcW0pugXm0HAO8sQogz4fxqqAD4bWSOt4kCyG00oTfzHqmofW8TXPpFpL&#10;ezOAtpmRDn4PKJF2kLBAKJJR3GAD0MjaHgOjF81ffvJe9HQRF5znrJpvvg+u2x73myQvUlFk5aOt&#10;KRXrpET1xz6CJ/5mIwrzciU+CxVletVKHAD45BcO43s//BmAQGmmsJMtHmnIiw72GSdjiSdBEIS9&#10;bwi2ngFmusKypUtw7foN7rbK1SvQUvfJmFXOCZ29aP37p/DGm2/H5HipQjgLHgBQa25TrLLLydLB&#10;uLYUlatXwLh21bxXoyZ6UoSSqBDPcXUoGn3NzsyMdJi4b0KkJSQsEEwyihscACpY20lciB+Febl4&#10;4cIRTfvKVwXihRZhoWrzwbi0YyQin/2T1fC85pNM/NViJwHp5+KB++7G5H8eZe6rtGqQnalTvO5J&#10;YCAIIlkQW+yEzt6wKwKWLlmMpUsWBysXRJYtXYLly5bi85/6KL66+TMRVTE4BkfxVeEsfvzTX4T9&#10;2nQhnKQIrYbSosBQWbZi3qoZEjXNKglEhYszIx2V3Dch0hYSFggmGcUNOQgkRZSw9pEnOMghcSEy&#10;tMY8Tk0HYgznQ3XXIizMl8iRqGiJqZS3Q7xw4Qh3AOwYHEXV5oPBx3fecTumfviPAKAYVVlRpofN&#10;2hSX0mCCIIho8Pr8EDp7ITzZq3jvrijTo3L1ChiK8pGTpZsj1LrcHrh+/Qocl8fwzMWrGPofl2JF&#10;w7KlS/Dee9+FxvVr8MW6T3K/k11uD+x9Qzj59EX87PlfxeYXTWFysgITX60CwITbA8OGVs3jlMK8&#10;3GA1g5ZEqkgYHp+EsUVIuHaIhRQVAE3+DcMIJEB4uW9EpC0kLBBcZsUFJ4AC1j5q4oKWnrBuoQVe&#10;n5/EhVmEnXWaMprnU3EnYUEbap8HAChavwPPuV4CoM2bQX6zl3szyAWG7EwdhJ11VL1AEETCYGnv&#10;VhQUKsoCZoyRxkba+4bQ+cyz+O7ACG7cuIEb70hjIZcsXoR7c7PxiT/6fYng6hybgHN8MmU8FHKy&#10;dPNW2p+TpYOr94jmFobh8UkYNvC9t1gERAY9jFWlKIiBYN7TfwWm1uMJ1wYRjaiQk6VTi4RUbb3U&#10;ICpMADCQqEDwIGGBUCWjuMGAQOVCNmsftcmU1mgce/8Q9qlMTNNBXNCaGz1fngZazRtJWAgQjtim&#10;xZvB5fbgwXXbVY9vae+WfH46Dz6Ouk9/LNzTJwiCiBksE8SSonwIO+piakBr7xvCqe7vo/fZn2IG&#10;M7h+4x3J9sWLFuGdmzcZr05OcrJ0sGwNtMHNpymhliSwUGKxEGLQ56OybAWMa0s1jZHktHX1wnyo&#10;S33HeSZSUWFvcy2MVaWqY+Box+gAphCoVKBYSYILCQuEJrSIC9GWWGnN3VV6r1QTF7QYN064PSgM&#10;mWzGE62GTenksaAG70Yub2947dknVFfq5J8f1mtCB/GLFmWgfFURAMBQVBAYlK1eQW0SBEHEFa/P&#10;D+fYBJYsWQzhyV78638NSraXFOXDec4a13Ow9w3h4Ml/w09++kvoblsW9GT4g4+8D8Pjk3j7mrIh&#10;ZDJRuXoFbPu3BFfy450QJUdr26bIxj0nNMVXayEcA8ipaT/Mh7pi9t6xJFJRoXH9Gpjr/z97Zx8W&#10;11nm/+8QkrRTKNRSW6cKU3VlcJVMEtBqgxlwlVg1DN0mVqHJJNlkQ1plgpqYSJrJZkyaqMngS+gm&#10;m2RCYdUkliFWhd0VJkvq1gWSAbsCVX8d0OJLqR0KnTZ9yfz+GM5kmLdzn3mf4f5cV69ekGfOOcDM&#10;Oc/zfe77+10VsagQKNLVBxYVGDIsLDBkZMXrNAB6Qo1hcSE6UNoOOnouQ1tvisPV0BMqWFiYS6Hy&#10;Heh87KsBF/Le0ZyUdgjfqoVQr3FMO1GmM+KZ3wbuF15S6N710VWVpVSmN8MwyYlj2glL9wAs3QN+&#10;7QXei3rh6zffvIYFCzKgrViGtZUfjlqaQ6Dr8jWjy8mWe+IrUxWhSiFQy2SwJIZYYairxl6vWHAx&#10;YjVPCBZnSTWQTASJFhUo5wKwlEUFhgoLC4wkZMXrdABOhxrD4kLkJJOfgVqVjytnaTtL3otlxk1G&#10;hgyfXbkUZuOWORUG3lGS1N27Tz/0bfysdxAALVGi5IFH8Ps//DXkMQsUedDXVkJXVRZWfzPDMPMX&#10;c0cvLN0DQaMivVmYucCvNUHgtrfdjG2f+zj0tZVRuw+ZO3qhP9SW8vMBX3yrFHyJp6mzgKVJTzZa&#10;jMdCX6nIg6a0CJrSIugPtSadnwKQMqLCBtdQi1lsEMMIsLDASCYa4oK23hRyIhKJuGCfmIS23iQW&#10;l5PUUCoE4iUsUKOlIjFnmg8IAoNpZy2Uijw/PwRKVKWle2COQZPYa2wj47i7dh+uvv6G53vCzpK5&#10;o9cvxlL/YCUMEnaeGIaZf9gnJmF6vAvmjt6AC5sls4kOSkUelHfe5vm+bWQM9olJz7PZV2jIXJCB&#10;N9+6hs9/6m5sub88bO+FQGk56UCoKgVf4lnRCEhPihgcdW8CJeOCPx4ESpCKpqhQVb4MliZ90H9n&#10;UYGJFSwsMGEhK16nBxB8uxTAlbPGoGXWlKzcSMQFYhZv0kIxb4yHsCClWiFZTZGSkaVFBci/41Z0&#10;9FyGTCaDy+UiVy28XfMwXvjbywBoCRQHT/4Eu5vOeb72/lxa+4ZhaG73VE4A7goG8/7NUTVUYxgm&#10;9bFPTMJw7Am/53GBIm+2BH0Z6b7hmHbC2jcMS/cAfnZpCC/87eWA1Qy335qDrWsroKsqE/WFEVox&#10;0lFQEKCaKAvEuyVCqciD7byRbOYYb/EjWYi1qCAWe+3r8RQEFhWYsGBhgQkbWfE6M4D1wf49UJmX&#10;N9EWF/bWVc/ZbU1lcYFSJRCPqElqOgUQv4SKdIYiFHhXOmTLb8TLT/+r6HHzPrYNLzpmAABb13wc&#10;zXvmfmwDCQy+kZYMw8xfAsVGRyvWVvBmOHPhUtAqhqJ3K7C28sPQ+DyPrP0jsI2MkVox0gFqFDWQ&#10;mJYIKZsRwPzbkAi06PetXgxEtEQFYrvwGddQiy7kBTFMEFhYYCIi2cQF34VZqooLFKflWKdCUJMg&#10;4nEt8wkxccHXxJEiAHjvUORky+F46rGA47zdoWUyGRYtXICrr7+JlSUqqAsL3FniLDYwTNoipDkI&#10;zDhfw1//No2Gb/27n+GhWMtjOOe2dA/g8OmfYvj/TWDRwky8/sb15IYbFy/Cq1dfD3GE9Cc3Ww7b&#10;OWNQfwVfElEVkMikiGQm0KKfEPPIogKTUrCwwEQMiwvRR6nIw3OdR0THxapKQGo+9fbDbTC1dokP&#10;jAJCVYqptStt+zPXr14B087aoBOE9376Kx5TRkqVAzC3aqH14FbUfPqjAccFy5z3pqp8GbQVbvdt&#10;NnxkmNTFPjHpaUvwTXMQyJDJcM1nrrhoYSZkMhm+cO9H8KUvfDLq6TKCj8O///x/8MLfXvZLlhBa&#10;yOYjyd4SAdC9mQTSveKRRQVmvsDCAhMVUkFc0DUeT6lySYqBYywyq6XuiMSz3NK7zHJsYhKG5va0&#10;3ekoercCx76+PmDPsndlAbUdwruHs0CRB3sI4UosrtIbQWSI5s4lwzCxQ6gMMLV2SRbcs+SLMeO8&#10;6vf922/Nwdc2fSYm6TKBesJLP3gXnnn2+XlbwZDsLRGAtFbKqRkn1Pc3wp6G/hhV5cv8UqFYVGDS&#10;FRYWmKghK15nA7Ak2L9HU1yw9AyQetJ8d3IpN/NkgVpOGM0yQqnOzkD80imAwBOVi/0jMDS3xyQX&#10;OxlY/v678K0vPzBHYPBth6CWJN9Y+k94bXYi/lznkZCGaI5pJ5au3QP78y94vrd+9Qroqspg7R+B&#10;pXtgbjb8bKoExWiNYZj4I5gvWrovB1xkFCjyoClRQXnnbVDPJjsIOKadsI2Ow/78CxgYtuOZ3/7R&#10;r4ogc0EGFmZmYm3lh2DYdl9U7gOB/F8Y97Pa3nWEXFWYCC8DTooIfx56dEcNNCVF8RIVBl1DLeqQ&#10;F8QwRFhYYKKGrHhdLgAr4iQu2EbHSC66viXlqSQu2DuPiFYORCsTOhxRIZ7eCtqK5Wg31Qf99zMX&#10;LsFw7Im03PEAAOWdedi7tdrTfvDOT9Tj+b+8BJlMhr9/75349Y/FK1fq9p/Bv57vhsvlwj1L/w6X&#10;zuwJOd4x7cTbVz7kMVO7/dYc/Lnnu55/D+YSX19TCdNOmj8HwzCxxTHthP5Qa8DnXk6WHLqqMuiq&#10;yiS1MwhVD+f+43/xs97BOX4IguHivWVL8FXdvWElzLCgII7YM9GX8k0H4y7AS22rjIcpdbwIVDkb&#10;7HPozen9m92eRnESFQBoXEMtjpAXxTBEWFhgoko8xQWzcTMc005RcSHQzTeQw3UyQq1amJpxQlvf&#10;FPakQanIg6VJL0lUAOI7UaGKLKbHu9LafwEA7ln6Pjx15dk53/NNRQmEd6XDgowMTPYeEy1b/uHP&#10;n8bndx7zfH10Rw30tXNLcO0Tk9A1Hp+zCLj/E6W4Z+n74Jh2uvPsFXkcYckwccQ+MYmXZ17Fkcc7&#10;cSZAVVugEu1wcEw7YWrtwmNnu/GiYxpvvnUNADxiw4c/+B5sXVsh6skSSYvGfMXSpEdV+TLS2LGJ&#10;SajXNMb92ShVAIlnFWSs8BXXqV5fp/dvRm62HLrGEywqMCkJCwtM1ImXuADAs+gOR1yg5AYnA1L6&#10;FMMxUdRWLIfZuJm8oyAQz9JKQ1019oosmr1Jd/8Fb7xNzCgtESUPPIKB39gBAA898A/43u51ouf4&#10;4H278czv3H4LNy5ehInu7wSc0Fi6B+ZMiISdS2+WFOa7SzxLVdCUFrH5I8NEiLVvGNb+EVj7hmGf&#10;mPQzYPT+HC5amInMBRlwvvY63nXHrWj5xpaoCn6m1i48evLJOQKD9zVUlS+DWlUwJzbyuoFk4BYN&#10;Jjip0BIBSEuZAlI7KcL3ORyP+aw3LCowiYSFBSYmsLgQPZSKPNjOG8kTB6rngFKRB7NxC1m08GZw&#10;dBzqNY2SXxcOUidO3qS7/4KAt2u7mLjg/Z7Pki/G9NPi738png6OaSe09SZP9YKYezsnTDCMNISd&#10;fUv3gGRDYt8Ix4WZC5D/jlvRuKUqqgas5o5emFq78H+/++McgWFBRgbeunYtxCsZqaRCSwQgLSki&#10;Wi2e8YZFBWa+w8ICEzOSUVwoUOTBYtLPOZ/vLmsyIjVeCnAv/s0dvbCNjsM2MobcbLnHlEtXVSa5&#10;7UEg3u7NUmOrApHu/gu+iJU4y0v/yeOm/v2vr8e2z31c9Jirtn4TXb/8NQDg1twsTP73sZDjv7Dz&#10;GH7w86fnfE8QsQL1TedkyaGtWBY10zeGSTesfcMwd/SK9mgv8TFeFPD93HmLDBkyGW69JRuHt38u&#10;qgKDtW8YX/n2DzDwG3tAHwYmOqRCSwRAS7sSSOR1SkVoz9VWLPd8jxLdDLCowKQXLCwwMSVa4gIl&#10;KpJqeBPofMQbckKh+i3EmnjmTXvHS0aDfc3tae+/IJAlvwFfXv8p6Gsr/SYihuZ2T6pKTrYc9s4j&#10;otUCvlULPSd3iZZQe4sRwNwkCqH02dIz4DfxilbvN8OkA+aOXhia2wMuUAoUedCWL4emVAW1qkBU&#10;lLvednC92sG3iuHO22+B8eH7oyowqNc0ejYIFi9aiELl7Rh6VjzOlqGRKi0RUq+zo+cytPWmGF9V&#10;ZIQ7p5RiRC72TGRRgUkWWFhgYk40xAWAluawt67aPcki3NAtTfVzFkZUdTmRJFpciHffoxR/CSpT&#10;M07oD7WlbP9mONxbtgSb/1Hj2U1xTDtxR/kXcfX1NwDQjB8B4P6G7+DH/9UPwL17YjsnLvrcUf5F&#10;/OXFKQDAe971dvzup9/yG2Pu6IW5o3fOjurOjZ/GHXm5HhEoN1sOdWE+lHfexhUNTFoilKdbvT4H&#10;16658NjZX+CFl6b9xgeKspOCY9rpaVkYm5j0CAxCNUGBIg+GuuqIBIZQoggTXVKlJYKaFJEK8ZOB&#10;qmCtfcPQ1jeRRIVwo9O9YVGBSSZYWGDiQjzFhfWrV0Bfu4pUgRBuP1wi0VWVwbSzJizPgUiIt6gg&#10;dZIklYv9I9A1Hp837RECVeXLoCktwpGWTvzxL3/z+B9cOWsUjZvzrVoYPP8NFL/vXSFf45h24raP&#10;bfOUPR/56hew/cFVAcf6LkJuXLzI07Lhy8oSlbtCiU0gmRRFqNqx9g+LPnMWZWbi9TfdVQXyGxbB&#10;+drryJbfiIb1qwJWJUnF+7MnCAu+AgPVB8U+MekRC1lQiC9SxPh4eiX5IrZJcubCJegPtSa1qBCu&#10;b5cw1zW1dpLmsywqMKkECwtM3EiEuKDbc5zkz+ArLnibzyUjalU+LCa9aPxiNIg0yjJcKPGSAlMz&#10;zrCElkT9bMlITpa7RFVs4RBO1ULbT3+J2l2PAXCXXf/F+r2g53FMO/HoySdx6NSTAMTNHwUEE8ho&#10;lm8zTLRgKSstAAAgAElEQVQRTBcjSUDw9SpYvGghvqK7N+YCA3BdmPSuHrKNjMMx/Qqs/SOwdA8k&#10;tTCf7kg1e05ktGOwtKdUiJtcWaKCpUkvWVRYUpgP8/4tLCowaQsLC0xcibe4sO+h+1D1JZPoRMc3&#10;c5h6jkSSmy2H2biFbNgUDoOj49DtOR53Z2Yp0VQdPZehP9QKw7b7wjZ5TOVoq2iypDAfliZ9yFaD&#10;cKoWAGDF+v146spvAQAfW67CxdO7Q45/8uIVaOub8Na1a5DJZLjpxsX48vpPQV2Y7zEktfaN+E2q&#10;crLk0GnLcPcH34M78nIAALnZN4lWYzBMLDG1dsFwrD3gIiAnS+7xSFB7GS9qSos8oqdj2gnb6Dis&#10;fcMe0dt7wb8wcwFuWLQI39lVGxVxzdzRi0e+/wT+8OcXPedZmLkAb7z5VsTHZmKL1GjHePom+eJt&#10;zjw144Su8QQs3QMJuRYqgRb8+kNtaGoLHfW9pDAfHd/RY+/3n2BRgUlbWFhg4k60xAUpN3KKuBDo&#10;Ru5tcpesaCuWw7SjJurVC4naNZBq7nTXqgZPO4OmtAiGuuqwfBnms7jgHQEXyH/El7tr9uFXv/49&#10;AHrVQjiCRO/As9Bs/IYnSvMn392Oz6xcOmeMlB3gnCw51Kp8KBV5nkWcmAElw1CwT0zC/vwLsI2O&#10;+5VvD/zmOTw9+DtMOmb8Xifm9B4Mb1+SGxYtxGuzfikA8K47bkXLN7ZE5b3tLTD4nodJXlKlJSI3&#10;W+55/2v1pqSPlwzkR0TZhJIyFw200eUNiwpMMsPCApMQoiUuUEvPqCpxuOVtiSY3Ww59bSX0D1ZG&#10;7L2QaO8B084a1NdUksYGEz90VWUw1FVLFlsSZWaVjHziIx/A7n/6bMDFibVvGOWbDgJwtypc+I7e&#10;b8EfiI2P/BtOW/4bgNt5/o//2ST6mh91/goP7Pg+AOCGRQvxp57vBlyEOaadMLV2wfR4l+QSc26j&#10;YKRiGxmHtX8Y1r7hgJUzvgi+CMBcIY+SrhIK+8QkDMfczzbf1oWq8mUw7ayN2OzUMe2Eek3jHL+E&#10;m7NuBAC8PPNqRMdmYkMqtUQI9/Nk9lMAwm+blVI963sOX1hUYJIdFhaYhBFvcYHa1xZoB4ni8psM&#10;5GbLoa1YDn1tJTkrGnCXIFq6L8Nw7ImEmhkqFXl4rvMIaezUjBPKyoagk5FwxBaxY85Hbrn5Jjz8&#10;+U9gY/XH5ixQbr77nzHtdC8qsm+6EeP/cVR019Ux7cQdmodxdbY//AeHtuGBT90teg1f+FozfvCz&#10;/wEAFCrfgZELh0KewzeeNkMm81Q9hCInSw79g5VzetWF/nEAXN0wzxEW8db+kYhMCX3TF9avXgHT&#10;ztqI/BHsE5PQH2pFR8/lOS0SgHsH1LCtWvLxHdNOWLoH/BJb5iuCcbL6/saUMP1NpZaIZCbQPJRq&#10;9B2J35cvLCowqQALC0xCoYgLgPgNV4oTLyXeJ1gucbLHUXqTmy33mGwFWhAJpbvW/pGk2aWXUr5J&#10;bV1QKvJgadKThZZUMI5KFLfmZuGTH/kg3qe8w8/xvejdCvzy8UdEFy9fM53F4dM/hcvlQm62HC89&#10;9Rjp3Ld9bJunlHzftvvwyFZtyPGB7gntpnpP5Kb3jrO3CAG4qyneeusa/jw5FfT4K0tUnpYKTUkR&#10;ezikKI5pJ2wjY54WBtvImJ+wqLpLgQdWfRifefgIXnn1qt8xChR50JRc90gArotQwn02kEeC0Fqw&#10;aGEmFmYugPGL90NfS6vWCoa1bxjbvnEGw/9vAgCwYEEG3nrrmkc001WVhaxgEMQES/cAevqGuSIB&#10;/hVwZy5cgq7xeIKvikaqtEQkK4HiJIkLfHL8ORCdOS5YVGCSABYWmIQTLXGBcrMX+sftE5MkIcK3&#10;1zwV4ihTFU1pEXpO7iKNlToBEvo4KeICVy2ED8X80THthHJVA6Zmf787N34Gj+rXih576Nk/YOma&#10;RlxzubAgIwP9P/wX0cW87z1h8cJMjPzkcMDr8+5ZD4ecLDm0Fe6WCkG8YJIP28g4LD0DsPYNwzYy&#10;HnEVmpjJWiCExfu3W36OZ377R8/iHwA+8HfvxOPf2BqxUGVq7cLXv3Mer119HddcrjlVDAWKPLco&#10;VliA3JvlsD//glsAmZhMGeE8HmhKi2DaURPwueHt7ZPMpFJLRLIRSfXq6f2boVTkiY6NVlUuWFRg&#10;kgQWFpikIJ7ignCc3Gw5dI0nJCvJjmkn9IdakzoxIhWREi8ZjheCWpWPK2fFTQYBoFrflPTO1MnE&#10;Xe+8Dc/98QUAgdsJfDn2o1/goW+cAeB2tn/jipl0nocPtOD7P/wvAIDi7bfg+f8S92iwjYyjTGfE&#10;K69ehcvlgvLO2/Dcz78ddLx3z3ogChR5cLzsFJ0sfuIjf4/yD70fZ7t+NefflIo8KO+8DbnZ8jmR&#10;fUz4BLsXqFUFnvegobndr8rGF2HBLeCYdnpE5FtuvgkvvfzKnPE3LFqI/zyxEyuWvi+ia2/83nlP&#10;YoogMoTbvuCN4Duyr7ndIywsXrQQV9mAMSQUE+CL/SPQbDwQx6sKn2CxjoGYmnGmTKtHLAnUnkSt&#10;jDUbN8Mx7SRX0bKowKQTLCwwSUM0xQVKy8LRHTXQlBSRhIhALr2pkBiRKkiNl9TWm8I6j6VJT4rn&#10;5F2byMnJkkNXVQZdVVnAiZNyVYPnM7qyRAXrqdDxkwI3f+SfMf3Kq5DJZPhSzSdhIrxvvCdn1NdZ&#10;+4ahP9w2pzrJNwHDNjIO2+iY28AvQN+9TCYD5RkrpFVoSougLV8e8Pflu3j2XjTPFxzTTnelwWxL&#10;AaXi4NbcLLzz9rdhbGLSrwpp/eoVs+9P2u/S0j0AQ3P7nPfEgowM/MNH/h6dzV8N74eaxdo3jH8y&#10;nMRzz7+Aa9fcFQa35GTh+CMbIq6AsY2MY+na6xVeWfLFePXqG54qCeY6UhbhqWT2aztnJLcDppJo&#10;EgsCJT9QUsgEocDaP4zth9tCjg3UYuGLqbVL9DhgUYFJMlhYYJIOWfE6M4D1ocaIlZ9KMdYxbLsP&#10;2npaHGUgBVt/qC3pTR2TmUjiJaVCnTTO94lVtBF60LUVy6EpLUJuttxvsf/k9xpwb1lITREA8OTF&#10;K/jsF496vn6u8whpx99bCMxckIHf/vRboq8LVJ10dEdN0D5428i4p6Ui2D0hJ0uO3Jvlojvndxe/&#10;B/3/9xx+/4e/iv1oWFKY7+X3oEpK0cHXy0BsQaYuLIDyzjy8r+AOvDzzKh499WTUWtAEM08xkToY&#10;ptYuPPL9JzD9ynX/gRsWLcTp/ZtJZqShOPajX0B/qBVvvPkWAPd79cPF78GT3/uy5L+p4CNiau3i&#10;FgciUirbUuk5IeXnAoDth9tgag29kE43crLkMO2sCatCVWgDDFXt5j1WLGKWEmEJ4IxrqEUnNohh&#10;4gkLC0xSEk9xoap8GZq+VkuKAgr0QKC2XzCBkRIv2dTWBf0hUQU/KCwsJAdLCvORmy3Hxf4RZGTI&#10;PDu0fT8Q900AgPsbvosf/1cfAODv33snnnniIOm8K9bv95Sci6VLePOFncfwg58/7fn6ylljyOv0&#10;LkH3xVsIERbb1v4R9/99YgupaRaB+PAH34OPqv8Oo/Y/4fm/viR6b/Puu9eUqjwCkH1iEta+Ydgn&#10;Jj3GhqEqBQSRQ1NaBE1JERzTr0C350TEC1vhfeJNVfkyj4iiDrAba+0f8RjUjk1MeswSvfnsyqW4&#10;8N3tYV3Tqrpv4mL/KF67ej1G8r35t6Pzsa9G1N7imHZi7Ve+h1/86v88P/MNixbi0x9To3FLVdD3&#10;3pxqjtFxFhPCxGzcgvWrV5DGplLVArdEBCeS5Ach0rz+0VY/I+BAY1lUYNIZFhaYpIUqLojFdFFu&#10;0sLNnqJMR/IAYuYiJV4ScC/49Ydbw47EopaDppLrdzogxO/dsHgRDtavEXXG946tlMlk+MaX7seu&#10;TZ8VPY9j2ok7P14P52tuZ//9D/8jGrdUka6x5IFHMPAbOwDgtrfdjGd/clh0B9k2Mu4XM/Y+5R0Y&#10;vXA46GuEeD9hgpqRkYFr166XrC8pzJ9TGi8Y7wUynZTJZMiQyfDWtfBK3gsUefjz5FTEPfne5oSB&#10;zhFoEe798/jGJwLAnn/W4l8euo98DUI1yb///H8wPfPqHIHh9ltz8MPD28KKE7105VnoGo/PqSxZ&#10;tDATX6r5JL7Z8IDk4/keu7re5ElDAdxtDDPOqx5xDgBHQUYZKc+lsYlJKFc1xPiKoge3RPgTyYaR&#10;MAelVsiKbYYR/btYVGCSFhYWmKSGIi5ESwEWet6ocZThlswx15ESheXNmQuXoD/UKim5QUrqxHws&#10;A00UQqm3TCbDpcvPAnB/pg111SF7y30NIKnVDpbuAVTrmzyv+93PvoWCd4jvLjumnXj3vV/GS1Ov&#10;QCaT4UMfeDeebttLep3vfeHzn7ob/35oW8jX2ScmoWs8jov9I1iQkeERB0K9j4XEA0v3gN8kN5Df&#10;gxCZ6b0r6VuN4CtsAP5igKa0yCNwAP4LXV9h4M7bb8EzTxwUFWaEaglL9wA6ei5jYeYCT4uATCZD&#10;6QfuQtdjOyS3CBz70S/wNdPZOa0MCzIy8LlVd6Pt0a2SjiVg7uhF/aHWOfGMd95+C37w6EMoWx6+&#10;uSMA6PacQNuTT/mJK0zskFK1QI0+Tga4JWIukbS4CnGSFE+vaFXYgkUFJslhYYFJemTF6/QAjoYa&#10;QxEXqI6+1DhKILDJD9FwZ94jZaEfiKkZJ0yPd5FNFqXs1Cxd2xh2VYQvudlymI1bYGrtSpmS2WTh&#10;XXe8DRUfer+7rL60yG9n27uK4PZbczBy4RBpkfnph76Nn/UOAgCK3q3AbyyPkq7H1wQv0Oc/GL7i&#10;5ve/vh7bPvdx0ddZugew/uvH8cqrV/HWtWuQyWT4zMfUouX7tpFxmFo7Yem+7DdBPlC/JmSFh++C&#10;3hfKtdsnJmHpdsc6CscQhIGMDBk+suS9knwDHNNOHGnpxHfaujDltXhfvDATT7cZwopn3LT333Cm&#10;49Kcig7F22/BT7/35bCO55h24oGvfh9dv/y153uZCzLw6Y8thaWpXvLxLN0Ds//N/RuuWPo+vPDS&#10;NJ7/698w47wq+biMOFK8f1KtaoFbItwE8suhmnJT4ySFsaG8XCSICttdQy3hOVczTJxYYDAYEn0N&#10;DBMSQ1310/ua28cAaION+cuLU/hh59PQlBThjrycgGPUqgIoFXmw9o0ELe29+vobOHPhErQVy2Go&#10;uw8//PnTIcuAL8728GpKi3DD4oUAgLuL3wt1YT46L/2aY71CICYEiXHDooXQlBZhQ1UZ7BOTGHnu&#10;T0HHmo1bUHnPB0nHHZuYxNdMZ8O+Ll+2rq1AfW0ldFVl2DA7uRh57k9+vd6MPy/PvIrB0XF09FxG&#10;U2sXTrVfxMX+EYzY/wTHtBN/m3rFMxl75dWraPnJJSx/vxLKO28LedxPf0yNU5b/hvPVq5h8aRqZ&#10;CzLwseXilTN35OVg8aJMdP+vWyC62D8CTYlK9HwAoK1Yjmftf8Izv/sjAOBnvYOk16ruUuBTK5ag&#10;98oo/vq3lwEAvx3/CwZ+Y8fn7/1IyGvVVizH1rUVeO3qG/jVr3/v+bdf/Oo3ePvbbkbpB94d8LW5&#10;2XKoVQV44FN3Q1dV5vHDyFyQgWsuF35+aQgymSxktVFuthx3F793zjH+95n/BwB4861r+MOf/4YT&#10;P+7B51bdTboP3LB4Ico/VISvbfos/vDnF/HM7/6Ia9dceOvaNZxqv4hbc7OD/jzBqCpfhvVVK3DB&#10;esUTJTn9yms41X4RmZkLULasUNLxbli8ELWfuQclf38X/vN/noHztddxzeXCqP1PaGrtwh//8je8&#10;/z13Bvx5HdNOdD41hB92/gqG5nZs2HMCP+r8FQZHx/2eI+N/fhEvOmbw+htvSbo+hs5rr7/hecaI&#10;kZstx9S0E08P/V50bDJg7R9BdcXyoHMlb25YtBBLVQUpU5FBISdLjh8e3uZXcbp1/2k0tf2H6Guf&#10;bt2LP784hWp9U8g5Xk6WHI/t0YlHpG86gFF78PnLLBtcQy2PiQ1imETDFQtMyiArXqcDcDrUGEou&#10;MLV3rr7GvRj07ZEORLAePcpr5yNS4iWpDI6Oe6oChN0Vt0BUTa5UAKJf1mrvPIICn532qRknLN2X&#10;YWrtjFplBHOd+ppKGLZVh1ywWvuGUb7Jbfq4ICMDv/85rSUCANRrGj2f6yz5Dfj1EwfIZn1f2HkM&#10;P+z8FVwuF25YvAj/8/gjpN1xx7QTZTojnvntHz3fo7RUCNhGxvEPWx7Fi7P9+jKZDIa6ajyyNahe&#10;6/f6L3ztGJ61/9mzw/+Jj3wA//GvO0ivB9xVDA9944ynWgRw/+57Tu6W3C4w9Owf8Ml/Poy/vDjl&#10;Oc7uzasl+S54YzzegX3N7Z52g0jSGAQePtCCx852z6mIEAwkBY8ESmQmkxikVC1MzTihrGyQ1J6X&#10;SKRWDFbrm2DpHojhFcWHJYX5MO/fMueea5+YJCWDCa81d/SSoyejMReFW1Qwiw1imGSAhQUmpZAV&#10;r9MAsAAIKrXnZMlhNm4O2Z9NXfQLiRHrv35c1CArmKmjrvG4qFPwfEJqvGQ8iXZJK2XydrF/xBNR&#10;yITPvWVL8B+//LVnYZiTJYeuqgz6ByuDLvq/ZjqLQ6eeBODe4f9T93dJ57JPTEL12R24+sabANwT&#10;Tts5Wt+yY9qJD9cY8Kz9zwDcZo6/ajOQFq+BxIWdGz+DR/Vryeeu+KeDuDI8BsCdOvHd3etILRnC&#10;67cZzXMSMqT87AKW7gF87ivfx+tvun9/UkUOb6r1TXjy4hW8+Za7TeSTH/kAfvjNh8ISA4ae/QPu&#10;fehbeP4vL3m+t3hhJvQPriL/jn3xfo8xqYeUtoF9ze3k1rxkQEoiU6oJJ4GoKl8Gs3FLWCaNK0tU&#10;OPONLeTkB1/xwhdL9wB0jSfEzjsFQOsaarGGPCHDJBEsLDAph6x4nRqAFSHEBSB6fW1S8omDnZfa&#10;tzcfkDKZiTfRjg6zNOlRVb6MNFbwjDB39KZlP2u8CBTRuKQwH5qSIuTeLIdmtnxfiCm86UObPSkR&#10;737n2zHwo38hLUq9TSABd5WEaSetCscx7cQ7Kr7kiSmUUnkgiAvDv5/w7ISL3et88Y7dBOh+DwK+&#10;fjXvuuNW9J75OrniA3BP6D/98Lcx8Vf3In5BRgYqPvx+SRUQAv/2YyseOtCC12eFnkh8EgC3WeLj&#10;Fy553keLFmZiYeYCfEV3L7Tly0MeV/CncHtU+PtbvK/gDrw4NeOpHGGSn0BVZ4FItcV3brYctnNG&#10;0s8GAB09l6GtT80W/0B+OBTfLcBtvGjYdh+5qiEafl9wiwoa11CLTfQCGSaJYGGBSUlmxQULgIJQ&#10;4yjmapTECKEawTY6Rn4Q+ToAW/uGSUY/6YyUGK+pGSd0jSegr60MKzlCKk1tXdAfip7pptQoTW86&#10;ei6z2WOCuDU3C+e//UVSb/XGR/4Npy3/7flaygLfuxVD6msFceH/fve8J+mh3VQfskrLl1VbvznH&#10;ZFCquGDpHsADX/2+p2rjxsWLMHzhUUnigmPaic88/G380vY7z89RqHwHnm7bK7nioHfgWdz70Dc9&#10;ZoYLMxdg30P3kWJIgx3v0w9/e05yxOKFmbj6xpvIyZJ7xAXvVA1ua0hPdFVlOL1/M2lsqkUVS2mJ&#10;GJuYhHpNY8oIJ8B1Q27f+zll3ge478vqwgJy9GSo5AeAvMk0CEDHogKTirCwwKQssuJ1uXBXLiwJ&#10;NS6KN3tJTsCBlGtqL1+6IiVe0jvmSldVBkNdNXlnRSqxmAxKKaENxtjEJAzN7bB0D6TUZC4VWbwo&#10;EwszMzHjfA2Au/RVV1UmWvW0dO0e2J9/wRMJKUUgOHjyJ9jddG72/AvxdOte8i67bWQcZTojXnn1&#10;KlwuF266cTEundkjaZfet3JBqjhhGxnHRx/8F7w6W3lx4+JFeLptL4rf9y7yMQBg9ReP4icXr3i+&#10;zpIvRq9Z2s8CXG/1GBwdx7VrLmQuyEDhXe/Ak9/7MtkDw/d479d+DX96weH5nnf0JzN/oFYtAMBd&#10;qxpSquqMUkXY1NYFw7H2lHoOCdWm3p99aqVqNBLCfCGKGYNwVyo4xAYyTDLCwgKT0syKCxYAK0ON&#10;W1migqVJH43yNNTXVEL/YCVJIAjmu+Cbaz8fkLoz4ut1kJsth77W/buPpj9DrPpipcRbiiGYPRqO&#10;PZFSE9ZUIydLjldefc3j0yB8T1OqglpVAE2JCrnZN835PPtWHgCBe3mDUfLAI7g8PAaXywX5DYvx&#10;/C+ayLv13ueWyWTIuvEGjP/nUUm7/d7iwqLMTPzq36VFN9pGxrH6S0fxhz+/CCB8M8ZAXgRisZjB&#10;2LrfjH891+35emHmAnziIx/Amk9+COrCgqA/n1AhZJ1N+7H2j8zJp1+UmYnSD9yF/t88h6uvvyn5&#10;upjURVuxHO0mWmRoqlUthGqJGJuYhG7PiZSrnlu/egVMO2vD8lMQBAnT412iJo0Are1WW28S9ekC&#10;cBFuTwUWFZiUhYUFJi2QFa8zA1gfakwg9doX6oNHMHWkGPkAgR88VCEjXZCy4xPK60CpyINpZy3Z&#10;uyAYZy5civlCXVNaBF1VGdavXhG1Y7LZY/KQkyVH7s3yOYtP73/TP+hOlgl1z3FMO3Hnx+vhfO0q&#10;FmRk4D35b8ePDj9MXtybWruw/bC7hWdBRgaK3qNAr7kxruKCY9qJ4n/8ukdcWLQwE6f+5Z9Q8+mP&#10;ko8B+N8TFy3MxAf/7p341pc/T2pNCXWszAUZcwQjhpGKlIq7pWsbUyrxJ5Dwv6+5HabWrpSqUgAi&#10;m29JmdtRkh8kVKmecQ216EQvkGGSHBYWmLRBVrzOBCDklkI0HwSC86+lZ4DURhFMQdfqTQEXJumE&#10;lHjJi/0j0Gw8IDpOW7EcZuPmkNULTW1dcLw8d1JkGx2HtW84rpMlpSLPU1YfrXaOsYlJj8DAVQzJ&#10;w6KFmR4TQYGq8mXQlBZBXZgP5Z23+QkN3pPeBRkZuPGGRfjy+k+JltYKeJfYLliQgXfe/jZYTPqw&#10;2yIWZWai61+/KmkxL/glCMdYkJGB/V/8R8kVB5buAXxhZzNee/0NuFwuLMxcgDfefMvTmqKtWC4q&#10;mjimnbB0D0B/qI09D1IMtSofudk3eb52TL+SNAt0KVV31OdYMiG0RAyOulOzkuX3TqVAked335NS&#10;Ibq3rhra8uXkiPFobVQBaHINtehFL5BhUgAWFpi0Qla8TgfgdKgxOVlymHbWiJauUWIihWhLAJTo&#10;oKA9f+kcSSk1XlJKf6palY8rZ4NH3SWjS7cgMETTkPLMhUswd/SmXLkq48/CzAV469o1XLvmQoEi&#10;zz3RrSoLKRIE6xtev3oF9LWryAKDt7iwICMDX9HdKzlm0fsYNy5ehNyb5TjwpTXQlBaRfQ7EdheX&#10;FOYjN1s+R/gQ3vuhDBRvzc2CDDJMOqapPw4TQ9Qqd1qLILqFEl0HR8dh7R+GtW8Elu6BOF7lXKRU&#10;LUQ7ZSjW5Ga7I3oFb6NUIlD7GXWTSOo8jtLqZu7opQqbG1xDLWaxQQyTKrCwwKQdsuJ1WgBmiMRR&#10;Ht1RA31taMMi/aE2Uo+dFKVbeIj5mqR5lzSnE1LiJcNJZhAzSUzWnSOlIs8dYVWxLGqeEWz2mB4o&#10;3n6LJ4ZRQEgiUCryoLzzNgDuhYB61scjlMmYELcpeEUEW+DbJybxgepdcL72Olwu1xxhgFIpIPB2&#10;zcOYfGkavvOLJYX5nqoN4dpto+Oe96ptZAyOaadfL/LihZnIvfkm/OXFKdL5meQlGtVbQrVWIsr0&#10;xcRsb5L12ZNuBJrLWboHyJs9UipPKbHCxLncFNzJDxbRkzJMCsHCApOWzMZRWiEiLlASI6jKs1Tf&#10;hUAPqHRrjZAaLxlOdQHlHMm8cyRlokplasbpnng/3sVtEvMUmUzmt7CP9DiBKgUcLzthGx3zfE0w&#10;KJNM3i3ZmHyJqwxSmVj4zUzNOKE/1BZ3vxmzcQv556jWNyW0wiKdCdT6ANA3hKT6KYhVugLk5Icp&#10;uJMfOE6SSTtYWGDSFlnxOiXciREh4ygDxUL6IsVN2Lx/C6z9w6Tqg0BpFenUGmFp0pNNFr3jJaXi&#10;GmoJ+e/J7NIdjVjKYARK12AYKnfcloubbliE3//hr2Ef45acm/DS1CtRvComlYiW2W4oOnouQ9d4&#10;PG7VC1IEc74Hx4ZA7QgS0hdwdEcNNCVF5CpTMW8uaowl3HGSWtdQi130IhkmBclI9AUwTKyYvXFr&#10;4I7wCcrgqFs0CGVUpFblw951RDQ+UDiWUpGHnpO7REvcL/aPQFnZMGc3PTdbDkuTnmx2mKxoSovI&#10;k8mxicmI+jrFKjzUUYp9jAViOyCRkIq9skzy8OcXHBGJCgBYVJjHGOqqYTtvjKmoALgXmdZTu8ke&#10;HpFin5gkx0UXzLZ+RBNNaZFoOX46c3RHjd+GjLVvGMrKBlFRISdLjp6Tu6BU5JGEgCWF7rlfKFFB&#10;2HgiiAoX4a5UsIsNZJhUhYUFJq1xDbU4XEMtGgBnQo0TBIFQ5fJC1rNYCeTUjHO2/PEybOeNomLE&#10;1IwT5ZsOwuDT36evrcSVs4GzpVMBx/Qr5LJoXYSxm2K/I7G/QaKIZkqEL0I7BMMwTDzJzXbv8O6t&#10;q46af4wYSwrzYTtvlJSEEgn6Q63kxBFquosYSkUezMYt6Dm5C/U1lZIjWFOdAkUerpw1+vkpGJrb&#10;Ub7pIKmi1HbeCEv3ZVTrm0THr1+9ArZzxpDVrJbuAaqocMY11KJxDbU4xAYyTCrDwgIzL5jNB94e&#10;aoywwBfb5TUbt+D0/s2i52xq64Ku8Tisp3aTzAv3NbdDs/HAnHJOtSqfJGYkI4KKv2HPiZAVBRf7&#10;RyLyP4jXRDIWUHeyOnouY+naRpy5cIk8mbV0X2YDR4Zh4oogKkQz9YZKTpYc5v2h3fqjhWPaCdPj&#10;tLf2D/wAACAASURBVIqwAkVeROKCICg813lkzlzATJiHpAvCIt83SlKz8QDZdNF6ajd0jcdJ/gun&#10;928W9d8ytXaRBAoA22fnoAyT9rDHAjOvoCZGUEwdqb4LQn+ebXSMZAKZkyWHpanebzdCQnxR0pGb&#10;LYe+thL6Byv9drCkxEsGQldVJir0TM04kfvRrWGfIxZI6dP1NgATIsH0tZUhqx2Wrm1MuRxyhmFS&#10;F0FUSHSF2ODoONRrGmN+HilRyuGYE4d6bgps2HMirSvTgpkmUlMfhNerCwskzdfENiwkmDRy8gMz&#10;r2BhgZl3zCZGWAAUhBpHMXWUYNgjySwICJwaQc1lTlaEiEVh1yWceElfKA7dyRj7RXUWD2X+pSkt&#10;gr620q+HORl/XoZh0hvbOfHWv0B09FyGtW8YNq/nmjt9RAVdVVlY7RT7mtv92gtjgb62kuyHRL0m&#10;iqAgkM7mkEsK82Fp0vt5Z1BTH6SaaUd5zjcGt0kjJz8w8woWFph5iax4XS7ccZQhEyOo6rXUeKO9&#10;33+CZP4U7MFqaG4nlf8lK8KCOBpO3vbOI6I+BcmWCiFlp4uSlqFU5EH/YKVnEh7NXSxtxXLoayth&#10;7RuGNcK2FYZh0hPTzhpSy5/A2MQkDM3tsHQPiD4D9LWVMGyT7tcQr6otyjMIoFUt6KrKYKirluS9&#10;E0miUrKyt67ar31EysbK+tUrsO+h+yKK//aFWqUKd/ID+ykw8xIWFph5jax4nRnAerFxp/dvFu2H&#10;p7YqCNnLUlojApUCWvuGoRPxL0h31Kp8XDlrFB0Xr90rKpT2DYFb7tkqSXzRVZVFtTTWd8EwNeOE&#10;tc8tMFi6ByJqY2EYJvXRlBah5+Qu8vhw7sdKRR4sTXpJFRHxqtyScj8PJnKHIygIhNNmkawUKPJg&#10;3r857FZQ79YHrd4kOj8KNr/yxdzRiw00k+kz7KfAzGdYWGDmPbLidXoAR8XGUX0XqK0OUlsj1q9e&#10;AdPOWr/cZl3jcZIin45Qy1DLNx1Mqp126g5XMlRaiF3r2MQkrP0jCb9OhmESA9WscWrGKRrtHIpw&#10;PBzi5UFAvacDc32FNKVFMNRVR2x2mQ5eC1Xly2A2bgl7jhNO64N5/5Zo+SkAbpNGE2Ugw6QrLCww&#10;DOimjtQePOqDUGprRDA1n2pklG5Qe3plxevicDU0pOzuJdqAkWowmc59vgzDBCfe9zOp4kK87k1S&#10;fg9nLlyCuaM3KoKC0FKSyqJCTpYcZuNmaCuWz/m+lKpMqa0PgUQMXyT4KUzB7adgFT0xw6Q5HDfJ&#10;MABmXXs1cPfGBWVwdBzKyoaQk6PcbDksTXrSTnpHz2Ws3HAA+tpVaDfVk4yayjcd9Csj1VYsh+28&#10;MSERX4kiN1tOmlxe7B+Jw9XQoUZMDo6OJzzVgZqTbk2y3zHDMPFBX0vzVdjX3B6V+5lj2gndnuNk&#10;Eb1Akee3YI0F1r5h8rNm/eoV6Dm5K6Ln9djEJDbsOQHlqoaUFhVWlqhgO2/0+xsZmttRvukgqZWh&#10;3VQPfe0qrNxwgCQqHN1RA0uTPqSoYBtxz/UIooLgp2AVPTHDzANYWGCYWWbdezUAOkKNm5pxYuna&#10;RlGzJH1tJa6cNYqWR45NTGLp2kbYJyZhO0/bgd/X3A71msY5/e1KRR6sp3bj6I6asFy0Uw3qZDGZ&#10;WiCUijxSEgSApDDjov6OhShMhmHmD7nZcr9EmkAIu+rRwjYyDsMx+vGo4kekxMPHZ2rG6Xn+p7Kg&#10;kJMlx9EdNbCe2j3HnNo+MQn1mkaSOfWSwnzYzhthGx3H0rWNoiJEgSIPV84aRd8PptYuLF3bSBGv&#10;OuAWFTj5gWFmYWGBYbxwDbU4XEMtWgD7xMZuP9wmmmqgVuXDds5ImnwJx7Oe2o29Pm7IgRgcHYf6&#10;fn+BQ19bSRYoUplU3E2nVitMzTiTYtKoKaXtqCWTeMMwTHyg3oNjcS8ztXaRY5dXlqj8kpVigZSq&#10;hXDY19wOZWUDDM3tKW3UKAgCvgt8U2sX1Pc3kv6ue+uqYT21G7rG4yQRoqp8GWznjCH9FIQ2Voo/&#10;A4B9rqEWLSc/MMxcWFhgmAC4hloMAKrh7p0LypkLl0TNqKS0RlzsH4GysgHqwnz0nNwlWu0wNePE&#10;9sNt0Nab5kw0lIo82M4ZSQJFqqKtEBdrgORa9OofpO2cJYOooFblkypfBkfHU3qSyzBMeKiJ4rWl&#10;JzYVTXraAhAAvfoqUmJhYnvmwiXctSr1BQXALQjYzhnnCD2OaSe09SZsP0xL1eo5uQvqwnwoKxtI&#10;Qg619UGz8QDF62oKQPXsHJFhGB9YWGCYIEjxXdBsPCBaDk5tjZiacaJa3wRL92VytUNHz2UoKxv8&#10;rsFQV40rZ9OveoG66E0mfwVdVRm5RcX0eOLbIDQltN3IWLRB2M4ZYe88ArNxC7QVy0NOCBlmPqBU&#10;5EFTWjTnv3jswoeCWrEQK68Ya98wuWqBWi0WKfaJSWqCgCgdPZdx16oG6BqPp3ys75JCdzS0wWez&#10;w9I9AGVlA9lw0XbOCEv3ZVTrm0giBKX1wdI9QDVpFPwULKIXyzDzFE6FYBgRZMXrcuFOjKgSG1tf&#10;UwnTztCVCeHEJ9lGx0gZzkBwt2NDczupZDAV0JQWwbx/s6hIE05eeqygRrJ19FyGtj7xiVXU6412&#10;lGduthwvPfWY3/cHR8dh6R6AtX8kqapQGCbaqFX5UBcWQFNaBHVhvqgwfLF/BOaOXli6B+K6o025&#10;RwyOjkO9pjFm16CrKsPp/ZtJY71jHmMJNU0nGBf7R2Bobk+b+9zeumo/QUHKPCgnSw7TzhqoCwvI&#10;8dyU1AcA0B9qQ1MbScjvAKDj1geGCQ0LCwxDRFa8Tg/gqNi4JYX5sDTpRXeTTK1dpF6+nCw5DNuq&#10;oa1YDm29ifRQDRbfZBsZJz+YUwFDXTX0D1YGrQSI9qI3XNQq924NBXe1SuLNEF1DLaJjpmacyP3o&#10;1qiel7JQmJpxQn+oLSlaRhgmEnKz5VCrCqApUbmFBGI1ViCmZpzQNZ6I2/2Dco+42D8CzcYDMbuG&#10;YEJkIDbsORG3e4ZpZw3qa6SZRg6OjkN/uC0pnlnRQNgY8fU1kBKPLcynLN0DMBxrJ73m6I4a0SoF&#10;+8QkeT4FYLtrqCXxaj/DpADcCsEwRGYfLOUQ8V0QTBWprRFiu1GCj4IUY0ehnUJ/qG3ODpZgJpku&#10;3guGWTOrYKWnyTJB09euIo0bm5hMClGBnrgR/VYTSnn1fEg9YdITtSofuqoymI1bYDtnxEtPPYae&#10;k7uwt64aK0tUEb23heg9s3FLFK84uXFMO0m73gBCGvdFG+oiGLgeHale05g0z6xIEbwUvH/njmm3&#10;IExpYxCOIRg0UvwXhHYLSusD0SRyCkA5iwoMQ4eFBYaRwGxWsRIivgveC/tQqFX5sJ7aTdrZ8DZ2&#10;pPomNLV1BZysGOqq8VznkYhytJMFoaRy6drGOZ4KyeKvkJstJxtNJkPEJJDYNAgN8T2ZDAIMw4Qi&#10;N1sOTWkRDLMLJMcvH8OVs0ac3r8Z61eviJn3zfrVK5JGXIjHYp56L1AXFsT4Sq7jmHaKeuVMzTix&#10;Yc8JKFc1pE311coSFZ7rPOLX+mDtG4Z6TSOp7UAQCKQYNNbXVMJ6arfo+02CsDEIQDk752MYhgi3&#10;QjBMmMiK15kA1IuNo7ZGSCkPrCpfhqav1eJoSxe1PzBoz6GptUvS7kqyo61YDtOOGpg7epPCX0Ff&#10;W0lKBJmacUJZ2ZAUrt+2czThKto9y9SWkVj3bTNMJKhV7hLwRJvmxrqtinqfkBWvi9k1AHRPg1i0&#10;boUiN1sOe9cRvyqUqRm36GBq7UqK+300EFo2fasFpHgpAG6BYPu6StQ/2kr2XwjU9umLxNaHJtdQ&#10;i550wQzDzIErFhgmTGYfPKKRlNTWCG3FctjOG8kGfys3HIC2YhkpllJ4TaDkCH1tJfm8qYClewDK&#10;VQ1Js/svVpYpYOm+nBSTTKUij7RYGJuYjLoRGjWJwtqfHuXCTPqSaFEBAMzGzTFNVKHer6jpEeFC&#10;vQ/Fu4XKMe2E4dhccXvfbPteOkRHClSVL4PtvH8LgpTEByFGUluxDCs3HCC9ZmWJCrbzRlFRQWLr&#10;QzWLCgwTPiwsMEwEzMYOqSGhNSLUZEKpyIP11G7SDvfYxCTKNx2EpfsyLp6mtVMI16GtN825DuG8&#10;7ab6tOlfT4ZJm6a0iCT6AICptTPGV0ODugiwxqDVhHpuSzdt94thEoFtZDwpKsBysuRkv5RwoC7o&#10;1XEQWZKl9c0XU2sXxmYjKO9alV6CguDp4VuR6Zh2QltvInsp1NdU4uLp3bB0X0b5poMYI7yvju6o&#10;gfXU7pCVoBI9HQYBqDlKkmEig1shGCZKyIrXmQGsFxsXzCnZFykJDgWKPJhnnfR1e06QHsxChJNv&#10;vrewy0JtsWCCY2nSo6pc3F8h1s7pUjAbt2D96hWi42JRZk1xmQdiX1qdrCgVeVDeeRsAfy8K2+i4&#10;Z8GSLgZwqQw1rjXWxPLeYqirJhkBx+P+Rv19z9d7R7Spr6mEYVu1X0WMuaOXHI0dzrwlFvMnAGdc&#10;Qy06ykCGYULDwgLDRBFZ8TotADOAnFDjgvUj+iJ1kS/0J0rxXlhZooLZuMVP+bf2DUN/uC1toinj&#10;jZQs83jGoInh+OVjpKqVW+7ZGtWdN01pEXpO7hId19FzGdr6+WHSrVblQ1u+PKwYwrGJSdhGx2Ht&#10;G4aleyDqbSvJiFKRB8e0Myl2hKmL7mAMjo57/n7efzttxTLoqsokvRei/VkVoH5mY3kNAiwsxIcl&#10;hfkw7ajxqy6zT0xC13icXDkSzlwlmJjhiwTfqCkAOq5SYJjowcICw0QZWfE6JQALgCViY4MZKvpi&#10;7RsmK/rhVi/oH6z0c3IG3JGOpse7kqK0N5WgLizibSgWikSaJ1Jz37cfbksa/4xYkJsth66qDPra&#10;SnIbDYXB0XGYO3ph7uhNioW3VDSlRZ4qjdyb5R6Hf6Uib87vKVlEOimLbsC9q2/tG/aICaH+RrnZ&#10;clhP7Sb7OJRvOhizKhZqlVGs/y4sLMSWaM0RwpmfCK8Ra5WTaBQ5CEDrGmqxUwYzDEODhQWGiRHU&#10;1IicLDksTfXRfmiGtSMQrd0Ihr7zv6+5PSnSKwB6gsXF/hGYWrtEF0BSoDrML13bCNtIelbRGOqq&#10;oX+wMuY+J2cuXILh2BMpU8UgpfpnbGISylUNMb4icXKz5XjpqcdEx4Ur0gVLHAhELO8x1AV9rP8u&#10;lOtIJhE3lYhWVWM4cxIpmy/aepqnAzj1gWFiBps3MkyMoKZGTM04Ub7pIPSH2kIeLzdbDkuTnmyw&#10;2NTWJTk5YnB03HMtwcwdo7mLmq5IKVVOht1VAarR28oSFdpN9XjpqcdgPbUbhrrqiPLqc7Pl5CSK&#10;dBQVNKVFsHcewd666riYp65fvcKTNR/L1IBoISVVoECR5+cbkwgc007Sgivc9IhAiQOJgOqzUqDI&#10;i2k6BEXcSMd7RywpUOSh3VTvZ5IomCKWbzpI9oDyTnygiArexpBi9yjhWoitD5z6wDAxhIUFhokh&#10;s717SgAXxcY2tXVBvUZ8N1ZbsRz2riMkU8BwkiOEawkUTamtWA7bOWNEvcPzAerCpqPnclLtGodj&#10;NreyRIW9ddW4ctYIxy8fg6VJD11VWUi3bl+ogkYskigSjaGumiz8RZu9ddWwnTNGJArFA6kLUmrE&#10;a6yxEXdyw11wR9s8NdbXEKiMPhpQ7x+20bGYnD8dEe4Nvr9bIUJSii+C1MSHqvJlsHcdEf272kbc&#10;1T7Ea7kIQMl+CgwTW1hYYJgY4xpqcbiGWjQA9omNHRwdx9K1jaI95OFWL2hKVbhyllZyLkRTajYe&#10;mLP4zc2Ww1BXjec6jySF63myoVblk38vyeQVEI1YupwsOarKl+H0/s14rvMI7J1HYNpZA23F8pC7&#10;TuSIyzRLOzAbtyRcpCuYrUZKhl3+YPgmYIixpDA/prvjVKjvV6k/n0AyiJL2iUlye97KElVM3mdk&#10;YbIv/YTJaLOyRBWwmsk+MQnNxgPkCMklhW6/Hk2pKiZVCqbWLixd20htw9jnGmrRuIZaHJTBDMOE&#10;DwsLDBMnXEMtBgBLAYhum2w/3Oa3oA+E1OqFan0TDM1PwHpqN7ns+mL/SMD8bW6PCIy+dhVp3NjE&#10;ZFItlDWl0ReJChR5qK+p9LRN2M4ZYair9lv0URdWybBDGy2osZ7xICdLjtP7NyeluOBrzkglVrvj&#10;UqDukKtVBWGfg7KwolZOhIuUdi7Tzpqott+oVfmkz9HUjDOt7h/RJlTbg6G5HXetaiB5LOVkybG3&#10;rtrdItf8BKr1TVGtUhAEju2HQ7eOzjIGYOns3IthmDjAwgLDxBHXUIsNgBrAGbGxF/tHoL6/UXTS&#10;JrV6oaPnMpSVDcjNlsN23kjeXd/X3A71msaA7RHx7A9PZnKz5eTFYjJVKwCApiT2O7xLCvOxd7b0&#10;X2ibMO2sIft/pGKaQSCSSVTw5vT+zVGpXIkm4V7PyhJVwqsWbCPjpN3dSEQ9SvVZrAVMS/cAafEI&#10;CGbF0WtxN+/fQhuXRF42yYQgBNg7/Rf1lu4BqNc0Yh/R+HNliQq280bkZsuhrGwgVbJIqVIwd/RC&#10;fX8j1UT6DAD17JyLYZg4wcICw8SZ2dYIHYjGjhv2nIC23iS6qJJSvTA148T2w23QNR6H2biFLEoI&#10;VQ+BqikMddWwnTcm5YIpXlB3fKdmnEk10VUq8sI2kQsXoW2C6vth7U+e6o5I0NdWJvVnxGzcnFSe&#10;C5GIA8lQgUExDMzJkkvyJBGg/HwdPZfjIshJSZ0QUgYixWzcQr5vmR5PLiE3GVi/egVs541+1T3e&#10;bQ/UuOp2Uz3Mxi3QNR7H9sNtJEGNWqXgmHZCW2/Chj0npBg06rj1gWHiDwsLDJMgZk2E1CAYOwpV&#10;BmKlnFKrF4Q2B9voOOxdR8iLvFDtEWbjFvSc3BX3hWoyQDWNs3THZ7JPJdE7uxQs3bQ+7mRGrcon&#10;xXkGY2xiEk1tXSjfdBC33LMVsuJ1nv9uuWcryjcdxPbDbeSe90DkZMnJu8DxIJLd/PWrV4S1YI8m&#10;ZJ8FiZ9BwetGjHhVRpk7esmxg4D7bxOuuKBU5MF2ji5iN7V1JYUfRbKwpDAfPSd3+UVISm17ANzm&#10;jPauI7CNjktql6BWKQhmkcR72kW4qxTYoJFhEoTM5XIl+hoYZt4jK16nB3CUMpaa6yzEkVHdmwsU&#10;eTDv3wwAkrKpCxR5MNRVB9w9M3f0Qn+ItnuRDpiNW6CtWCYq6ixdK57+EU+opfmDo+MJE4xkxesS&#10;ct5oYjtHM071ZWxiEobmdklVLrnZcuhrK6F/sDKsFqXth9sS3q6jVrkN4CLhzIVL0DUej9IVSUdT&#10;WoSek7tExzW1dYlGDgsoFXmwNOlF30tSjhkNqD+rN4Oj49DtOU66H4bznh6bmIR6TWNSCbmJIidL&#10;DtPOmqDPakNzO7mlZUlhPkyzIqluzwny6+prKmHYJh5z65h2Qtd4XIpIut011GKiDmYYJjawsMAw&#10;SYKseJ0agBnAErGxOVlymI20fmhr37CkB78gXJg7emE41k4WBVaWqGDaUetXRu2YdsLU2gXT413z&#10;QmDIzZZDV1UGfW1lQO+Ai/0j0Gw8kIArC47jl4+RJuq33LMVjmknNKVF0FYsg6akKC5CQzL+zqSi&#10;r60Mq1qho+cydI3Hw14YURehvkzNOJH70a1hnTNaiP3OhHuamEeH8L5NBLnZcrz01GOi4wZH3dF5&#10;oVCr8qGrKoOuqkz080o5Xiww7awhV755c+bCJVi6B/yq8nKz5dBWLIemtCisFqJkE3ETQU6WHPoH&#10;K6GvrfRb0NtGxqE/3EquUMjJksOwzb2RIGXhL2xcUCpzLN0D0DWS2h4AYBCAjr0UGCY5YGGBYZIM&#10;WfE6A4C9lLFSqhdMrV1kEybvyYP+UCvOXLhEeh3gLnE17az1uyb7xCQMx56QdKxUR1NaBH1t5Rzf&#10;iw17TiSVvwJ1VzjYQsV74q8pUcUkISQZds8jITdbDnvXEcmVA9Habc/NlsN6ardkcSHR71Xrqd0h&#10;zWXPXLgE28iYqGCzr7ldkgdAtKFWqvhW5WhKi6Cejc5UF+aTP1uRilGREO57zZuxiUnYJyYjjjNO&#10;9Ps3GVi/egUM2+7zawlyTDvDfrZL3XTYW1cdUNTwJYwqhX2c+MAwyQULCwyThMxWL1gAiOaQSale&#10;kLo74V3uKKU9QtghCdQDLPUa0gGlIg+6qjJoK5YnZBcxFNSddGpZtVqVD01JETSlRSQjUQqpvuuo&#10;qyrD6dk2IyodPZehrY9eZW9uthy2c0ZJwk+0r0EqrqGWkP++Yc8JWLoHRCsCpmacUFY2JKxqgdpq&#10;tK+5Hbk3y6EuLAhrUT01425/S7QIp1blw3pqd0JTgua7qBCsghBwG21KqSAMdx6wpDAf5v1bSGaw&#10;EqsUxgBouUqBYZIPFhYYJkmRFa/LBWAAUE8ZX1W+DKadtSSzMlNrl6Qdh3B3KkL5L0ht0WBig9iu&#10;sED5poNhxdZF2jaRDCX5kWLvPCJpQR+rvvBweuAT5W1BuVZBcKIs3BNZ9RKOsBQOwk6/fWIStpEx&#10;mDt6EyamJEpcmJpxQn+obd6KCqFaDqT6KIRbuSi8jmJmbJ+YhP5Qq5QqhSYABk58YJjkhIUFhkly&#10;ZMXrNHB7L5CqF2L1QI+kPWJliQqGuuqoTHaY6CK2KywQjQVmOG0TiTbfi5RwDAjDFXEoUIWkeFxL&#10;KAx11dgbIvXAW3Ci/I7HJiahXNUQ1WukEg0TynCYmnHC9HhXwtpA4i0uSDGCTDfERHxDc7ukKsFw&#10;NxOo7ZmA5A2OMbi9FKykC2EYJiFw3CTDJDmzD1I13Ep9SKZmnNh+uA2ajQdE47UEU7eek7tICzzh&#10;2Oo1jdBVlaHn5C7yAuVi/wjKNx2Ett7kd126qjLYzhmxt646oaWz8xFK+wyAiOILvXFMO2Hu6IWu&#10;8TisxEluIha10STQRD8UF/tHYvozS93JTVRco9h709p3/f1jGxkXXTQVzLYjJQLbyHhCjGtzsuTY&#10;W1cN2zkjaaEXbWwj49BsPCAphjIcpmac2NfcDvWa1G6ZCgfhb2zvPOL3/rZPTEJbb0L5poNkUWFl&#10;iQo9J3dBV1UG9ZpGbD9MS3UqUOSh5+QuUoSkfWISmo0HyMeGe+6jZlGBYZIfFhYYJgVwDbU4XEMt&#10;egDlcCv3IbnYP4K7VjWQdqo0pUWehT2FsYlJlG86CFNrF8zGLTi9f7MkU7G7VjVAf6htTomukMlu&#10;7zrCAkMc0ZTShKFYLHQ1RFEq1YUFbTlNvBGIdQm3bVT09jGHRAgLudly0bYZ28jcn4Pyewvk+RIv&#10;ErngXVKYD0uTPiHnFsQFauyxVM5cuAT1/Y0JNedMBB5BoeuI3/taMEG8a1WDpNSG0/s3w2zcAlNr&#10;F8o3HSRXEQriFSXxwdDcjrtWNVCFjjEA5a6hFj23PjBMasDCAsOkEFKqFwB4dnHEFmfCwv65ziPk&#10;KgRBJLBPTOLi6d2SBIGmti4oK93CRzCBIZxoMUYamhLxiSAAWPuju7hXq2gO94Oj46KVN8mMUpEn&#10;yVthasYZe2EhBXZ0KQsU34oXc0ev6EKoQJFHOnYsSLRAtrJEBdNO6XGn0cCdQNCGpWsbo2LaOzYx&#10;ie2H23DLPVuhazye0veIcFi/eoVHUPCuDnBMO2FoboeyskGSH8LeumpcPL0b9olJSWLEyhIVnuv0&#10;v45AWPuGoV7TSE6mAlcpMExKwh4LDJOizHovmAAsoYyvr6mEYZv4BABwOzTrD7dJMnky7ayBprRI&#10;cqSk8NpAZcrzMaIyXigVeXiu84jouFj0pkc7iSJZ0VYsR7uJ5L0KIH5+EsLiWqnIm1ORICQSeCP0&#10;Z8cT084a1NeE9okJ5Pkh5ssAuKu5NBsPRHR94RCOcWYgBINGgFbZ4UuiPDO8USryoH+wUpKhq9Ai&#10;ZOkZSAlxLBYEi44E3MKa/hC5tWDO8ax9w5JeW6DIg2lHDamVzjHtTiqRULEyCEDPggLDpCYsLDBM&#10;iiMrXmcAsJcyNtQi3hfHtBOm1i4pOwxzYqmkmkWFMp9igSH6UJ3qY7HYtTTpSVGU1fomWLoHonru&#10;eEJZ6HqT6j9vtBBL0QgmDuRmy0WjJ4HELK6p1+aLsKC2jY7D2jfsl/KgVOTBbNxCrjQbHB1Pqsjb&#10;3Gw51KoCqAvz/URv2+g4HNPOhAshiUZMUJBqfiyYKQPS4iMBd9uDvraStEERhtixzzXUYiBfDMMw&#10;SQcLCwyTBsiK16nhrl5YSRm/skQFs3ELqX86jDgoT/SlbWRMUuUDEDouiwWG6EGJ6ANikwcfzySK&#10;RCI1geGWe7YmLB4wWaBU0oSqZKG8rxOVNGI7ZyTt0O9rbpe8M0/9PAOJjd5k6IQSFMKJaxYqDdSq&#10;Augaj0sS/qXEWdsnJqUe/yLcVQo28gUxDJOUsMcCw6QBrqEWm2uoRQNgO4ApsfHe5o5iCxmp6RHA&#10;df8Fa98IbOeMOLqjhuy/IJhDajYe8NupEnbnnutkD4ZI0VaIVwwAiPoOOrXHPRq92IlGihP/2MTk&#10;vBcVAKK/Ql/w94aptVP09etXr0iIKaWNuDNs7R+RXO6vazxO3nmmtsQxiWH96hV4rvNIQPHf2jcM&#10;zcYDkswVc7LkOLqjBrZzRlj7RqSYJ85JexD7zAgeDxKOPwVgu2uoRcOiAsOkBywsMEwa4RpqMcFt&#10;7thBGS+YO1IWj5rSItg7j0gSCQSTRse0E4M/lhYpKURUssAQfdSqfNLfYXC2FDmaJErQSARS+t/n&#10;mwFdMGjCQvDSeNvIOGmBbdh2n6TrigbUkn5qYoovuj20KoycLDn0taE9LJj4QxUUqKKAYMw4+GMj&#10;HNNOKCsbyF4Hghhh7zxC+kxaugekmjN2wG3OaKK+gGGY5IeFBYZJM1xDLXbXUIsWQDUI0ZRjw3zg&#10;JwAAH0FJREFUE5Oo1jdBs/EAaXGjr62UlNogZIyv3HAASkUebOeNksQAFhiiT6LSIBJ97mRGagxk&#10;uiK2qKZUdlDK/BNRtUAWFsJMrrCNjJPbxPQP0vrkmdgTbUFBOKbtvBFKRR5WbjiAfc3tZK8DIXWC&#10;Ij7ZJyah2XgA1fomagXFGIBq11CL1jXUYiddEMMwKQMLCwyTpriGWiyQEE0ppT0iN1sOs3ELrpw1&#10;knvIxyYmsWHPCWg2HoC2YrlkMYAFhuhBcfMGAEs33VeDAtXFfmrGOe+c3x0vcxsEJYbUN2YyEOaO&#10;XtIiimJiG03sE5Ok61KrpCU9eKM/1Eo6h9vItzbs8zCREytB4bnOI9BWLIdm4wFskODDsLJEhStn&#10;jTAbt4iKTmG0PQDXIyQt1BcwDJNasLDAMGmMa6jF4Rpq0QNYCneMkyhS2iPUqnxYT+2W5L8gVEjo&#10;Go9DV1WGnpO7JBncscAQOfaJSdJkM9pu7IkSNBJBuLvO8xlKNQv1PWl6XLxqIRG79qH8IQRysuRh&#10;iwuOaSfZbDVRXhPznVgICitLVOg5uQu6qjLoGo9LqSDw+ChYT+0mve/CaHsYBLDUNdSidw21OKgv&#10;Yhgm9WBhgWHmAbPmjmoQzR292yMoO8eC/8Lp/ZsleygYmtthqKuOmcBQX1NJvqb5gq7xOJSrGnDX&#10;qgZsP9yGjp7LfrucUlJAqFAX2/M9Xm6+Qnl/UFtGKG1difAasI3Qrl9dWBD2OSiiikAivCbmIzlZ&#10;ctTXVMZMUDDUVcPQ3C7Zg+H0/s1kHwXbyLjUtgfBnFHN5owMMz/guEmGmWfIitflwh1NuZ76mvqa&#10;SrKTuGPaCVNrF0yPd0nJr/ZEa9mffwGG5nbJqQBCNnegCVK41zTf0JQWQVOigrZiOcwdvVGPpLN3&#10;HiFVtty1qiHlzQw1pUXoObmLPH5fczsM9B3AtMTxy8dERcDyTQehVOR5FmZqVYHnvkQ1JfVmbGIS&#10;ylUN4V1wGFDfF5FGYkqJnyzfdJDFvBiRkyWH/sFK6GsDV8dY+4bDet4tKcyHaUcNlHfeJjmCWeya&#10;fHFMO6E/1Co15vkM3BGSXKHAMPMIFhYYZp4iK16ngVtgWEIZn5Mlh2FbNXmHzz4xKXnCA1wXGIQJ&#10;l5ScbsAtMOhrKwOW3TumnbB0D4R1XCYylIo8PNd5RHTc4Og41Gsa43BFsSU3W46XnnqMPH6+Cwtq&#10;VT6unDUm5Nwb9pwgtw9EA9dQi+iYSD8H1M8b4K7+0mw8EPa5GH8KFHkw1FVDW7E84OLd0j0AU2uX&#10;ZEFBOK6mtCii5yu1BcbU2gXDMbrxI9xtD3rXUItV0oUxDJMWcCsEw8xTXEMtVintEVMzTmw/3Abl&#10;qgbS7pZ3O4KUFoczFy7hrtlzWE/txun9m8n+DYB7klytb4JyVYPfYiE3Ww5dVZmnbUNKHCATGVR/&#10;hXRJg4h2TGe6oy2nvT9igaGuOq7no8RhLinMj8j/wT4xSV50rixRsSdIlFhSmO9pL9BVlfn9Dc0d&#10;vVCuakC1vkmSqFCgyMPp/ZthPbUb1r5h3LWqQZKosLJEFbQNIxDWvmEoZ1vliKKCd9uDlXxhDMOk&#10;FSwsMMw8ZzZHWgl36aIoYxOTHm8Div+CUpHnMXiMp8AgpFAIAoPvQk9XVQbbOSN6Tu5CVfky8nGZ&#10;8KD7K0jbwUsX5vvCLpE/f4Eijyx8RQOqeKZWhe+zAACGY0+Qx5p21ER0rvlOVfky9JzcBds5o1/a&#10;iGCoqVzVICmlAYiOoCAYM1IEBcFHoXzTQSnXeQaAcnYuwTDMPIZbIRiG8TDbHmEAsJL6Gqmllda+&#10;YegkTq68zxNui4RYX6nQumHp9jcyZCKH0j8PALLidXG4mvhgO2ckV8XEu9c/2aC0B8SSeLYD6KrK&#10;cHr/ZtFx0WiPEfNamJpxwto3AtvIGEytXVxpI4GcLDm0FcuCPv8i8faJtOWhQJEH8/7NZMEuzNbF&#10;iwAMXKHAMIwACwsMw/ghK16ng9t/IYcyXqoZFOAuCQ1HIPAWGEytXaSyYt9rpUwGzR297MMQJaiG&#10;denW621p0kuqhrnlnq3zcmEn1egyVsTLxJDqfxCNz4PvuQZHx2HtH4ZtZBzWvuGUN0lNBAWKPOiq&#10;ymIiUkdDUDDUVftVTQQjTPFjCm4fBbOki2MYJu1hYYFhmIDMpkfoAeylviYnSw7TzhrypAaIXGAI&#10;N0VCOIauqizoro65oxfmjt6wjs1cRzk7EdeUFoVsh9l+uC3qSRSJxFBXjb0S+ver9U2wdA/E8Irc&#10;u+Xegpp9YnLO4tIx/QqpxSmamHbWoL4mvrGPgejouQxtfXyquSkVPFMzTuR+dGvE59JVlcE+McnJ&#10;DxGyskQFXVVZ0OebtW8Y5o5eyWKAcGxDXXVYKQ+AdEEBcD/f9IfIHgoC+wCYOO2BYZhAsLDAMExI&#10;ZMXrlHBXL1RRXxPOJMfQ3B5WyWg0BAaxCaNtZBym1s6wJozMXHKz5e5Yy1IVtOXL5/hmLF3bGPdF&#10;bSyRuhMfacQgBSktB/GqIJHSMkJlzEswsY2O+b3XghGvqFNqNUu6fSZSkfWrV0BfuwpqVeD3aCQC&#10;dKSCglAtKMWANEwxvwPuKgW7pAtkGGZewcICwzAkpMZTAtcnTdQ+z0h6UqvKl3miMMPdNRIrceU2&#10;ieijVORBU1oEbcXyuO0WxxOp3gGxbIeQGukYjwhMKbGc3gs3YffdMe2EbbYdKlS1BbV6JB7ijpTr&#10;iXcUJuMm1s8C7+eVqbULHT2XJb0+nPZDwZ9IogDC8ZEMw5BhYYFhGEnM+i8YAJAty+MpMES6AwSI&#10;+zAA7hxyc0ev5AkhM7+Q6rMQy8W81JaDeCxqtRXL0W6qFx0XaSUB1dcgGueiQK1miZfQwbipKl8G&#10;XVVZ0JSQSE1+I62wi6OgMAa3MaNZ0gUyDDOvYWGBYRjJePkv6EE0eASkJ0hEIjAsKcyHvrYSmtIi&#10;mDt6wzoG4BYq9LWVISeapsfdO1ecJsH4Qk0AEJiacUJ9f2PUF7a52XLYu46QkjkE4rHApogd0UrM&#10;EEtIEGhq64L+UFvE5xMjWDWLd1KDpWeAWyFiTE6W3F2d8GBlSCHZ1NoVVruDIAboqsoiMh2WKiiE&#10;mfQwBXdlIvsoMAwjGRYWGIYJm1mBwQRgvZTXxVNgEPweyj9UhPZfuCeH4ZSuFijyoK91Tw6DTezY&#10;7JEJBDVqUyAW3gZSjSTjFX9p7zwi6n0QLVNFapXA1IwTysqGmCd0CN4Sg6PjsI26Uxpso2MsJMQJ&#10;MW8dx7TTLUpH8MzQVZVhg7YMPf8bm5jkQIQpKADAGbjbHlhQYBgmLFhYYBgmYsIxeATCExjCneh5&#10;T9CE3Sepu0YCYmkSXMXAeCN1UQ9EtwReqrcCEJ9de2p7QjTTQqhGkfHwl1Cr8mF/fnJeRowmigJF&#10;HrTly0NWJ0SS7gBcr5bTViyPSBAXE7J9iUBQYGNGhmGiAgsLDMNEjVmDRwOAlVJet371Cph21pIn&#10;UED4MZXC+YQ+13CMswS8J5DBrp29GJhw2hCA6IgLalU+rKd2Sz53PNogqG0i0UxGoJ4zWlGPzP9v&#10;795h20rTM44/SqldeVRoGg1gsRPVSMRa6mKIdorpYk2djVZAkABJE1UpUhnIAsGmyUyzZcCZTLoA&#10;kdJNY9Nwqshe0NOY6kgBdmMVtJVROynOeXk+naV4Od93LqT+P0CQbIsXixLF85z3Ug2TZicMrq69&#10;A2cbyOgz3yfLRqXB1bWOf/d9ltt7oWiOQnvWCwLAKAQLAIKLA4aWZhjwmKXkU/ILGNxBjz4VBjbs&#10;cdxKst77y+ELVzZK3D3Hv/5S//oPfzHz5d6cX+j4X/5juAVh1tt8+ndfzRwqFLVmcpqZB3kc4E/b&#10;msJGhvlmZ/0PHj+4tTrBVglnHcbozmfwWXmcNVDIWBHRl3REoAAgNIIFALnJskEia8DgM1wr1BwG&#10;aboqBt8Xs5hP7X/7R+3v1jNd9sWrrlqnL3Xy7PXY0vnVlWUdPH6gp3/71cTZBbd59Ff/nCnImFWR&#10;8xVc07amFDVnAuFME/KGqE6w0OKrP3uQeX6CNHk48CiDq2s9/f1/ZQnC2fQAIFcECwBylzVgmLTy&#10;cZSMq7WGt2lnnzrdvlcLg93/cbMYJA0PFmmVWHy19TV1/vO3M1cQpPXfX6pnb+8+SIoGE66uLE81&#10;P2CcPA7kR5l27kPI+QrGne3w5vxiGNR0zvsafIo+bsfPH0UELPD35NGvdPD4wdgz/jY7wSfQtZaK&#10;Rn3Dq8pt1hXMkteqSwIFAIUgWABQiKwrKqXZhzxKXoOsJN3sl/UdxDhNSa4Npmydvsx8Fg3VN+1m&#10;gjIUtQ1Bmr41pKjqCcyfnc37w60Ot1WHhWhBS7c7+MzlKfh3GasjARSKYAFAocoIGFqnLzNN5pZu&#10;tkk8/99sO8hd05xZs/vcOn3JPIYFNO0AwaJ9dfyNTp69LuS2Tr451pNHv5r4eUvbhwXcG8wLW+F4&#10;9OTh2N8DISrBrK3NnvuztjtYe9+k+5xGoABg3hAsACiFb8Awrod2FOur9XlxaL27krxnJEzTCyxF&#10;8xhapy918vw1IcMCqVq4UPSgwpNvjodnmd2KBGtBGFz9FGwTBOabrYiMWhDGP1eGfF6W/J7nLZQe&#10;N29nFPt/ECgAmDcECwBK5RMwZOlTlfwGPdrt2uoy3yFg0vRn4Sxk8GnLQHVkXQUZGtsPUDXThgmh&#10;qrvcobu2Itjn98OsAxklr/lABAoAKoFgAUAl+AYMWV7IeZwZknSz93bw6TrIpodp+oalKBw5efZa&#10;7VddKhnm2OrKslq//Zup2gJC+/h/1zr4+2+YYYBK2FhfU3O3roPHD8Y+l4eaR+NWJ6zeW/aepZOl&#10;kk7yCroJFABUCsECgErxCRiy7AKXkn3gPme90v24Pme8jM1jmFRKS7vE/Gvuban1T3+deUXkrL79&#10;7//R8e++L2RQI3CbaSsTrJUtxAYdqzgLMTfHqs1mXY8sRXMgMrbmESgAqCSCBQCV5BMw2LCsrC/2&#10;fEKBUWfBQhzwEzLcDVatsr9bz+X6T5//QV9//wNVCihNGWGC3Wao6jILJ7KG2BmHCRMoAKg0ggUA&#10;lRYHDEeKAoaNWS5rB/mzbpKQwgwCszWTR08eqn32VifPXmduu3BNGzLYqjVWWM6f2vra8DH2DRne&#10;nF8Mp+T3CJtQAmvxGrdyVwobJkhRe8LB4wdRRdDpS++1k9MM3B3FNjxk/H3SVxQotAgUAFQZwQKA&#10;ubG0fXgk6almDBik6GD8+Ndfzjzo0XebhHv7R08eqrm3FWTgo3u904YMFm6EeMGOYjX3ttTYvK/V&#10;lWU16hvjq1bO+xp8ulb7VVedbp92B5Ri2uem0GGCO4ixfRa1pflcb9btDlI0kPHr73/Ievt9SU9/&#10;/vG7VpYLA0DRCBYAzJ04YDiWtDPrZe1F56wlrJKGL1J9qg7SrRIWMoRoW5j2hbwUDQxrn3VpmQAQ&#10;hLUbNPfqEwfphg4TrDrs4PGDYIN0f/PnfzoMg2dl1REZw+M3itodWlkuDABlIVgAMLeWtg+biioY&#10;9me9rM1hmLTicRSbSu4bCLhrJgefroPORth3pqtP+v91uhdqv4qqGXwHTgK4O+x5prm7NbE9wFqz&#10;Qj3PuLMaVu8tB1k76bavzVqdYKsvM85PkKQXiioU2lkuDABlI1gAMPeWtg8biioYfpPl8j5npqyK&#10;IeSaSWtZ8L1O97qbu1sTh6VJUWjSPntLNQOAP+JWJTT3tiYefNsw2fart0Fav6ziy52bEGrtpO/v&#10;AI9Ktm8VVSh0sl4BAFQBwQKAhbG0fVhTFDAcacZNEtLN3txZz1ZZaW+I2QluS0PokCH9wnzS/9Od&#10;zdA+6wa5DwDmw2e/XB62NjT3tiZWP1kwmedzVqgWipKf7z9KaikKFHpZrgAAqoZgAcDC8dkkIUUv&#10;ZI+ePNTxX345c5uEFB2Mf/3vP6h1+tL7hXWeIYM0WymzRNsEsOiq8JyQV5hQged2NjwAWFgECwAW&#10;Wjzo8UgZ5jBI2feVG3tBHHrNZB4hw8b6mpq79amrGaSoDLj9qqv22VuCBmAO7e9GbQ3N+P0kblVC&#10;+1U3WLtUXmGClKydnDRU8jbWcuHxHPdCUZjQynoFAFB1BAsA7oR40OORMs5h8Bn2KIVtlZBGhwwh&#10;X+RLyQHHwaMHU+9tJ2gAqm3WIEGKqhJOnr8O/nOdDjPzWjs5a6uDFKzy7FtFgUI76xUAwLwgWABw&#10;p8RzGI4UtUnMPIdB8q9isOnhvhPMjRsy9N5dBt0uYazXOjogma5EWkrKpG0gJDMagOJU8efWHSZb&#10;+2It+NpJe27OEgBLQaoTPippd+hlvRIAmDcECwDurLhN4ljSTpbL+/brSsnU9FBBgG2XsJLfkOvd&#10;XHamsbm3NdVQN2PDIO3AJUT1BoCIHbQ36vcz/VxaxVHobTDu+lspel7y3eZg3LWT0wYnaYGqE94o&#10;GsbYynoFADDPCBYA3Hm+6yol/7JbKQkB8lgzaWcGo7aJcHMZTNagQUraJzrdvjrnF6y4BKawsb6m&#10;xuZ9NeobM7U1SPkHCTYvobm3daOSKo+1k1nnJgRsT2NdJACIYAEAhny3SUj+O9FN6JAhPRit9+5S&#10;J8+j28ijaiBrCbYUHfRYyGDVDbRQ4C777JfLwyoECxNmCe+KaElKB5l5rp3MGiZIUZDZOn3pO1CX&#10;7Q4AkEKwAAAjLG0fHigKGZ5kvQ4r0fVplZDChwzSzZVyeVczuLdpQ+Ma9Y2ZKjvSYUPv/SWVDVhI&#10;biVClhBhcHWtTref+xDVUVUJea6d9AkTrNUhQMvZqaLqhLbPlQDAIiJYAIAxnGGPR8pYxSAlsw+O&#10;njzM3Coh5RMypCez53GAMMrO5n2nlHu2qgYpOYDqnF+o0+2r9/6STRSYK/u7ddXW126ECLM+P1g1&#10;gv0s5Dm3JB1I5r120idMGFxdDwcxen5N+pJaYhgjAIxFsAAAU4qrGA7kMYtBSrY4ZN0qYaIqg27w&#10;DRA7m/fjg4f6cAVc+6xbyLDF/d26GpsbMw+fc3W6F+q9/3AjcGBIJMq0s3n/RoBQW/8806BBd/hp&#10;57yfe5Bm7Q3NvfpwtW37VTd4C5VVd9nt+Gidvgy1ZeJbSSc///jdie8VAcBdQLAAADMKMYtBCndm&#10;Tkq2S4Q++E/PSrCzlEUFDW5veW19bRg6ZNHpXmhw9ZPar7rqvftAhQOCswqE2hefq7lb1+rKL7y+&#10;Xzvn/RthQt6zRtwgwa1eynvtZNavkQlYycXsBADIiGABADw4GyUOJH2W9XpChgy995e5rZl0+6qb&#10;e1taXVkuNGgwVtlQ+yLqR/cZlGktFb33l8NZDoOra0IHjLS/W9fqyvJw9oFVIvi0OLXP3qpzfqHe&#10;u8tCKhFMOkgYXF0Pt0XkMW/FXTvpM3dGChomfJR0IjY7AIAXggUACGRp+/BIUcCQeeCjFGYvu7GV&#10;akWtmXSDhiIPkOy+1NbXhpPzs5abp7XP3kbhw/mFBp+u1TnvSxLBw4La361LkhqbG1q9t6zG5n2t&#10;rix7hVfGbdMpYwipBXKjgoQi1k76hC9SUpkVqP3rVFGrQ8v3igAABAsAEFw88PFAnq0SUhIy2Itz&#10;X53uReFrJu2gpdPt57bqbpwd58Cw5oQPobTP3kpSFDxcXQ/bLCTCh6qx0MDaFVZXouBAUvDvCauA&#10;sWCq6Dkf9rMYDUeNfiaLWjt58PiBDh49CBbsnTz7Q6gwwVodThjECABhESwAQI7iVomj+C1zq4QU&#10;tl1Cyr+awaTXTNpZ0qIG0N3G5jfYmWnfnvhxeu8v1Xv3QVISQEhJKCERQmRlYYGUhANuYFD74nPv&#10;svtR3JkdVslSxByE26QHn66uLJeydtK3KkEKvv3mo5KtDrQ6AEBOCBYAoCDOVgmveQzSzZDBDiJ8&#10;2dnMotZMRi0LG8OqBtvikPfKvGlY6GBntq3SIa+D1DQ3iJCkdurxsDkQN/+uvIParOzr7LL5Ba6m&#10;Ex4U/RhY5YF9XIWvs7uq1X6WLKizn6Wi1k6GCOIsbAwcJpyIrQ4AUBiCBQAoWLxVwgIGr3kMxlZY&#10;Zl3ROIpVMhS1ZtJmI9hQvKqFDS6b55B3SX0I6ZBiEpsnMY7NHZhWUWHALG5rYSl67sEko0IEGzJq&#10;sxqKWjsZqiVLSlZnBloNaZibAAAlIVgAgBLlETLsbN7X0ZOHwc4mSnKGvBW/ZnJU2FD09PwsLHyQ&#10;ii3Rv8smtZxULTRIG7XtJB0ilLF2MkRFlJRURbVOX4Z8DjlVUp3AikgAKAnBAgBURB4hg21tCDWX&#10;wRQdNBi3j9yGMLoHXrY2skrVDdNwQwjpZtVDLfVvec2BqBKbX2CsksC4symqHhaMsrN5f7imsrlb&#10;H4ZMNvSx6PkjeQUJUjIvIfDWCcIEAKgYggUAqKA8QgYpapmwIWshz5YPBzIWVJrtcg/S3OoGd7Wf&#10;zSSocoWDj3QwYUbNK7jNrO0N0h8f8I8zai6EXce8BQPT2t+tDx8DdwVq+nuz6DDMbT0KHST03l8O&#10;h8IGbHGQCBMAoNIIFgCg4vIKGdxqhtAHF5JKXzN520Gdlcu7LRWLfHCLfFmo47YwWAVCFcKtUWsn&#10;Q3IHLwauSpAIEwBgbhAsAMAciUOGpgJtl3C5ayHzGEBow9qsz7qsdoWd+My8hSnpA8HB1U/D/nwr&#10;uV/USgdMx1Zaut8z1pLiBlX2PTO4ui71+9vmq4Qc5uqy0DCH6qThNgdJbcIEAJgfBAsAMMfiFZZN&#10;RSHDdDXvU7CznFHQEG4IZFrVNj+4oYMUrTl0ZxpY0GDrH+0sNBUP88sqDty2kaYTJEjJzAd73MsO&#10;D8yojRF5sDDQ5qoErj7qKwkSWA0JAHOKYAEAFsTS9mFDUchwJGkn5HUXFTQMrq6j1om4haJKgxht&#10;U8WoA9BGfUOrK8vD+y8l4cPg07U659HfFTHRHxF7vCSpsbmh1XtRq880j5kFRlV6vNIDH+3+5yHn&#10;IEGS3khqKQoTOqGvHABQPIIFAFhAqbkMTQVsmZCKCxqMW9nQe39Z2daEUSsm3a0O7sGgu/nAXY3Y&#10;e/fhxkDEKh3clsUNCaT4a/rF55JurvB0q0vcwMAdMjkPqyf3d+s3BpLmVYlgCggSPkpqi3kJALCw&#10;CBYA4A5Y2j5sKgkZglYzSPkPiBslPRivc35R2QPFUaxvXxq/XjL9tbSefpcbTNz43FRIMU7WAMP9&#10;f4zjhgEuNxgYfm4888KVXjF52/rJqoZOo2ysr91oZbABo3kraLDqG8Vhws8/ftfO4wYAANVBsAAA&#10;d8zS9mFNUcDQVOABkK793boamxvDyoa8yrbT2mdvhweeVemFD2lnxFrI24KcaVdI+gZB7oH9bQZX&#10;1+rc8jikL7+oj5kNU6ytrxUSvknJ1ob2WVed836ewYsNXmwranHo5XVDAIDqIVgAgDvOmc1wIGk/&#10;r9uxs7PNva1CyrvT3AoHO5NPmwFCsXYNq8wosgLBZW1D9j7nKp4XSgYvMisBAO4wggUAwA15t024&#10;3NV4jc2Nwg/CjFU2uKFDlXvwUQ6boeGGB+4WkaJ1uhfqnPeLXOFKewMAYCSCBQDAreIhkE3nLdeg&#10;QUpaKMoOG4zNNLCwgeBhcaWDg/THZXJDhJxbGlwWJLQVVSUwdBEAMBLBAgBgamUEDVJU2eAOuctz&#10;1d6s3O0DNkTRHZpIu0X53K0SFhS4QyOr+P3kDiUtcN4EQQIAIBOCBQCAl7h1wt5ym9GQZgeLZQzE&#10;y8ININxBhoNP1+qc94efN09bDcrkbqNobG5o9d5y/HEysLJKgcEo6UGjJYRQL5SECO0ibxgAsFgI&#10;FgAAQTnDIJuSGpI2irz9DSdkmIfAYRw3jDDtVPCQDiZcVQspbltN6QYDppn63KqHBOOkA4SS2mj6&#10;kjpKggSGLQIAgiFYAADkKl5v2YjfmiqwqsGVntrf3K1rdeUXpc9wKNuo8GJW83zQH0qne6HB1U9q&#10;v+pWZeuIVSN0JHVY/wgAyBPBAgCgcHFVgxs2FDKr4Ta3TfvngBnGApiKbg95oThAUBQiUI0AACgU&#10;wQIAoBLiWQ0NSbX4fSmVDaPsWNAQl+xb8FCFbQEIwzZ+WHBgLSaDq+sihydOw0KEnqIQoV3qvQEA&#10;QAQLAIAKcyobakpmNnxW4l0ayd06YOGDu3WAAKI8FhhIydYOdy5F1eZQOD4qmYnQE5UIAIAKI1gA&#10;AMyVeOWltVDU4rfKVDdMsuNuLXCGFlorhpnXgZN5a5+9HX5srQjSzSGWFawymOSFovCgp3guAqse&#10;AQDzhGABALAQ4iGRNc1p4DBJeqOCzYNIS29TcBU5rNKGGd4mvd1C0nBugavCFQVZpAOEHkMVAQCL&#10;gGABALDQnMChIWlVSfBQ6BpM3Bl9JcHBQPE8BAIEAMAiI1gAANxZ8QwHCxsUv19VyVsqUHlvFIUG&#10;7fjPbUkDZiAAAO4qggUAAEZwZjmk30sL1GKBkV7E7ztKqg4GYvYBAAAjESwAAJCRU/FQi9+kpPqh&#10;JtotqsbaFKSk2qAXv1FxAABARgQLAADkbGn7sOn88baPK7lKs+JsJaNpj/r45x+/c/8eAAAERrAA&#10;AEDFOG0YJv1nKWnPUOrz5mU+hM0pcFnbgauT+jzaEQAAqBiCBQAA7ghnQ0YR2IQAAMAdQbAAAAAA&#10;AAAy+5Oy7wAAAAAAAJhfBAsAAAAAACCz/wcxX39/uX7vUAAAAABJRU5ErkJgglBLAwQUAAYACAAA&#10;ACEAI6AW8OAAAAAKAQAADwAAAGRycy9kb3ducmV2LnhtbEyPwUrDQBCG74LvsIzgrd1NYqzEbEop&#10;6qkItoJ4mybTJDS7G7LbJH17x5MeZ+bjn+/P17PpxEiDb53VEC0VCLKlq1pba/g8vC6eQPiAtsLO&#10;WdJwJQ/r4vYmx6xyk/2gcR9qwSHWZ6ihCaHPpPRlQwb90vVk+XZyg8HA41DLasCJw00nY6UepcHW&#10;8ocGe9o2VJ73F6PhbcJpk0Qv4+582l6/D+n71y4ire/v5s0ziEBz+IPhV5/VoWCno7vYyotOw8Nq&#10;xaSGRZxwJwZilfLmyGSSKpBFLv9XKH4A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BAi0AFAAGAAgA&#10;AAAhALGCZ7YKAQAAEwIAABMAAAAAAAAAAAAAAAAAAAAAAFtDb250ZW50X1R5cGVzXS54bWxQSwEC&#10;LQAUAAYACAAAACEAOP0h/9YAAACUAQAACwAAAAAAAAAAAAAAAAA7AQAAX3JlbHMvLnJlbHNQSwEC&#10;LQAUAAYACAAAACEATrZGaccDAAC0CAAADgAAAAAAAAAAAAAAAAA6AgAAZHJzL2Uyb0RvYy54bWxQ&#10;SwECLQAKAAAAAAAAACEAWX/pD5fgAgCX4AIAFAAAAAAAAAAAAAAAAAAtBgAAZHJzL21lZGlhL2lt&#10;YWdlMS5wbmdQSwECLQAUAAYACAAAACEAI6AW8OAAAAAKAQAADwAAAAAAAAAAAAAAAAD25gIAZHJz&#10;L2Rvd25yZXYueG1sUEsBAi0AFAAGAAgAAAAhAKomDr68AAAAIQEAABkAAAAAAAAAAAAAAAAAA+gC&#10;AGRycy9fcmVscy9lMm9Eb2MueG1sLnJlbHNQSwUGAAAAAAYABgB8AQAA9ugCAAAA&#10;">
              <v:oval id="Oval 214669640" o:spid="_x0000_s1027" style="position:absolute;width:10038;height:1003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PGPKygAAAOIAAAAPAAAAZHJzL2Rvd25yZXYueG1sRI9dS8Mw&#10;FIbvhf2HcAbeubRjxNktG2Mg80bQWt3toTm2xeakS+JW/fXmQtjly/vFs96Othdn8qFzrCGfZSCI&#10;a2c6bjRUb493SxAhIhvsHZOGHwqw3Uxu1lgYd+FXOpexEWmEQ4Ea2hiHQspQt2QxzNxAnLxP5y3G&#10;JH0jjcdLGre9nGeZkhY7Tg8tDrRvqf4qv62G38Nzv19+qGOjQn5/OL1X/qWstL6djrsViEhjvIb/&#10;209GwzxfKPWgFgkiISUckJs/AAAA//8DAFBLAQItABQABgAIAAAAIQDb4fbL7gAAAIUBAAATAAAA&#10;AAAAAAAAAAAAAAAAAABbQ29udGVudF9UeXBlc10ueG1sUEsBAi0AFAAGAAgAAAAhAFr0LFu/AAAA&#10;FQEAAAsAAAAAAAAAAAAAAAAAHwEAAF9yZWxzLy5yZWxzUEsBAi0AFAAGAAgAAAAhAOw8Y8rKAAAA&#10;4gAAAA8AAAAAAAAAAAAAAAAABwIAAGRycy9kb3ducmV2LnhtbFBLBQYAAAAAAwADALcAAAD+AgAA&#10;AAA=&#10;" fillcolor="window" strokecolor="window" strokeweight="1pt">
                <v:stroke joinstyle="miter"/>
              </v:oval>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585709812" o:spid="_x0000_s1028" type="#_x0000_t75" alt="A logo with a map and text&#10;&#10;AI-generated content may be incorrect." style="position:absolute;left:420;top:392;width:9233;height:923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ZvkMywAAAOIAAAAPAAAAZHJzL2Rvd25yZXYueG1sRI/dasJA&#10;FITvhb7Dcgq9kbqJaJqmrqKCUL2x/jzAIXtMgtmzMbvV+PZuQejlMDPfMJNZZ2pxpdZVlhXEgwgE&#10;cW51xYWC42H1noJwHlljbZkU3MnBbPrSm2Cm7Y13dN37QgQIuwwVlN43mZQuL8mgG9iGOHgn2xr0&#10;QbaF1C3eAtzUchhFiTRYcVgosaFlSfl5/2sU5OdkG98vP/11f3faFN0It8vFRam3127+BcJT5//D&#10;z/a3VjBOxx/RZxoP4e9SuANy+gAAAP//AwBQSwECLQAUAAYACAAAACEA2+H2y+4AAACFAQAAEwAA&#10;AAAAAAAAAAAAAAAAAAAAW0NvbnRlbnRfVHlwZXNdLnhtbFBLAQItABQABgAIAAAAIQBa9CxbvwAA&#10;ABUBAAALAAAAAAAAAAAAAAAAAB8BAABfcmVscy8ucmVsc1BLAQItABQABgAIAAAAIQA6ZvkMywAA&#10;AOIAAAAPAAAAAAAAAAAAAAAAAAcCAABkcnMvZG93bnJldi54bWxQSwUGAAAAAAMAAwC3AAAA/wIA&#10;AAAA&#10;">
                <v:imagedata r:id="rId2" o:title="A logo with a map and text&#10;&#10;AI-generated content may be incorrect"/>
              </v:shape>
              <w10:wrap anchorx="page"/>
            </v:group>
          </w:pict>
        </mc:Fallback>
      </mc:AlternateContent>
    </w:r>
    <w:r w:rsidR="00EC36F6">
      <w:rPr>
        <w:rFonts w:ascii="Univers (W1)" w:eastAsia="Times New Roman" w:hAnsi="Univers (W1)" w:cs="Times New Roman"/>
        <w:color w:val="FFFFFF"/>
        <w:sz w:val="28"/>
        <w:szCs w:val="20"/>
      </w:rPr>
      <w:tab/>
    </w:r>
  </w:p>
  <w:p w14:paraId="1DEEC0B7" w14:textId="648A24C0" w:rsidR="00EC36F6" w:rsidRDefault="00EC36F6">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1F" w14:textId="77777777" w:rsidR="00536080" w:rsidRDefault="0053608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C3E0E4" w14:textId="48B87D32" w:rsidR="00536080" w:rsidRDefault="00FB269F">
    <w:pPr>
      <w:pStyle w:val="Header"/>
    </w:pPr>
    <w:r w:rsidRPr="00841121">
      <w:rPr>
        <w:rFonts w:ascii="Univers (W1)" w:eastAsia="Times New Roman" w:hAnsi="Univers (W1)" w:cs="Times New Roman"/>
        <w:noProof/>
        <w:sz w:val="20"/>
        <w:szCs w:val="20"/>
      </w:rPr>
      <mc:AlternateContent>
        <mc:Choice Requires="wps">
          <w:drawing>
            <wp:anchor distT="0" distB="0" distL="114300" distR="114300" simplePos="0" relativeHeight="251660310" behindDoc="0" locked="0" layoutInCell="1" allowOverlap="1" wp14:anchorId="68A7BF47" wp14:editId="111553AC">
              <wp:simplePos x="0" y="0"/>
              <wp:positionH relativeFrom="page">
                <wp:align>left</wp:align>
              </wp:positionH>
              <wp:positionV relativeFrom="page">
                <wp:posOffset>361950</wp:posOffset>
              </wp:positionV>
              <wp:extent cx="7863840" cy="338328"/>
              <wp:effectExtent l="0" t="0" r="3810" b="5080"/>
              <wp:wrapNone/>
              <wp:docPr id="103624797" name="Text Box 1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63840" cy="338328"/>
                      </a:xfrm>
                      <a:prstGeom prst="rect">
                        <a:avLst/>
                      </a:prstGeom>
                      <a:solidFill>
                        <a:srgbClr val="002957"/>
                      </a:solidFill>
                      <a:ln w="9525">
                        <a:noFill/>
                        <a:miter lim="800000"/>
                        <a:headEnd/>
                        <a:tailEnd/>
                      </a:ln>
                    </wps:spPr>
                    <wps:txbx>
                      <w:txbxContent>
                        <w:p w14:paraId="455AD55F" w14:textId="106C4979" w:rsidR="00FB269F" w:rsidRPr="00184EEB" w:rsidRDefault="00FB269F" w:rsidP="00FB269F">
                          <w:pPr>
                            <w:spacing w:before="60" w:after="0"/>
                            <w:ind w:left="360" w:right="547"/>
                            <w:jc w:val="right"/>
                            <w:rPr>
                              <w:rFonts w:ascii="Trebuchet MS" w:hAnsi="Trebuchet MS" w:cs="Arial"/>
                              <w:b/>
                              <w:sz w:val="24"/>
                              <w:szCs w:val="24"/>
                            </w:rPr>
                          </w:pPr>
                          <w:r>
                            <w:rPr>
                              <w:rFonts w:ascii="Trebuchet MS" w:hAnsi="Trebuchet MS" w:cs="Arial"/>
                              <w:b/>
                              <w:sz w:val="24"/>
                              <w:szCs w:val="24"/>
                            </w:rPr>
                            <w:t>Management’s Discussion and Analysis</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8A7BF47" id="_x0000_t202" coordsize="21600,21600" o:spt="202" path="m,l,21600r21600,l21600,xe">
              <v:stroke joinstyle="miter"/>
              <v:path gradientshapeok="t" o:connecttype="rect"/>
            </v:shapetype>
            <v:shape id="Text Box 121" o:spid="_x0000_s1027" type="#_x0000_t202" style="position:absolute;margin-left:0;margin-top:28.5pt;width:619.2pt;height:26.65pt;z-index:251660310;visibility:visible;mso-wrap-style:square;mso-width-percent:0;mso-height-percent:0;mso-wrap-distance-left:9pt;mso-wrap-distance-top:0;mso-wrap-distance-right:9pt;mso-wrap-distance-bottom:0;mso-position-horizontal:left;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6x/GAIAAAkEAAAOAAAAZHJzL2Uyb0RvYy54bWysU9tu2zAMfR+wfxD0vthxksYx4hRdug4D&#10;ugvQ7QNkWY6FyaImKbGzrx8lu2m2vQ3zg0Ca1CF5eLS9HTpFTsI6Cbqk81lKidAcaqkPJf329eFN&#10;TonzTNdMgRYlPQtHb3evX217U4gMWlC1sARBtCt6U9LWe1MkieOt6JibgREagw3Yjnl07SGpLesR&#10;vVNJlqY3SQ+2Nha4cA7/3o9Buov4TSO4/9w0TniiSoq9+XjaeFbhTHZbVhwsM63kUxvsH7romNRY&#10;9AJ1zzwjRyv/guokt+Cg8TMOXQJNI7mIM+A08/SPaZ5aZkScBclx5kKT+3+w/NPpyXyxxA9vYcAF&#10;xiGceQT+3REN+5bpg7izFvpWsBoLzwNlSW9cMV0NVLvCBZCq/wg1LpkdPUSgobFdYAXnJIiOCzhf&#10;SBeDJxx/rvObRb7EEMfYYpEvsjyWYMXzbWOdfy+gI8EoqcWlRnR2enQ+dMOK55RQzIGS9YNUKjr2&#10;UO2VJScWBJBmm9V6Qv8tTWnSl3SzylYRWUO4H7XRSY8CVbIraZ6Gb5RMYOOdrmOKZ1KNNnai9ERP&#10;YGTkxg/VQGQ9cRfYqqA+I18WRj3i+0GjBfuTkh61WFL348isoER90Mj5Zr4MBPnoLFfrDB17Hamu&#10;I0xzhCqpp2Q0934U/NFYeWix0rhlDXe4p0ZGCl+6mtpHvUVmp7cRBH3tx6yXF7z7BQAA//8DAFBL&#10;AwQUAAYACAAAACEAEZxUld4AAAAIAQAADwAAAGRycy9kb3ducmV2LnhtbEyPzU7DMBCE70i8g7VI&#10;3Kjdhp8Q4lQIiQpUCYnCA7jxYkfE6yh228DTsz2V0+5qRrPf1Msp9GKPY+oiaZjPFAikNtqOnIbP&#10;j+erEkTKhqzpI6GGH0ywbM7PalPZeKB33G+yExxCqTIafM5DJWVqPQaTZnFAYu0rjsFkPkcn7WgO&#10;HB56uVDqVgbTEX/wZsAnj+33Zhc0rFyxDutX162Uv3/5xZKm4a3Q+vJienwAkXHKJzMc8RkdGmba&#10;xh3ZJHoNXCRruLnjeVQXRXkNYsvbXBUgm1r+L9D8AQAA//8DAFBLAQItABQABgAIAAAAIQC2gziS&#10;/gAAAOEBAAATAAAAAAAAAAAAAAAAAAAAAABbQ29udGVudF9UeXBlc10ueG1sUEsBAi0AFAAGAAgA&#10;AAAhADj9If/WAAAAlAEAAAsAAAAAAAAAAAAAAAAALwEAAF9yZWxzLy5yZWxzUEsBAi0AFAAGAAgA&#10;AAAhANRbrH8YAgAACQQAAA4AAAAAAAAAAAAAAAAALgIAAGRycy9lMm9Eb2MueG1sUEsBAi0AFAAG&#10;AAgAAAAhABGcVJXeAAAACAEAAA8AAAAAAAAAAAAAAAAAcgQAAGRycy9kb3ducmV2LnhtbFBLBQYA&#10;AAAABAAEAPMAAAB9BQAAAAA=&#10;" fillcolor="#002957" stroked="f">
              <v:textbox>
                <w:txbxContent>
                  <w:p w14:paraId="455AD55F" w14:textId="106C4979" w:rsidR="00FB269F" w:rsidRPr="00184EEB" w:rsidRDefault="00FB269F" w:rsidP="00FB269F">
                    <w:pPr>
                      <w:spacing w:before="60" w:after="0"/>
                      <w:ind w:left="360" w:right="547"/>
                      <w:jc w:val="right"/>
                      <w:rPr>
                        <w:rFonts w:ascii="Trebuchet MS" w:hAnsi="Trebuchet MS" w:cs="Arial"/>
                        <w:b/>
                        <w:sz w:val="24"/>
                        <w:szCs w:val="24"/>
                      </w:rPr>
                    </w:pPr>
                    <w:r>
                      <w:rPr>
                        <w:rFonts w:ascii="Trebuchet MS" w:hAnsi="Trebuchet MS" w:cs="Arial"/>
                        <w:b/>
                        <w:sz w:val="24"/>
                        <w:szCs w:val="24"/>
                      </w:rPr>
                      <w:t>Management’s Discussion and Analysis</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20" w14:textId="71313383" w:rsidR="00536080" w:rsidRDefault="00832258">
    <w:pPr>
      <w:pStyle w:val="Header"/>
    </w:pPr>
    <w:r>
      <w:rPr>
        <w:noProof/>
      </w:rPr>
      <mc:AlternateContent>
        <mc:Choice Requires="wps">
          <w:drawing>
            <wp:anchor distT="0" distB="0" distL="114300" distR="114300" simplePos="0" relativeHeight="251658249" behindDoc="0" locked="0" layoutInCell="1" allowOverlap="1" wp14:anchorId="07921790" wp14:editId="0A9EA33E">
              <wp:simplePos x="0" y="0"/>
              <wp:positionH relativeFrom="page">
                <wp:posOffset>0</wp:posOffset>
              </wp:positionH>
              <wp:positionV relativeFrom="page">
                <wp:posOffset>365760</wp:posOffset>
              </wp:positionV>
              <wp:extent cx="7811769" cy="338454"/>
              <wp:effectExtent l="0" t="0" r="0" b="5080"/>
              <wp:wrapNone/>
              <wp:docPr id="555302107"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11769" cy="338454"/>
                      </a:xfrm>
                      <a:prstGeom prst="rect">
                        <a:avLst/>
                      </a:prstGeom>
                      <a:solidFill>
                        <a:srgbClr val="002957"/>
                      </a:solidFill>
                      <a:ln w="9525">
                        <a:noFill/>
                        <a:miter lim="800000"/>
                        <a:headEnd/>
                        <a:tailEnd/>
                      </a:ln>
                    </wps:spPr>
                    <wps:txbx>
                      <w:txbxContent>
                        <w:p w14:paraId="0383F46B" w14:textId="77777777" w:rsidR="00832258" w:rsidRPr="00B935FB" w:rsidRDefault="00832258" w:rsidP="00E3533B">
                          <w:pPr>
                            <w:spacing w:before="60"/>
                            <w:ind w:left="547" w:right="475"/>
                            <w:jc w:val="right"/>
                            <w:rPr>
                              <w:rFonts w:ascii="Trebuchet MS" w:hAnsi="Trebuchet MS" w:cs="Arial"/>
                              <w:b/>
                              <w:sz w:val="24"/>
                              <w:szCs w:val="24"/>
                            </w:rPr>
                          </w:pPr>
                          <w:r w:rsidRPr="00B935FB">
                            <w:rPr>
                              <w:rFonts w:ascii="Trebuchet MS" w:hAnsi="Trebuchet MS" w:cs="Arial"/>
                              <w:b/>
                              <w:sz w:val="24"/>
                              <w:szCs w:val="24"/>
                            </w:rPr>
                            <w:t>Management’s Discussion and Analysis</w:t>
                          </w:r>
                        </w:p>
                        <w:p w14:paraId="784459AD" w14:textId="77777777" w:rsidR="00832258" w:rsidRDefault="00832258" w:rsidP="00E3533B"/>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07921790" id="_x0000_t202" coordsize="21600,21600" o:spt="202" path="m,l,21600r21600,l21600,xe">
              <v:stroke joinstyle="miter"/>
              <v:path gradientshapeok="t" o:connecttype="rect"/>
            </v:shapetype>
            <v:shape id="Text Box 6" o:spid="_x0000_s1028" type="#_x0000_t202" style="position:absolute;margin-left:0;margin-top:28.8pt;width:615.1pt;height:26.6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sAtmGwIAAAkEAAAOAAAAZHJzL2Uyb0RvYy54bWysU9tu2zAMfR+wfxD0vvjSpEmMOEWXrsOA&#10;7gJ0+wBZlm1hsqhJSuzu60fJbpptb8P8IIgmeUgeHu1uxl6Rk7BOgi5ptkgpEZpDLXVb0m9f799s&#10;KHGe6Zop0KKkT8LRm/3rV7vBFCKHDlQtLEEQ7YrBlLTz3hRJ4ngneuYWYIRGZwO2Zx5N2ya1ZQOi&#10;9yrJ0/Q6GcDWxgIXzuHfu8lJ9xG/aQT3n5vGCU9USbE3H08bzyqcyX7HitYy00k+t8H+oYueSY1F&#10;z1B3zDNytPIvqF5yCw4av+DQJ9A0kos4A06TpX9M89gxI+IsSI4zZ5rc/4Pln06P5oslfnwLIy4w&#10;DuHMA/Dvjmg4dEy34tZaGDrBaiycBcqSwbhiTg1Uu8IFkGr4CDUumR09RKCxsX1gBeckiI4LeDqT&#10;LkZPOP5cb7Jsfb2lhKPv6mqzXC1jCVY8Zxvr/HsBPQmXklpcakRnpwfnQzeseA4JxRwoWd9LpaJh&#10;2+qgLDmxIIA0367WM/pvYUqToaTbVb6KyBpCftRGLz0KVMm+pJs0fJNkAhvvdB1DPJNqumMnSs/0&#10;BEYmbvxYjUTWJc1DbmCrgvoJ+bIw6RHfD146sD8pGVCLJXU/jswKStQHjZxvs+UyiDcay9U6R8Ne&#10;eqpLD9McoUrqKZmuBz8J/misbDusNG1Zwy3uqZGRwpeu5vZRb5HZ+W0EQV/aMerlBe9/AQAA//8D&#10;AFBLAwQUAAYACAAAACEAR0zx2N4AAAAIAQAADwAAAGRycy9kb3ducmV2LnhtbEyPUUsDMRCE3wX/&#10;Q1jBN5v0Dmt7Xq6IYFEKgtUfkF7W5PCyOS5pe/rr3T7p2yyzzHxTr6fQiyOOqYukYT5TIJDaaDty&#10;Gj7en26WIFI2ZE0fCTV8Y4J1c3lRm8rGE73hcZed4BBKldHgcx4qKVPrMZg0iwMSe59xDCbzOTpp&#10;R3Pi8NDLQqmFDKYjbvBmwEeP7dfuEDRsXLkN2xfXbZRfPf/gkqbhtdT6+mp6uAeRccp/z3DGZ3Ro&#10;mGkfD2ST6DXwkKzh9m4B4uwWpSpA7FnN1QpkU8v/A5pfAAAA//8DAFBLAQItABQABgAIAAAAIQC2&#10;gziS/gAAAOEBAAATAAAAAAAAAAAAAAAAAAAAAABbQ29udGVudF9UeXBlc10ueG1sUEsBAi0AFAAG&#10;AAgAAAAhADj9If/WAAAAlAEAAAsAAAAAAAAAAAAAAAAALwEAAF9yZWxzLy5yZWxzUEsBAi0AFAAG&#10;AAgAAAAhALywC2YbAgAACQQAAA4AAAAAAAAAAAAAAAAALgIAAGRycy9lMm9Eb2MueG1sUEsBAi0A&#10;FAAGAAgAAAAhAEdM8djeAAAACAEAAA8AAAAAAAAAAAAAAAAAdQQAAGRycy9kb3ducmV2LnhtbFBL&#10;BQYAAAAABAAEAPMAAACABQAAAAA=&#10;" fillcolor="#002957" stroked="f">
              <v:textbox>
                <w:txbxContent>
                  <w:p w14:paraId="0383F46B" w14:textId="77777777" w:rsidR="00832258" w:rsidRPr="00B935FB" w:rsidRDefault="00832258" w:rsidP="00E3533B">
                    <w:pPr>
                      <w:spacing w:before="60"/>
                      <w:ind w:left="547" w:right="475"/>
                      <w:jc w:val="right"/>
                      <w:rPr>
                        <w:rFonts w:ascii="Trebuchet MS" w:hAnsi="Trebuchet MS" w:cs="Arial"/>
                        <w:b/>
                        <w:sz w:val="24"/>
                        <w:szCs w:val="24"/>
                      </w:rPr>
                    </w:pPr>
                    <w:r w:rsidRPr="00B935FB">
                      <w:rPr>
                        <w:rFonts w:ascii="Trebuchet MS" w:hAnsi="Trebuchet MS" w:cs="Arial"/>
                        <w:b/>
                        <w:sz w:val="24"/>
                        <w:szCs w:val="24"/>
                      </w:rPr>
                      <w:t>Management’s Discussion and Analysis</w:t>
                    </w:r>
                  </w:p>
                  <w:p w14:paraId="784459AD" w14:textId="77777777" w:rsidR="00832258" w:rsidRDefault="00832258" w:rsidP="00E3533B"/>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21" w14:textId="77777777" w:rsidR="00536080" w:rsidRDefault="00536080">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81568" w14:textId="6EC1D5B8" w:rsidR="00536080" w:rsidRDefault="00832258">
    <w:pPr>
      <w:pStyle w:val="Header"/>
    </w:pPr>
    <w:r w:rsidRPr="00841121">
      <w:rPr>
        <w:rFonts w:ascii="Univers (W1)" w:eastAsia="Times New Roman" w:hAnsi="Univers (W1)" w:cs="Times New Roman"/>
        <w:noProof/>
        <w:sz w:val="20"/>
        <w:szCs w:val="20"/>
      </w:rPr>
      <mc:AlternateContent>
        <mc:Choice Requires="wps">
          <w:drawing>
            <wp:anchor distT="0" distB="0" distL="114300" distR="114300" simplePos="0" relativeHeight="251658251" behindDoc="0" locked="0" layoutInCell="1" allowOverlap="1" wp14:anchorId="1D30E67D" wp14:editId="7806F996">
              <wp:simplePos x="0" y="0"/>
              <wp:positionH relativeFrom="page">
                <wp:posOffset>0</wp:posOffset>
              </wp:positionH>
              <wp:positionV relativeFrom="page">
                <wp:posOffset>365760</wp:posOffset>
              </wp:positionV>
              <wp:extent cx="7863840" cy="338328"/>
              <wp:effectExtent l="0" t="0" r="3810" b="5080"/>
              <wp:wrapNone/>
              <wp:docPr id="53" name="Text Box 1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63840" cy="338328"/>
                      </a:xfrm>
                      <a:prstGeom prst="rect">
                        <a:avLst/>
                      </a:prstGeom>
                      <a:solidFill>
                        <a:srgbClr val="002957"/>
                      </a:solidFill>
                      <a:ln w="9525">
                        <a:noFill/>
                        <a:miter lim="800000"/>
                        <a:headEnd/>
                        <a:tailEnd/>
                      </a:ln>
                    </wps:spPr>
                    <wps:txbx>
                      <w:txbxContent>
                        <w:p w14:paraId="1D7D6614" w14:textId="77777777" w:rsidR="00832258" w:rsidRPr="00184EEB" w:rsidRDefault="00832258" w:rsidP="00885EDF">
                          <w:pPr>
                            <w:spacing w:before="60" w:after="0"/>
                            <w:ind w:right="576"/>
                            <w:jc w:val="right"/>
                            <w:rPr>
                              <w:rFonts w:ascii="Trebuchet MS" w:hAnsi="Trebuchet MS" w:cs="Arial"/>
                              <w:b/>
                              <w:sz w:val="24"/>
                              <w:szCs w:val="24"/>
                            </w:rPr>
                          </w:pPr>
                          <w:r w:rsidRPr="00184EEB">
                            <w:rPr>
                              <w:rFonts w:ascii="Trebuchet MS" w:hAnsi="Trebuchet MS" w:cs="Arial"/>
                              <w:b/>
                              <w:sz w:val="24"/>
                              <w:szCs w:val="24"/>
                            </w:rPr>
                            <w:t>Notes to the Financial Statements</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1D30E67D" id="_x0000_t202" coordsize="21600,21600" o:spt="202" path="m,l,21600r21600,l21600,xe">
              <v:stroke joinstyle="miter"/>
              <v:path gradientshapeok="t" o:connecttype="rect"/>
            </v:shapetype>
            <v:shape id="_x0000_s1029" type="#_x0000_t202" style="position:absolute;margin-left:0;margin-top:28.8pt;width:619.2pt;height:26.6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wDd9GgIAAAkEAAAOAAAAZHJzL2Uyb0RvYy54bWysU9tu2zAMfR+wfxD0vthxksYx4hRdug4D&#10;ugvQ7QNkWY6FyaImKbGzrx8lu2m2vQ3zgyCa5CF5eLS9HTpFTsI6Cbqk81lKidAcaqkPJf329eFN&#10;TonzTNdMgRYlPQtHb3evX217U4gMWlC1sARBtCt6U9LWe1MkieOt6JibgREanQ3Yjnk07SGpLesR&#10;vVNJlqY3SQ+2Nha4cA7/3o9Ouov4TSO4/9w0TniiSoq9+XjaeFbhTHZbVhwsM63kUxvsH7romNRY&#10;9AJ1zzwjRyv/guokt+Cg8TMOXQJNI7mIM+A08/SPaZ5aZkScBclx5kKT+3+w/NPpyXyxxA9vYcAF&#10;xiGceQT+3REN+5bpg7izFvpWsBoLzwNlSW9cMaUGql3hAkjVf4Qal8yOHiLQ0NgusIJzEkTHBZwv&#10;pIvBE44/1/nNIl+ii6NvscgXWR5LsOI521jn3wvoSLiU1OJSIzo7PTofumHFc0go5kDJ+kEqFQ17&#10;qPbKkhMLAkizzWo9of8WpjTpS7pZZauIrCHkR2100qNAlexKmqfhGyUT2Hin6xjimVTjHTtReqIn&#10;MDJy44dqILLG6UJuYKuC+ox8WRj1iO8HLy3Yn5T0qMWSuh9HZgUl6oNGzjfzZSDIR2O5Wmdo2GtP&#10;de1hmiNUST0l43XvR8EfjZWHFiuNW9Zwh3tqZKTwpaupfdRbZHZ6G0HQ13aMennBu18AAAD//wMA&#10;UEsDBBQABgAIAAAAIQCrh5Fz3wAAAAgBAAAPAAAAZHJzL2Rvd25yZXYueG1sTI9Ra8IwFIXfB/sP&#10;4Qp7m4l2uto1lTGYTITB1B8Qm7uk2NyUJmq3X7/45N7O5VzO+U65HFzLztiHxpOEyVgAQ6q9bshI&#10;2O/eH3NgISrSqvWEEn4wwLK6vytVof2FvvC8jYalEAqFkmBj7ArOQ23RqTD2HVLyvn3vVExnb7ju&#10;1SWFu5ZPhZhzpxpKDVZ1+GaxPm5PTsLKZBu3WZtmJezi4xdzGrrPTMqH0fD6AiziEG/PcMVP6FAl&#10;poM/kQ6slZCGRAmz5zmwqzvN8idgh6QmYgG8Kvn/AdUfAAAA//8DAFBLAQItABQABgAIAAAAIQC2&#10;gziS/gAAAOEBAAATAAAAAAAAAAAAAAAAAAAAAABbQ29udGVudF9UeXBlc10ueG1sUEsBAi0AFAAG&#10;AAgAAAAhADj9If/WAAAAlAEAAAsAAAAAAAAAAAAAAAAALwEAAF9yZWxzLy5yZWxzUEsBAi0AFAAG&#10;AAgAAAAhANXAN30aAgAACQQAAA4AAAAAAAAAAAAAAAAALgIAAGRycy9lMm9Eb2MueG1sUEsBAi0A&#10;FAAGAAgAAAAhAKuHkXPfAAAACAEAAA8AAAAAAAAAAAAAAAAAdAQAAGRycy9kb3ducmV2LnhtbFBL&#10;BQYAAAAABAAEAPMAAACABQAAAAA=&#10;" fillcolor="#002957" stroked="f">
              <v:textbox>
                <w:txbxContent>
                  <w:p w14:paraId="1D7D6614" w14:textId="77777777" w:rsidR="00832258" w:rsidRPr="00184EEB" w:rsidRDefault="00832258" w:rsidP="00885EDF">
                    <w:pPr>
                      <w:spacing w:before="60" w:after="0"/>
                      <w:ind w:right="576"/>
                      <w:jc w:val="right"/>
                      <w:rPr>
                        <w:rFonts w:ascii="Trebuchet MS" w:hAnsi="Trebuchet MS" w:cs="Arial"/>
                        <w:b/>
                        <w:sz w:val="24"/>
                        <w:szCs w:val="24"/>
                      </w:rPr>
                    </w:pPr>
                    <w:r w:rsidRPr="00184EEB">
                      <w:rPr>
                        <w:rFonts w:ascii="Trebuchet MS" w:hAnsi="Trebuchet MS" w:cs="Arial"/>
                        <w:b/>
                        <w:sz w:val="24"/>
                        <w:szCs w:val="24"/>
                      </w:rPr>
                      <w:t>Notes to the Financial Statements</w:t>
                    </w:r>
                  </w:p>
                </w:txbxContent>
              </v:textbox>
              <w10:wrap anchorx="page" anchory="page"/>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B7B49A" w14:textId="519219E7" w:rsidR="00536080" w:rsidRDefault="00832258">
    <w:pPr>
      <w:pStyle w:val="Header"/>
    </w:pPr>
    <w:r>
      <w:rPr>
        <w:noProof/>
      </w:rPr>
      <mc:AlternateContent>
        <mc:Choice Requires="wps">
          <w:drawing>
            <wp:anchor distT="0" distB="0" distL="114300" distR="114300" simplePos="0" relativeHeight="251658250" behindDoc="0" locked="0" layoutInCell="1" allowOverlap="1" wp14:anchorId="6CF89B24" wp14:editId="1864A752">
              <wp:simplePos x="0" y="0"/>
              <wp:positionH relativeFrom="page">
                <wp:posOffset>0</wp:posOffset>
              </wp:positionH>
              <wp:positionV relativeFrom="page">
                <wp:posOffset>365760</wp:posOffset>
              </wp:positionV>
              <wp:extent cx="7863840" cy="338328"/>
              <wp:effectExtent l="0" t="0" r="3810" b="5080"/>
              <wp:wrapNone/>
              <wp:docPr id="1578798577"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63840" cy="338328"/>
                      </a:xfrm>
                      <a:prstGeom prst="rect">
                        <a:avLst/>
                      </a:prstGeom>
                      <a:solidFill>
                        <a:srgbClr val="002957"/>
                      </a:solidFill>
                      <a:ln w="9525">
                        <a:noFill/>
                        <a:miter lim="800000"/>
                        <a:headEnd/>
                        <a:tailEnd/>
                      </a:ln>
                    </wps:spPr>
                    <wps:txbx>
                      <w:txbxContent>
                        <w:p w14:paraId="0C34684D" w14:textId="77777777" w:rsidR="00832258" w:rsidRDefault="00832258" w:rsidP="00885EDF">
                          <w:pPr>
                            <w:spacing w:before="60"/>
                            <w:ind w:left="360" w:right="547"/>
                          </w:pPr>
                          <w:r>
                            <w:rPr>
                              <w:rFonts w:ascii="Trebuchet MS" w:hAnsi="Trebuchet MS" w:cs="Arial"/>
                              <w:b/>
                              <w:sz w:val="24"/>
                              <w:szCs w:val="24"/>
                            </w:rPr>
                            <w:t>Notes to the Financial Statements</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CF89B24" id="_x0000_t202" coordsize="21600,21600" o:spt="202" path="m,l,21600r21600,l21600,xe">
              <v:stroke joinstyle="miter"/>
              <v:path gradientshapeok="t" o:connecttype="rect"/>
            </v:shapetype>
            <v:shape id="Text Box 1" o:spid="_x0000_s1030" type="#_x0000_t202" style="position:absolute;margin-left:0;margin-top:28.8pt;width:619.2pt;height:26.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I26WGgIAAAkEAAAOAAAAZHJzL2Uyb0RvYy54bWysU9tu2zAMfR+wfxD0vthxksYx4hRdug4D&#10;ugvQ7QNkWY6FyaImKbGzrx8lu2m2vQ3zgyCa5CF5eLS9HTpFTsI6Cbqk81lKidAcaqkPJf329eFN&#10;TonzTNdMgRYlPQtHb3evX217U4gMWlC1sARBtCt6U9LWe1MkieOt6JibgREanQ3Yjnk07SGpLesR&#10;vVNJlqY3SQ+2Nha4cA7/3o9Ouov4TSO4/9w0TniiSoq9+XjaeFbhTHZbVhwsM63kUxvsH7romNRY&#10;9AJ1zzwjRyv/guokt+Cg8TMOXQJNI7mIM+A08/SPaZ5aZkScBclx5kKT+3+w/NPpyXyxxA9vYcAF&#10;xiGceQT+3REN+5bpg7izFvpWsBoLzwNlSW9cMaUGql3hAkjVf4Qal8yOHiLQ0NgusIJzEkTHBZwv&#10;pIvBE44/1/nNIl+ii6NvscgXWR5LsOI521jn3wvoSLiU1OJSIzo7PTofumHFc0go5kDJ+kEqFQ17&#10;qPbKkhMLAkizzWo9of8WpjTpS7pZZauIrCHkR2100qNAlexKmqfhGyUT2Hin6xjimVTjHTtReqIn&#10;MDJy44dqILIu6TLkBrYqqM/Il4VRj/h+8NKC/UlJj1osqftxZFZQoj5o5HwzXwaCfDSWq3WGhr32&#10;VNcepjlCldRTMl73fhT80Vh5aLHSuGUNd7inRkYKX7qa2ke9RWantxEEfW3HqJcXvPsFAAD//wMA&#10;UEsDBBQABgAIAAAAIQCrh5Fz3wAAAAgBAAAPAAAAZHJzL2Rvd25yZXYueG1sTI9Ra8IwFIXfB/sP&#10;4Qp7m4l2uto1lTGYTITB1B8Qm7uk2NyUJmq3X7/45N7O5VzO+U65HFzLztiHxpOEyVgAQ6q9bshI&#10;2O/eH3NgISrSqvWEEn4wwLK6vytVof2FvvC8jYalEAqFkmBj7ArOQ23RqTD2HVLyvn3vVExnb7ju&#10;1SWFu5ZPhZhzpxpKDVZ1+GaxPm5PTsLKZBu3WZtmJezi4xdzGrrPTMqH0fD6AiziEG/PcMVP6FAl&#10;poM/kQ6slZCGRAmz5zmwqzvN8idgh6QmYgG8Kvn/AdUfAAAA//8DAFBLAQItABQABgAIAAAAIQC2&#10;gziS/gAAAOEBAAATAAAAAAAAAAAAAAAAAAAAAABbQ29udGVudF9UeXBlc10ueG1sUEsBAi0AFAAG&#10;AAgAAAAhADj9If/WAAAAlAEAAAsAAAAAAAAAAAAAAAAALwEAAF9yZWxzLy5yZWxzUEsBAi0AFAAG&#10;AAgAAAAhAHYjbpYaAgAACQQAAA4AAAAAAAAAAAAAAAAALgIAAGRycy9lMm9Eb2MueG1sUEsBAi0A&#10;FAAGAAgAAAAhAKuHkXPfAAAACAEAAA8AAAAAAAAAAAAAAAAAdAQAAGRycy9kb3ducmV2LnhtbFBL&#10;BQYAAAAABAAEAPMAAACABQAAAAA=&#10;" fillcolor="#002957" stroked="f">
              <v:textbox>
                <w:txbxContent>
                  <w:p w14:paraId="0C34684D" w14:textId="77777777" w:rsidR="00832258" w:rsidRDefault="00832258" w:rsidP="00885EDF">
                    <w:pPr>
                      <w:spacing w:before="60"/>
                      <w:ind w:left="360" w:right="547"/>
                    </w:pPr>
                    <w:r>
                      <w:rPr>
                        <w:rFonts w:ascii="Trebuchet MS" w:hAnsi="Trebuchet MS" w:cs="Arial"/>
                        <w:b/>
                        <w:sz w:val="24"/>
                        <w:szCs w:val="24"/>
                      </w:rPr>
                      <w:t>Notes to the Financial Statements</w:t>
                    </w:r>
                  </w:p>
                </w:txbxContent>
              </v:textbox>
              <w10:wrap anchorx="page" anchory="page"/>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5B0EE" w14:textId="77777777" w:rsidR="00536080" w:rsidRPr="0041233C" w:rsidRDefault="00536080" w:rsidP="00D079C7">
    <w:pPr>
      <w:spacing w:after="0" w:line="240" w:lineRule="auto"/>
      <w:jc w:val="center"/>
      <w:rPr>
        <w:rFonts w:ascii="Paraguay" w:eastAsia="Times New Roman" w:hAnsi="Paraguay" w:cs="Times New Roman"/>
        <w:b/>
        <w:sz w:val="40"/>
        <w:szCs w:val="20"/>
      </w:rPr>
    </w:pPr>
    <w:r w:rsidRPr="0041233C">
      <w:rPr>
        <w:rFonts w:ascii="Copperplate Gothic Bold" w:eastAsia="Times New Roman" w:hAnsi="Copperplate Gothic Bold" w:cs="Times New Roman"/>
        <w:sz w:val="16"/>
        <w:szCs w:val="20"/>
      </w:rPr>
      <w:t>STATE OF NORTH CAROLINA</w:t>
    </w:r>
  </w:p>
  <w:p w14:paraId="10C154E9" w14:textId="77777777" w:rsidR="00536080" w:rsidRPr="0041233C" w:rsidRDefault="00536080" w:rsidP="00D079C7">
    <w:pPr>
      <w:spacing w:after="0" w:line="240" w:lineRule="auto"/>
      <w:jc w:val="center"/>
      <w:rPr>
        <w:rFonts w:ascii="Times New Roman" w:eastAsia="Times New Roman" w:hAnsi="Times New Roman" w:cs="Times New Roman"/>
        <w:sz w:val="24"/>
        <w:szCs w:val="20"/>
      </w:rPr>
    </w:pPr>
    <w:r w:rsidRPr="0041233C">
      <w:rPr>
        <w:rFonts w:ascii="Old English Text MT" w:eastAsia="Times New Roman" w:hAnsi="Old English Text MT" w:cs="Times New Roman"/>
        <w:b/>
        <w:sz w:val="36"/>
        <w:szCs w:val="20"/>
      </w:rPr>
      <w:t>Office of the State Auditor</w:t>
    </w:r>
  </w:p>
  <w:tbl>
    <w:tblPr>
      <w:tblW w:w="10998" w:type="dxa"/>
      <w:tblInd w:w="-954" w:type="dxa"/>
      <w:tblLayout w:type="fixed"/>
      <w:tblLook w:val="0000" w:firstRow="0" w:lastRow="0" w:firstColumn="0" w:lastColumn="0" w:noHBand="0" w:noVBand="0"/>
    </w:tblPr>
    <w:tblGrid>
      <w:gridCol w:w="2979"/>
      <w:gridCol w:w="5310"/>
      <w:gridCol w:w="2709"/>
    </w:tblGrid>
    <w:tr w:rsidR="00536080" w:rsidRPr="0041233C" w14:paraId="0D8A73F2" w14:textId="77777777" w:rsidTr="0073251F">
      <w:trPr>
        <w:cantSplit/>
        <w:trHeight w:val="2160"/>
      </w:trPr>
      <w:tc>
        <w:tcPr>
          <w:tcW w:w="2979" w:type="dxa"/>
          <w:vAlign w:val="bottom"/>
        </w:tcPr>
        <w:p w14:paraId="63E315D5" w14:textId="77777777" w:rsidR="00536080" w:rsidRPr="0041233C" w:rsidRDefault="00536080" w:rsidP="0073251F">
          <w:pPr>
            <w:spacing w:before="40" w:after="0" w:line="240" w:lineRule="auto"/>
            <w:jc w:val="center"/>
            <w:rPr>
              <w:rFonts w:ascii="Century Gothic" w:eastAsia="Times New Roman" w:hAnsi="Century Gothic" w:cs="Times New Roman"/>
              <w:b/>
              <w:sz w:val="18"/>
              <w:szCs w:val="20"/>
            </w:rPr>
          </w:pPr>
          <w:r w:rsidRPr="0041233C">
            <w:rPr>
              <w:rFonts w:ascii="Black Chancery" w:eastAsia="Times New Roman" w:hAnsi="Black Chancery" w:cs="Times New Roman"/>
              <w:noProof/>
              <w:sz w:val="40"/>
              <w:szCs w:val="20"/>
            </w:rPr>
            <w:drawing>
              <wp:inline distT="0" distB="0" distL="0" distR="0" wp14:anchorId="0942D15E" wp14:editId="6366C84E">
                <wp:extent cx="962025" cy="962025"/>
                <wp:effectExtent l="0" t="0" r="9525" b="9525"/>
                <wp:docPr id="1590717709" name="Picture 1590717709" descr="Seal_of_North_Carolina_sv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descr="Seal_of_North_Carolina_sv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62025" cy="962025"/>
                        </a:xfrm>
                        <a:prstGeom prst="rect">
                          <a:avLst/>
                        </a:prstGeom>
                        <a:noFill/>
                        <a:ln>
                          <a:noFill/>
                        </a:ln>
                      </pic:spPr>
                    </pic:pic>
                  </a:graphicData>
                </a:graphic>
              </wp:inline>
            </w:drawing>
          </w:r>
        </w:p>
        <w:p w14:paraId="19C96625" w14:textId="77777777" w:rsidR="00536080" w:rsidRPr="0041233C" w:rsidRDefault="00536080" w:rsidP="0073251F">
          <w:pPr>
            <w:spacing w:before="60" w:after="0" w:line="240" w:lineRule="auto"/>
            <w:jc w:val="center"/>
            <w:rPr>
              <w:rFonts w:ascii="Arial" w:eastAsia="Times New Roman" w:hAnsi="Arial" w:cs="Times New Roman"/>
              <w:b/>
              <w:sz w:val="18"/>
              <w:szCs w:val="20"/>
            </w:rPr>
          </w:pPr>
          <w:r w:rsidRPr="0041233C">
            <w:rPr>
              <w:rFonts w:ascii="Arial" w:eastAsia="Times New Roman" w:hAnsi="Arial" w:cs="Times New Roman"/>
              <w:b/>
              <w:sz w:val="18"/>
              <w:szCs w:val="20"/>
            </w:rPr>
            <w:t>Beth A. Wood, CPA</w:t>
          </w:r>
        </w:p>
        <w:p w14:paraId="5E606425" w14:textId="77777777" w:rsidR="00536080" w:rsidRPr="0041233C" w:rsidRDefault="00536080" w:rsidP="0073251F">
          <w:pPr>
            <w:spacing w:after="0" w:line="240" w:lineRule="auto"/>
            <w:jc w:val="center"/>
            <w:rPr>
              <w:rFonts w:ascii="Century Gothic" w:eastAsia="Times New Roman" w:hAnsi="Century Gothic" w:cs="Times New Roman"/>
              <w:sz w:val="18"/>
              <w:szCs w:val="20"/>
            </w:rPr>
          </w:pPr>
          <w:r w:rsidRPr="0041233C">
            <w:rPr>
              <w:rFonts w:ascii="Arial" w:eastAsia="Times New Roman" w:hAnsi="Arial" w:cs="Times New Roman"/>
              <w:sz w:val="18"/>
              <w:szCs w:val="20"/>
            </w:rPr>
            <w:t>State Auditor</w:t>
          </w:r>
        </w:p>
      </w:tc>
      <w:tc>
        <w:tcPr>
          <w:tcW w:w="5310" w:type="dxa"/>
        </w:tcPr>
        <w:p w14:paraId="32EEBCF4" w14:textId="77777777" w:rsidR="00536080" w:rsidRPr="0041233C" w:rsidRDefault="00536080" w:rsidP="0073251F">
          <w:pPr>
            <w:spacing w:after="0" w:line="240" w:lineRule="auto"/>
            <w:ind w:left="-108"/>
            <w:jc w:val="center"/>
            <w:rPr>
              <w:rFonts w:ascii="Old English Text MT" w:eastAsia="Times New Roman" w:hAnsi="Old English Text MT" w:cs="Times New Roman"/>
              <w:b/>
              <w:sz w:val="36"/>
              <w:szCs w:val="20"/>
            </w:rPr>
          </w:pPr>
        </w:p>
        <w:p w14:paraId="0BD3AA7F" w14:textId="77777777" w:rsidR="00536080" w:rsidRPr="0041233C" w:rsidRDefault="00536080" w:rsidP="0073251F">
          <w:pPr>
            <w:spacing w:after="0" w:line="240" w:lineRule="auto"/>
            <w:ind w:left="1152"/>
            <w:jc w:val="center"/>
            <w:rPr>
              <w:rFonts w:ascii="Century Gothic" w:eastAsia="Times New Roman" w:hAnsi="Century Gothic" w:cs="Times New Roman"/>
              <w:sz w:val="20"/>
              <w:szCs w:val="20"/>
            </w:rPr>
          </w:pPr>
        </w:p>
      </w:tc>
      <w:tc>
        <w:tcPr>
          <w:tcW w:w="2709" w:type="dxa"/>
          <w:vAlign w:val="bottom"/>
        </w:tcPr>
        <w:p w14:paraId="5240730C" w14:textId="77777777" w:rsidR="00536080" w:rsidRPr="00451461" w:rsidRDefault="00536080" w:rsidP="0073251F">
          <w:pPr>
            <w:spacing w:after="0" w:line="240" w:lineRule="auto"/>
            <w:rPr>
              <w:rFonts w:ascii="Arial" w:eastAsia="Times New Roman" w:hAnsi="Arial" w:cs="Times New Roman"/>
              <w:sz w:val="16"/>
              <w:szCs w:val="20"/>
            </w:rPr>
          </w:pPr>
          <w:r w:rsidRPr="0041233C">
            <w:rPr>
              <w:rFonts w:ascii="Black Chancery" w:eastAsia="Times New Roman" w:hAnsi="Black Chancery" w:cs="Times New Roman"/>
              <w:noProof/>
              <w:sz w:val="40"/>
              <w:szCs w:val="20"/>
            </w:rPr>
            <mc:AlternateContent>
              <mc:Choice Requires="wps">
                <w:drawing>
                  <wp:anchor distT="0" distB="0" distL="114300" distR="114300" simplePos="0" relativeHeight="251658244" behindDoc="0" locked="0" layoutInCell="1" allowOverlap="1" wp14:anchorId="791F4B46" wp14:editId="4097AEB2">
                    <wp:simplePos x="0" y="0"/>
                    <wp:positionH relativeFrom="column">
                      <wp:posOffset>-43815</wp:posOffset>
                    </wp:positionH>
                    <wp:positionV relativeFrom="paragraph">
                      <wp:posOffset>215900</wp:posOffset>
                    </wp:positionV>
                    <wp:extent cx="1631950" cy="893445"/>
                    <wp:effectExtent l="0" t="0" r="6350" b="1905"/>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31950" cy="89344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E8F11DD" w14:textId="77777777" w:rsidR="00536080" w:rsidRPr="0041233C" w:rsidRDefault="00536080" w:rsidP="00D079C7">
                                <w:pPr>
                                  <w:spacing w:after="0" w:line="240" w:lineRule="auto"/>
                                  <w:jc w:val="right"/>
                                  <w:rPr>
                                    <w:rFonts w:ascii="Arial" w:eastAsia="Times New Roman" w:hAnsi="Arial" w:cs="Times New Roman"/>
                                    <w:sz w:val="16"/>
                                    <w:szCs w:val="20"/>
                                  </w:rPr>
                                </w:pPr>
                                <w:r>
                                  <w:rPr>
                                    <w:rFonts w:ascii="Arial" w:eastAsia="Times New Roman" w:hAnsi="Arial" w:cs="Times New Roman"/>
                                    <w:sz w:val="16"/>
                                    <w:szCs w:val="20"/>
                                  </w:rPr>
                                  <w:t xml:space="preserve">    </w:t>
                                </w:r>
                                <w:r w:rsidRPr="0041233C">
                                  <w:rPr>
                                    <w:rFonts w:ascii="Arial" w:eastAsia="Times New Roman" w:hAnsi="Arial" w:cs="Times New Roman"/>
                                    <w:sz w:val="16"/>
                                    <w:szCs w:val="20"/>
                                  </w:rPr>
                                  <w:t xml:space="preserve"> 2 S. Salisbury Street</w:t>
                                </w:r>
                              </w:p>
                              <w:p w14:paraId="41AD0B80" w14:textId="77777777" w:rsidR="00536080" w:rsidRPr="0041233C" w:rsidRDefault="00536080" w:rsidP="00D079C7">
                                <w:pPr>
                                  <w:spacing w:after="0" w:line="240" w:lineRule="auto"/>
                                  <w:ind w:left="-90" w:hanging="270"/>
                                  <w:jc w:val="right"/>
                                  <w:rPr>
                                    <w:rFonts w:ascii="Arial" w:eastAsia="Times New Roman" w:hAnsi="Arial" w:cs="Times New Roman"/>
                                    <w:sz w:val="16"/>
                                    <w:szCs w:val="20"/>
                                  </w:rPr>
                                </w:pPr>
                                <w:r w:rsidRPr="0041233C">
                                  <w:rPr>
                                    <w:rFonts w:ascii="Arial" w:eastAsia="Times New Roman" w:hAnsi="Arial" w:cs="Times New Roman"/>
                                    <w:sz w:val="16"/>
                                    <w:szCs w:val="20"/>
                                  </w:rPr>
                                  <w:t>20601 Mail Service Center</w:t>
                                </w:r>
                              </w:p>
                              <w:p w14:paraId="269EFA87" w14:textId="77777777" w:rsidR="00536080" w:rsidRPr="0041233C" w:rsidRDefault="00536080" w:rsidP="00D079C7">
                                <w:pPr>
                                  <w:spacing w:after="0" w:line="240" w:lineRule="auto"/>
                                  <w:ind w:left="234"/>
                                  <w:jc w:val="right"/>
                                  <w:rPr>
                                    <w:rFonts w:ascii="Arial" w:eastAsia="Times New Roman" w:hAnsi="Arial" w:cs="Times New Roman"/>
                                    <w:sz w:val="16"/>
                                    <w:szCs w:val="20"/>
                                  </w:rPr>
                                </w:pPr>
                                <w:r w:rsidRPr="0041233C">
                                  <w:rPr>
                                    <w:rFonts w:ascii="Arial" w:eastAsia="Times New Roman" w:hAnsi="Arial" w:cs="Times New Roman"/>
                                    <w:sz w:val="16"/>
                                    <w:szCs w:val="20"/>
                                  </w:rPr>
                                  <w:t>Raleigh, NC</w:t>
                                </w:r>
                                <w:r>
                                  <w:rPr>
                                    <w:rFonts w:ascii="Arial" w:eastAsia="Times New Roman" w:hAnsi="Arial" w:cs="Times New Roman"/>
                                    <w:sz w:val="16"/>
                                    <w:szCs w:val="20"/>
                                  </w:rPr>
                                  <w:t xml:space="preserve"> </w:t>
                                </w:r>
                                <w:r w:rsidRPr="0041233C">
                                  <w:rPr>
                                    <w:rFonts w:ascii="Arial" w:eastAsia="Times New Roman" w:hAnsi="Arial" w:cs="Times New Roman"/>
                                    <w:sz w:val="16"/>
                                    <w:szCs w:val="20"/>
                                  </w:rPr>
                                  <w:t>27699-0600</w:t>
                                </w:r>
                              </w:p>
                              <w:p w14:paraId="3BFDDC65" w14:textId="77777777" w:rsidR="00536080" w:rsidRPr="0041233C" w:rsidRDefault="00536080" w:rsidP="00D079C7">
                                <w:pPr>
                                  <w:spacing w:after="0" w:line="240" w:lineRule="auto"/>
                                  <w:ind w:left="234"/>
                                  <w:jc w:val="right"/>
                                  <w:rPr>
                                    <w:rFonts w:ascii="Arial" w:eastAsia="Times New Roman" w:hAnsi="Arial" w:cs="Times New Roman"/>
                                    <w:sz w:val="16"/>
                                    <w:szCs w:val="20"/>
                                  </w:rPr>
                                </w:pPr>
                                <w:r w:rsidRPr="0041233C">
                                  <w:rPr>
                                    <w:rFonts w:ascii="Arial" w:eastAsia="Times New Roman" w:hAnsi="Arial" w:cs="Times New Roman"/>
                                    <w:sz w:val="16"/>
                                    <w:szCs w:val="20"/>
                                  </w:rPr>
                                  <w:t>Telephone: (919) 807-7500</w:t>
                                </w:r>
                              </w:p>
                              <w:p w14:paraId="14FCCFE2" w14:textId="77777777" w:rsidR="00536080" w:rsidRPr="00451461" w:rsidRDefault="00536080" w:rsidP="00D079C7">
                                <w:pPr>
                                  <w:spacing w:after="0" w:line="240" w:lineRule="auto"/>
                                  <w:ind w:left="234"/>
                                  <w:jc w:val="right"/>
                                  <w:rPr>
                                    <w:rFonts w:ascii="Arial" w:eastAsia="Times New Roman" w:hAnsi="Arial" w:cs="Times New Roman"/>
                                    <w:sz w:val="16"/>
                                    <w:szCs w:val="20"/>
                                  </w:rPr>
                                </w:pPr>
                                <w:r w:rsidRPr="00451461">
                                  <w:rPr>
                                    <w:rFonts w:ascii="Arial" w:eastAsia="Times New Roman" w:hAnsi="Arial" w:cs="Times New Roman"/>
                                    <w:sz w:val="16"/>
                                    <w:szCs w:val="20"/>
                                  </w:rPr>
                                  <w:t>Fax: (919) 807-7647</w:t>
                                </w:r>
                              </w:p>
                              <w:p w14:paraId="41BFC5A0" w14:textId="77777777" w:rsidR="00536080" w:rsidRPr="0041233C" w:rsidRDefault="00536080" w:rsidP="00D079C7">
                                <w:pPr>
                                  <w:spacing w:after="0" w:line="240" w:lineRule="auto"/>
                                  <w:jc w:val="right"/>
                                  <w:rPr>
                                    <w:rFonts w:ascii="Univers (W1)" w:eastAsia="Times New Roman" w:hAnsi="Univers (W1)" w:cs="Times New Roman"/>
                                    <w:sz w:val="20"/>
                                    <w:szCs w:val="20"/>
                                  </w:rPr>
                                </w:pPr>
                                <w:r w:rsidRPr="00451461">
                                  <w:rPr>
                                    <w:rFonts w:ascii="Arial" w:eastAsia="Times New Roman" w:hAnsi="Arial" w:cs="Times New Roman"/>
                                    <w:sz w:val="16"/>
                                    <w:szCs w:val="20"/>
                                  </w:rPr>
                                  <w:t>http://www.ncauditor.net</w:t>
                                </w:r>
                              </w:p>
                              <w:p w14:paraId="750D71A0" w14:textId="77777777" w:rsidR="00536080" w:rsidRDefault="00536080" w:rsidP="00D079C7">
                                <w:pPr>
                                  <w:jc w:val="right"/>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791F4B46" id="_x0000_t202" coordsize="21600,21600" o:spt="202" path="m,l,21600r21600,l21600,xe">
                    <v:stroke joinstyle="miter"/>
                    <v:path gradientshapeok="t" o:connecttype="rect"/>
                  </v:shapetype>
                  <v:shape id="Text Box 27" o:spid="_x0000_s1031" type="#_x0000_t202" style="position:absolute;margin-left:-3.45pt;margin-top:17pt;width:128.5pt;height:70.3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PhmE9wEAANEDAAAOAAAAZHJzL2Uyb0RvYy54bWysU8tu2zAQvBfoPxC817IdO40Fy0HqwEWB&#10;9AGk+QCKoiSiFJdd0pbcr++Schy3uRXVgeBqydmd2eH6dugMOyj0GmzBZ5MpZ8pKqLRtCv70fffu&#10;hjMfhK2EAasKflSe327evln3LldzaMFUChmBWJ/3ruBtCC7PMi9b1Qk/AacsJWvATgQKsckqFD2h&#10;dyabT6fXWQ9YOQSpvKe/92OSbxJ+XSsZvta1V4GZglNvIa2Y1jKu2WYt8gaFa7U8tSH+oYtOaEtF&#10;z1D3Igi2R/0KqtMSwUMdJhK6DOpaS5U4EJvZ9C82j61wKnEhcbw7y+T/H6z8cnh035CF4QMMNMBE&#10;wrsHkD88s7BthW3UHSL0rRIVFZ5FybLe+fx0NUrtcx9Byv4zVDRksQ+QgIYau6gK8WSETgM4nkVX&#10;Q2Aylry+mq2WlJKUu1ldLRbLVELkz7cd+vBRQcfipuBIQ03o4vDgQ+xG5M9HYjEPRlc7bUwKsCm3&#10;BtlBkAF26Tuh/3HM2HjYQrw2IsY/iWZkNnIMQzkwXRU8NRhZl1AdiTfC6Ct6B7RpAX9x1pOnCu5/&#10;7gUqzswnS9qtZotFNGEKFsv3cwrwMlNeZoSVBFXwwNm43YbRuHuHummp0jgtC3ekd62TFC9dndon&#10;3ySFTh6PxryM06mXl7j5DQAA//8DAFBLAwQUAAYACAAAACEA/2SwiN0AAAAJAQAADwAAAGRycy9k&#10;b3ducmV2LnhtbEyP0U6DQBBF3038h82Y+GLapZWCRZZGTTS+tvYDBpgCkZ0l7LbQv3d80sfJPblz&#10;br6bba8uNPrOsYHVMgJFXLm648bA8et98QTKB+Qae8dk4EoedsXtTY5Z7Sbe0+UQGiUl7DM00IYw&#10;ZFr7qiWLfukGYslObrQY5BwbXY84Sbnt9TqKEm2xY/nQ4kBvLVXfh7M1cPqcHjbbqfwIx3QfJ6/Y&#10;paW7GnN/N788gwo0hz8YfvVFHQpxKt2Za696A4tkK6SBx1gmSb7eRCtQpYBpnIIucv1/QfEDAAD/&#10;/wMAUEsBAi0AFAAGAAgAAAAhALaDOJL+AAAA4QEAABMAAAAAAAAAAAAAAAAAAAAAAFtDb250ZW50&#10;X1R5cGVzXS54bWxQSwECLQAUAAYACAAAACEAOP0h/9YAAACUAQAACwAAAAAAAAAAAAAAAAAvAQAA&#10;X3JlbHMvLnJlbHNQSwECLQAUAAYACAAAACEAWj4ZhPcBAADRAwAADgAAAAAAAAAAAAAAAAAuAgAA&#10;ZHJzL2Uyb0RvYy54bWxQSwECLQAUAAYACAAAACEA/2SwiN0AAAAJAQAADwAAAAAAAAAAAAAAAABR&#10;BAAAZHJzL2Rvd25yZXYueG1sUEsFBgAAAAAEAAQA8wAAAFsFAAAAAA==&#10;" stroked="f">
                    <v:textbox>
                      <w:txbxContent>
                        <w:p w14:paraId="2E8F11DD" w14:textId="77777777" w:rsidR="00536080" w:rsidRPr="0041233C" w:rsidRDefault="00536080" w:rsidP="00D079C7">
                          <w:pPr>
                            <w:spacing w:after="0" w:line="240" w:lineRule="auto"/>
                            <w:jc w:val="right"/>
                            <w:rPr>
                              <w:rFonts w:ascii="Arial" w:eastAsia="Times New Roman" w:hAnsi="Arial" w:cs="Times New Roman"/>
                              <w:sz w:val="16"/>
                              <w:szCs w:val="20"/>
                            </w:rPr>
                          </w:pPr>
                          <w:r>
                            <w:rPr>
                              <w:rFonts w:ascii="Arial" w:eastAsia="Times New Roman" w:hAnsi="Arial" w:cs="Times New Roman"/>
                              <w:sz w:val="16"/>
                              <w:szCs w:val="20"/>
                            </w:rPr>
                            <w:t xml:space="preserve">    </w:t>
                          </w:r>
                          <w:r w:rsidRPr="0041233C">
                            <w:rPr>
                              <w:rFonts w:ascii="Arial" w:eastAsia="Times New Roman" w:hAnsi="Arial" w:cs="Times New Roman"/>
                              <w:sz w:val="16"/>
                              <w:szCs w:val="20"/>
                            </w:rPr>
                            <w:t xml:space="preserve"> 2 S. Salisbury Street</w:t>
                          </w:r>
                        </w:p>
                        <w:p w14:paraId="41AD0B80" w14:textId="77777777" w:rsidR="00536080" w:rsidRPr="0041233C" w:rsidRDefault="00536080" w:rsidP="00D079C7">
                          <w:pPr>
                            <w:spacing w:after="0" w:line="240" w:lineRule="auto"/>
                            <w:ind w:left="-90" w:hanging="270"/>
                            <w:jc w:val="right"/>
                            <w:rPr>
                              <w:rFonts w:ascii="Arial" w:eastAsia="Times New Roman" w:hAnsi="Arial" w:cs="Times New Roman"/>
                              <w:sz w:val="16"/>
                              <w:szCs w:val="20"/>
                            </w:rPr>
                          </w:pPr>
                          <w:r w:rsidRPr="0041233C">
                            <w:rPr>
                              <w:rFonts w:ascii="Arial" w:eastAsia="Times New Roman" w:hAnsi="Arial" w:cs="Times New Roman"/>
                              <w:sz w:val="16"/>
                              <w:szCs w:val="20"/>
                            </w:rPr>
                            <w:t>20601 Mail Service Center</w:t>
                          </w:r>
                        </w:p>
                        <w:p w14:paraId="269EFA87" w14:textId="77777777" w:rsidR="00536080" w:rsidRPr="0041233C" w:rsidRDefault="00536080" w:rsidP="00D079C7">
                          <w:pPr>
                            <w:spacing w:after="0" w:line="240" w:lineRule="auto"/>
                            <w:ind w:left="234"/>
                            <w:jc w:val="right"/>
                            <w:rPr>
                              <w:rFonts w:ascii="Arial" w:eastAsia="Times New Roman" w:hAnsi="Arial" w:cs="Times New Roman"/>
                              <w:sz w:val="16"/>
                              <w:szCs w:val="20"/>
                            </w:rPr>
                          </w:pPr>
                          <w:r w:rsidRPr="0041233C">
                            <w:rPr>
                              <w:rFonts w:ascii="Arial" w:eastAsia="Times New Roman" w:hAnsi="Arial" w:cs="Times New Roman"/>
                              <w:sz w:val="16"/>
                              <w:szCs w:val="20"/>
                            </w:rPr>
                            <w:t>Raleigh, NC</w:t>
                          </w:r>
                          <w:r>
                            <w:rPr>
                              <w:rFonts w:ascii="Arial" w:eastAsia="Times New Roman" w:hAnsi="Arial" w:cs="Times New Roman"/>
                              <w:sz w:val="16"/>
                              <w:szCs w:val="20"/>
                            </w:rPr>
                            <w:t xml:space="preserve"> </w:t>
                          </w:r>
                          <w:r w:rsidRPr="0041233C">
                            <w:rPr>
                              <w:rFonts w:ascii="Arial" w:eastAsia="Times New Roman" w:hAnsi="Arial" w:cs="Times New Roman"/>
                              <w:sz w:val="16"/>
                              <w:szCs w:val="20"/>
                            </w:rPr>
                            <w:t>27699-0600</w:t>
                          </w:r>
                        </w:p>
                        <w:p w14:paraId="3BFDDC65" w14:textId="77777777" w:rsidR="00536080" w:rsidRPr="0041233C" w:rsidRDefault="00536080" w:rsidP="00D079C7">
                          <w:pPr>
                            <w:spacing w:after="0" w:line="240" w:lineRule="auto"/>
                            <w:ind w:left="234"/>
                            <w:jc w:val="right"/>
                            <w:rPr>
                              <w:rFonts w:ascii="Arial" w:eastAsia="Times New Roman" w:hAnsi="Arial" w:cs="Times New Roman"/>
                              <w:sz w:val="16"/>
                              <w:szCs w:val="20"/>
                            </w:rPr>
                          </w:pPr>
                          <w:r w:rsidRPr="0041233C">
                            <w:rPr>
                              <w:rFonts w:ascii="Arial" w:eastAsia="Times New Roman" w:hAnsi="Arial" w:cs="Times New Roman"/>
                              <w:sz w:val="16"/>
                              <w:szCs w:val="20"/>
                            </w:rPr>
                            <w:t>Telephone: (919) 807-7500</w:t>
                          </w:r>
                        </w:p>
                        <w:p w14:paraId="14FCCFE2" w14:textId="77777777" w:rsidR="00536080" w:rsidRPr="00451461" w:rsidRDefault="00536080" w:rsidP="00D079C7">
                          <w:pPr>
                            <w:spacing w:after="0" w:line="240" w:lineRule="auto"/>
                            <w:ind w:left="234"/>
                            <w:jc w:val="right"/>
                            <w:rPr>
                              <w:rFonts w:ascii="Arial" w:eastAsia="Times New Roman" w:hAnsi="Arial" w:cs="Times New Roman"/>
                              <w:sz w:val="16"/>
                              <w:szCs w:val="20"/>
                            </w:rPr>
                          </w:pPr>
                          <w:r w:rsidRPr="00451461">
                            <w:rPr>
                              <w:rFonts w:ascii="Arial" w:eastAsia="Times New Roman" w:hAnsi="Arial" w:cs="Times New Roman"/>
                              <w:sz w:val="16"/>
                              <w:szCs w:val="20"/>
                            </w:rPr>
                            <w:t>Fax: (919) 807-7647</w:t>
                          </w:r>
                        </w:p>
                        <w:p w14:paraId="41BFC5A0" w14:textId="77777777" w:rsidR="00536080" w:rsidRPr="0041233C" w:rsidRDefault="00536080" w:rsidP="00D079C7">
                          <w:pPr>
                            <w:spacing w:after="0" w:line="240" w:lineRule="auto"/>
                            <w:jc w:val="right"/>
                            <w:rPr>
                              <w:rFonts w:ascii="Univers (W1)" w:eastAsia="Times New Roman" w:hAnsi="Univers (W1)" w:cs="Times New Roman"/>
                              <w:sz w:val="20"/>
                              <w:szCs w:val="20"/>
                            </w:rPr>
                          </w:pPr>
                          <w:r w:rsidRPr="00451461">
                            <w:rPr>
                              <w:rFonts w:ascii="Arial" w:eastAsia="Times New Roman" w:hAnsi="Arial" w:cs="Times New Roman"/>
                              <w:sz w:val="16"/>
                              <w:szCs w:val="20"/>
                            </w:rPr>
                            <w:t>http://www.ncauditor.net</w:t>
                          </w:r>
                        </w:p>
                        <w:p w14:paraId="750D71A0" w14:textId="77777777" w:rsidR="00536080" w:rsidRDefault="00536080" w:rsidP="00D079C7">
                          <w:pPr>
                            <w:jc w:val="right"/>
                          </w:pPr>
                        </w:p>
                      </w:txbxContent>
                    </v:textbox>
                  </v:shape>
                </w:pict>
              </mc:Fallback>
            </mc:AlternateContent>
          </w:r>
        </w:p>
      </w:tc>
    </w:tr>
  </w:tbl>
  <w:p w14:paraId="138EC390" w14:textId="77777777" w:rsidR="00536080" w:rsidRDefault="00536080">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2E" w14:textId="77777777" w:rsidR="00536080" w:rsidRDefault="00536080">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2F" w14:textId="77777777" w:rsidR="00536080" w:rsidRDefault="00536080">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37" w14:textId="77777777" w:rsidR="00536080" w:rsidRPr="002E1DCC" w:rsidRDefault="00536080" w:rsidP="0073251F">
    <w:pPr>
      <w:pStyle w:val="Header"/>
      <w:ind w:left="-1584"/>
    </w:pPr>
  </w:p>
  <w:p w14:paraId="0D8EEA7C" w14:textId="77777777" w:rsidR="00536080" w:rsidRDefault="00536080"/>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38" w14:textId="77777777" w:rsidR="00536080" w:rsidRPr="00061A39" w:rsidRDefault="00536080" w:rsidP="0073251F">
    <w:pPr>
      <w:pStyle w:val="Header"/>
    </w:pPr>
  </w:p>
  <w:p w14:paraId="4C0845DE" w14:textId="77777777" w:rsidR="00536080" w:rsidRDefault="00536080"/>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B7143C" w14:textId="77777777" w:rsidR="00536080" w:rsidRDefault="0053608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402"/>
    <w:multiLevelType w:val="multilevel"/>
    <w:tmpl w:val="00000885"/>
    <w:lvl w:ilvl="0">
      <w:start w:val="1"/>
      <w:numFmt w:val="decimal"/>
      <w:lvlText w:val="(%1)"/>
      <w:lvlJc w:val="left"/>
      <w:pPr>
        <w:ind w:left="836" w:hanging="433"/>
      </w:pPr>
      <w:rPr>
        <w:rFonts w:ascii="Arial" w:hAnsi="Arial" w:cs="Arial"/>
        <w:b w:val="0"/>
        <w:bCs w:val="0"/>
        <w:sz w:val="18"/>
        <w:szCs w:val="18"/>
      </w:rPr>
    </w:lvl>
    <w:lvl w:ilvl="1">
      <w:numFmt w:val="bullet"/>
      <w:lvlText w:val="•"/>
      <w:lvlJc w:val="left"/>
      <w:pPr>
        <w:ind w:left="1812" w:hanging="433"/>
      </w:pPr>
    </w:lvl>
    <w:lvl w:ilvl="2">
      <w:numFmt w:val="bullet"/>
      <w:lvlText w:val="•"/>
      <w:lvlJc w:val="left"/>
      <w:pPr>
        <w:ind w:left="2789" w:hanging="433"/>
      </w:pPr>
    </w:lvl>
    <w:lvl w:ilvl="3">
      <w:numFmt w:val="bullet"/>
      <w:lvlText w:val="•"/>
      <w:lvlJc w:val="left"/>
      <w:pPr>
        <w:ind w:left="3765" w:hanging="433"/>
      </w:pPr>
    </w:lvl>
    <w:lvl w:ilvl="4">
      <w:numFmt w:val="bullet"/>
      <w:lvlText w:val="•"/>
      <w:lvlJc w:val="left"/>
      <w:pPr>
        <w:ind w:left="4741" w:hanging="433"/>
      </w:pPr>
    </w:lvl>
    <w:lvl w:ilvl="5">
      <w:numFmt w:val="bullet"/>
      <w:lvlText w:val="•"/>
      <w:lvlJc w:val="left"/>
      <w:pPr>
        <w:ind w:left="5718" w:hanging="433"/>
      </w:pPr>
    </w:lvl>
    <w:lvl w:ilvl="6">
      <w:numFmt w:val="bullet"/>
      <w:lvlText w:val="•"/>
      <w:lvlJc w:val="left"/>
      <w:pPr>
        <w:ind w:left="6694" w:hanging="433"/>
      </w:pPr>
    </w:lvl>
    <w:lvl w:ilvl="7">
      <w:numFmt w:val="bullet"/>
      <w:lvlText w:val="•"/>
      <w:lvlJc w:val="left"/>
      <w:pPr>
        <w:ind w:left="7670" w:hanging="433"/>
      </w:pPr>
    </w:lvl>
    <w:lvl w:ilvl="8">
      <w:numFmt w:val="bullet"/>
      <w:lvlText w:val="•"/>
      <w:lvlJc w:val="left"/>
      <w:pPr>
        <w:ind w:left="8647" w:hanging="433"/>
      </w:pPr>
    </w:lvl>
  </w:abstractNum>
  <w:abstractNum w:abstractNumId="1" w15:restartNumberingAfterBreak="0">
    <w:nsid w:val="0C317138"/>
    <w:multiLevelType w:val="hybridMultilevel"/>
    <w:tmpl w:val="9BDCBE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D8E2857"/>
    <w:multiLevelType w:val="hybridMultilevel"/>
    <w:tmpl w:val="32368B06"/>
    <w:lvl w:ilvl="0" w:tplc="EDF0BEA6">
      <w:start w:val="1"/>
      <w:numFmt w:val="upperLetter"/>
      <w:lvlText w:val="%1."/>
      <w:lvlJc w:val="left"/>
      <w:pPr>
        <w:ind w:left="1800" w:hanging="360"/>
      </w:pPr>
      <w:rPr>
        <w:rFonts w:hint="default"/>
        <w:b/>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3" w15:restartNumberingAfterBreak="0">
    <w:nsid w:val="11650C35"/>
    <w:multiLevelType w:val="hybridMultilevel"/>
    <w:tmpl w:val="1A1AA272"/>
    <w:lvl w:ilvl="0" w:tplc="D5443E0E">
      <w:start w:val="1"/>
      <w:numFmt w:val="decimal"/>
      <w:lvlText w:val="%1."/>
      <w:lvlJc w:val="left"/>
      <w:pPr>
        <w:ind w:left="2088" w:hanging="360"/>
      </w:pPr>
      <w:rPr>
        <w:rFonts w:hint="default"/>
        <w:b/>
        <w:i/>
        <w:color w:val="0000FF"/>
      </w:rPr>
    </w:lvl>
    <w:lvl w:ilvl="1" w:tplc="04090019">
      <w:start w:val="1"/>
      <w:numFmt w:val="lowerLetter"/>
      <w:lvlText w:val="%2."/>
      <w:lvlJc w:val="left"/>
      <w:pPr>
        <w:ind w:left="2808" w:hanging="360"/>
      </w:pPr>
    </w:lvl>
    <w:lvl w:ilvl="2" w:tplc="0409001B" w:tentative="1">
      <w:start w:val="1"/>
      <w:numFmt w:val="lowerRoman"/>
      <w:lvlText w:val="%3."/>
      <w:lvlJc w:val="right"/>
      <w:pPr>
        <w:ind w:left="3528" w:hanging="180"/>
      </w:pPr>
    </w:lvl>
    <w:lvl w:ilvl="3" w:tplc="0409000F" w:tentative="1">
      <w:start w:val="1"/>
      <w:numFmt w:val="decimal"/>
      <w:lvlText w:val="%4."/>
      <w:lvlJc w:val="left"/>
      <w:pPr>
        <w:ind w:left="4248" w:hanging="360"/>
      </w:pPr>
    </w:lvl>
    <w:lvl w:ilvl="4" w:tplc="04090019" w:tentative="1">
      <w:start w:val="1"/>
      <w:numFmt w:val="lowerLetter"/>
      <w:lvlText w:val="%5."/>
      <w:lvlJc w:val="left"/>
      <w:pPr>
        <w:ind w:left="4968" w:hanging="360"/>
      </w:pPr>
    </w:lvl>
    <w:lvl w:ilvl="5" w:tplc="0409001B" w:tentative="1">
      <w:start w:val="1"/>
      <w:numFmt w:val="lowerRoman"/>
      <w:lvlText w:val="%6."/>
      <w:lvlJc w:val="right"/>
      <w:pPr>
        <w:ind w:left="5688" w:hanging="180"/>
      </w:pPr>
    </w:lvl>
    <w:lvl w:ilvl="6" w:tplc="0409000F" w:tentative="1">
      <w:start w:val="1"/>
      <w:numFmt w:val="decimal"/>
      <w:lvlText w:val="%7."/>
      <w:lvlJc w:val="left"/>
      <w:pPr>
        <w:ind w:left="6408" w:hanging="360"/>
      </w:pPr>
    </w:lvl>
    <w:lvl w:ilvl="7" w:tplc="04090019" w:tentative="1">
      <w:start w:val="1"/>
      <w:numFmt w:val="lowerLetter"/>
      <w:lvlText w:val="%8."/>
      <w:lvlJc w:val="left"/>
      <w:pPr>
        <w:ind w:left="7128" w:hanging="360"/>
      </w:pPr>
    </w:lvl>
    <w:lvl w:ilvl="8" w:tplc="0409001B" w:tentative="1">
      <w:start w:val="1"/>
      <w:numFmt w:val="lowerRoman"/>
      <w:lvlText w:val="%9."/>
      <w:lvlJc w:val="right"/>
      <w:pPr>
        <w:ind w:left="7848" w:hanging="180"/>
      </w:pPr>
    </w:lvl>
  </w:abstractNum>
  <w:abstractNum w:abstractNumId="4" w15:restartNumberingAfterBreak="0">
    <w:nsid w:val="13224250"/>
    <w:multiLevelType w:val="hybridMultilevel"/>
    <w:tmpl w:val="C0A05968"/>
    <w:lvl w:ilvl="0" w:tplc="92D44BC8">
      <w:start w:val="1"/>
      <w:numFmt w:val="lowerLetter"/>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5" w15:restartNumberingAfterBreak="0">
    <w:nsid w:val="159D59B0"/>
    <w:multiLevelType w:val="hybridMultilevel"/>
    <w:tmpl w:val="1A208B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61F676D"/>
    <w:multiLevelType w:val="hybridMultilevel"/>
    <w:tmpl w:val="F88EE70A"/>
    <w:lvl w:ilvl="0" w:tplc="F6BE5AF2">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87A372F"/>
    <w:multiLevelType w:val="hybridMultilevel"/>
    <w:tmpl w:val="7054C88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9853ABA"/>
    <w:multiLevelType w:val="hybridMultilevel"/>
    <w:tmpl w:val="43C2C8FA"/>
    <w:lvl w:ilvl="0" w:tplc="A30CA5DE">
      <w:start w:val="1"/>
      <w:numFmt w:val="upperLetter"/>
      <w:lvlText w:val="%1."/>
      <w:lvlJc w:val="left"/>
      <w:pPr>
        <w:ind w:left="1800" w:hanging="360"/>
      </w:pPr>
      <w:rPr>
        <w:rFonts w:hint="default"/>
        <w:b/>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9" w15:restartNumberingAfterBreak="0">
    <w:nsid w:val="19AA322E"/>
    <w:multiLevelType w:val="hybridMultilevel"/>
    <w:tmpl w:val="BAEEDA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1C22785F"/>
    <w:multiLevelType w:val="hybridMultilevel"/>
    <w:tmpl w:val="F8F0D112"/>
    <w:lvl w:ilvl="0" w:tplc="6B308A9C">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1" w15:restartNumberingAfterBreak="0">
    <w:nsid w:val="26C05447"/>
    <w:multiLevelType w:val="hybridMultilevel"/>
    <w:tmpl w:val="DB480D5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8587D34"/>
    <w:multiLevelType w:val="hybridMultilevel"/>
    <w:tmpl w:val="E3921838"/>
    <w:lvl w:ilvl="0" w:tplc="D0280682">
      <w:start w:val="1"/>
      <w:numFmt w:val="decimal"/>
      <w:lvlText w:val="%1."/>
      <w:lvlJc w:val="left"/>
      <w:pPr>
        <w:ind w:left="1800" w:hanging="360"/>
      </w:pPr>
      <w:rPr>
        <w:rFonts w:hint="defaul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3" w15:restartNumberingAfterBreak="0">
    <w:nsid w:val="2C11492F"/>
    <w:multiLevelType w:val="hybridMultilevel"/>
    <w:tmpl w:val="02887E8E"/>
    <w:lvl w:ilvl="0" w:tplc="19366C24">
      <w:start w:val="1"/>
      <w:numFmt w:val="lowerLetter"/>
      <w:lvlText w:val="(%1)"/>
      <w:lvlJc w:val="left"/>
      <w:pPr>
        <w:ind w:left="3240" w:hanging="1080"/>
      </w:pPr>
      <w:rPr>
        <w:rFonts w:hint="default"/>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14" w15:restartNumberingAfterBreak="0">
    <w:nsid w:val="2F5D4F7E"/>
    <w:multiLevelType w:val="hybridMultilevel"/>
    <w:tmpl w:val="783869B2"/>
    <w:lvl w:ilvl="0" w:tplc="57B4269A">
      <w:start w:val="1"/>
      <w:numFmt w:val="upperLetter"/>
      <w:lvlText w:val="%1."/>
      <w:lvlJc w:val="left"/>
      <w:pPr>
        <w:ind w:left="1800" w:hanging="360"/>
      </w:pPr>
      <w:rPr>
        <w:rFonts w:hint="default"/>
        <w:b/>
        <w:i w:val="0"/>
        <w:iCs w:val="0"/>
        <w:color w:val="auto"/>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5" w15:restartNumberingAfterBreak="0">
    <w:nsid w:val="35BA5D98"/>
    <w:multiLevelType w:val="hybridMultilevel"/>
    <w:tmpl w:val="F63612D8"/>
    <w:lvl w:ilvl="0" w:tplc="FCCA5D2E">
      <w:start w:val="1"/>
      <w:numFmt w:val="upperLetter"/>
      <w:lvlText w:val="%1."/>
      <w:lvlJc w:val="left"/>
      <w:pPr>
        <w:ind w:left="1800" w:hanging="360"/>
      </w:pPr>
      <w:rPr>
        <w:rFonts w:ascii="Arial" w:hAnsi="Arial" w:cs="Arial" w:hint="default"/>
        <w:b/>
        <w:color w:val="auto"/>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6" w15:restartNumberingAfterBreak="0">
    <w:nsid w:val="368A14F8"/>
    <w:multiLevelType w:val="hybridMultilevel"/>
    <w:tmpl w:val="37A4DF70"/>
    <w:lvl w:ilvl="0" w:tplc="E27C5D5E">
      <w:start w:val="1"/>
      <w:numFmt w:val="upperLetter"/>
      <w:lvlText w:val="%1."/>
      <w:lvlJc w:val="left"/>
      <w:pPr>
        <w:ind w:left="1800" w:hanging="360"/>
      </w:pPr>
      <w:rPr>
        <w:rFonts w:hint="default"/>
        <w:b/>
        <w:i/>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17" w15:restartNumberingAfterBreak="0">
    <w:nsid w:val="423D6A41"/>
    <w:multiLevelType w:val="hybridMultilevel"/>
    <w:tmpl w:val="97F8973E"/>
    <w:lvl w:ilvl="0" w:tplc="04090015">
      <w:start w:val="1"/>
      <w:numFmt w:val="upp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8" w15:restartNumberingAfterBreak="0">
    <w:nsid w:val="432C3FF4"/>
    <w:multiLevelType w:val="hybridMultilevel"/>
    <w:tmpl w:val="275C4F7C"/>
    <w:lvl w:ilvl="0" w:tplc="A00A1276">
      <w:start w:val="1"/>
      <w:numFmt w:val="upperLetter"/>
      <w:lvlText w:val="%1."/>
      <w:lvlJc w:val="left"/>
      <w:pPr>
        <w:ind w:left="720" w:hanging="360"/>
      </w:pPr>
      <w:rPr>
        <w:rFonts w:ascii="Arial" w:hAnsi="Arial" w:cs="Arial" w:hint="default"/>
        <w:b/>
        <w:bCs/>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9" w15:restartNumberingAfterBreak="0">
    <w:nsid w:val="44327D31"/>
    <w:multiLevelType w:val="hybridMultilevel"/>
    <w:tmpl w:val="02887E8E"/>
    <w:lvl w:ilvl="0" w:tplc="19366C24">
      <w:start w:val="1"/>
      <w:numFmt w:val="lowerLetter"/>
      <w:lvlText w:val="(%1)"/>
      <w:lvlJc w:val="left"/>
      <w:pPr>
        <w:ind w:left="3240" w:hanging="1080"/>
      </w:pPr>
      <w:rPr>
        <w:rFonts w:hint="default"/>
      </w:rPr>
    </w:lvl>
    <w:lvl w:ilvl="1" w:tplc="04090019" w:tentative="1">
      <w:start w:val="1"/>
      <w:numFmt w:val="lowerLetter"/>
      <w:lvlText w:val="%2."/>
      <w:lvlJc w:val="left"/>
      <w:pPr>
        <w:ind w:left="3240" w:hanging="360"/>
      </w:pPr>
    </w:lvl>
    <w:lvl w:ilvl="2" w:tplc="0409001B" w:tentative="1">
      <w:start w:val="1"/>
      <w:numFmt w:val="lowerRoman"/>
      <w:lvlText w:val="%3."/>
      <w:lvlJc w:val="right"/>
      <w:pPr>
        <w:ind w:left="3960" w:hanging="180"/>
      </w:pPr>
    </w:lvl>
    <w:lvl w:ilvl="3" w:tplc="0409000F" w:tentative="1">
      <w:start w:val="1"/>
      <w:numFmt w:val="decimal"/>
      <w:lvlText w:val="%4."/>
      <w:lvlJc w:val="left"/>
      <w:pPr>
        <w:ind w:left="4680" w:hanging="360"/>
      </w:pPr>
    </w:lvl>
    <w:lvl w:ilvl="4" w:tplc="04090019" w:tentative="1">
      <w:start w:val="1"/>
      <w:numFmt w:val="lowerLetter"/>
      <w:lvlText w:val="%5."/>
      <w:lvlJc w:val="left"/>
      <w:pPr>
        <w:ind w:left="5400" w:hanging="360"/>
      </w:pPr>
    </w:lvl>
    <w:lvl w:ilvl="5" w:tplc="0409001B" w:tentative="1">
      <w:start w:val="1"/>
      <w:numFmt w:val="lowerRoman"/>
      <w:lvlText w:val="%6."/>
      <w:lvlJc w:val="right"/>
      <w:pPr>
        <w:ind w:left="6120" w:hanging="180"/>
      </w:pPr>
    </w:lvl>
    <w:lvl w:ilvl="6" w:tplc="0409000F" w:tentative="1">
      <w:start w:val="1"/>
      <w:numFmt w:val="decimal"/>
      <w:lvlText w:val="%7."/>
      <w:lvlJc w:val="left"/>
      <w:pPr>
        <w:ind w:left="6840" w:hanging="360"/>
      </w:pPr>
    </w:lvl>
    <w:lvl w:ilvl="7" w:tplc="04090019" w:tentative="1">
      <w:start w:val="1"/>
      <w:numFmt w:val="lowerLetter"/>
      <w:lvlText w:val="%8."/>
      <w:lvlJc w:val="left"/>
      <w:pPr>
        <w:ind w:left="7560" w:hanging="360"/>
      </w:pPr>
    </w:lvl>
    <w:lvl w:ilvl="8" w:tplc="0409001B" w:tentative="1">
      <w:start w:val="1"/>
      <w:numFmt w:val="lowerRoman"/>
      <w:lvlText w:val="%9."/>
      <w:lvlJc w:val="right"/>
      <w:pPr>
        <w:ind w:left="8280" w:hanging="180"/>
      </w:pPr>
    </w:lvl>
  </w:abstractNum>
  <w:abstractNum w:abstractNumId="20" w15:restartNumberingAfterBreak="0">
    <w:nsid w:val="4FB50CD4"/>
    <w:multiLevelType w:val="hybridMultilevel"/>
    <w:tmpl w:val="7FE4BA46"/>
    <w:lvl w:ilvl="0" w:tplc="04090001">
      <w:start w:val="1"/>
      <w:numFmt w:val="bullet"/>
      <w:lvlText w:val=""/>
      <w:lvlJc w:val="left"/>
      <w:pPr>
        <w:ind w:left="1446" w:hanging="360"/>
      </w:pPr>
      <w:rPr>
        <w:rFonts w:ascii="Symbol" w:hAnsi="Symbol" w:hint="default"/>
      </w:rPr>
    </w:lvl>
    <w:lvl w:ilvl="1" w:tplc="04090003" w:tentative="1">
      <w:start w:val="1"/>
      <w:numFmt w:val="bullet"/>
      <w:lvlText w:val="o"/>
      <w:lvlJc w:val="left"/>
      <w:pPr>
        <w:ind w:left="2166" w:hanging="360"/>
      </w:pPr>
      <w:rPr>
        <w:rFonts w:ascii="Courier New" w:hAnsi="Courier New" w:cs="Courier New" w:hint="default"/>
      </w:rPr>
    </w:lvl>
    <w:lvl w:ilvl="2" w:tplc="04090005" w:tentative="1">
      <w:start w:val="1"/>
      <w:numFmt w:val="bullet"/>
      <w:lvlText w:val=""/>
      <w:lvlJc w:val="left"/>
      <w:pPr>
        <w:ind w:left="2886" w:hanging="360"/>
      </w:pPr>
      <w:rPr>
        <w:rFonts w:ascii="Wingdings" w:hAnsi="Wingdings" w:hint="default"/>
      </w:rPr>
    </w:lvl>
    <w:lvl w:ilvl="3" w:tplc="04090001" w:tentative="1">
      <w:start w:val="1"/>
      <w:numFmt w:val="bullet"/>
      <w:lvlText w:val=""/>
      <w:lvlJc w:val="left"/>
      <w:pPr>
        <w:ind w:left="3606" w:hanging="360"/>
      </w:pPr>
      <w:rPr>
        <w:rFonts w:ascii="Symbol" w:hAnsi="Symbol" w:hint="default"/>
      </w:rPr>
    </w:lvl>
    <w:lvl w:ilvl="4" w:tplc="04090003" w:tentative="1">
      <w:start w:val="1"/>
      <w:numFmt w:val="bullet"/>
      <w:lvlText w:val="o"/>
      <w:lvlJc w:val="left"/>
      <w:pPr>
        <w:ind w:left="4326" w:hanging="360"/>
      </w:pPr>
      <w:rPr>
        <w:rFonts w:ascii="Courier New" w:hAnsi="Courier New" w:cs="Courier New" w:hint="default"/>
      </w:rPr>
    </w:lvl>
    <w:lvl w:ilvl="5" w:tplc="04090005" w:tentative="1">
      <w:start w:val="1"/>
      <w:numFmt w:val="bullet"/>
      <w:lvlText w:val=""/>
      <w:lvlJc w:val="left"/>
      <w:pPr>
        <w:ind w:left="5046" w:hanging="360"/>
      </w:pPr>
      <w:rPr>
        <w:rFonts w:ascii="Wingdings" w:hAnsi="Wingdings" w:hint="default"/>
      </w:rPr>
    </w:lvl>
    <w:lvl w:ilvl="6" w:tplc="04090001" w:tentative="1">
      <w:start w:val="1"/>
      <w:numFmt w:val="bullet"/>
      <w:lvlText w:val=""/>
      <w:lvlJc w:val="left"/>
      <w:pPr>
        <w:ind w:left="5766" w:hanging="360"/>
      </w:pPr>
      <w:rPr>
        <w:rFonts w:ascii="Symbol" w:hAnsi="Symbol" w:hint="default"/>
      </w:rPr>
    </w:lvl>
    <w:lvl w:ilvl="7" w:tplc="04090003" w:tentative="1">
      <w:start w:val="1"/>
      <w:numFmt w:val="bullet"/>
      <w:lvlText w:val="o"/>
      <w:lvlJc w:val="left"/>
      <w:pPr>
        <w:ind w:left="6486" w:hanging="360"/>
      </w:pPr>
      <w:rPr>
        <w:rFonts w:ascii="Courier New" w:hAnsi="Courier New" w:cs="Courier New" w:hint="default"/>
      </w:rPr>
    </w:lvl>
    <w:lvl w:ilvl="8" w:tplc="04090005" w:tentative="1">
      <w:start w:val="1"/>
      <w:numFmt w:val="bullet"/>
      <w:lvlText w:val=""/>
      <w:lvlJc w:val="left"/>
      <w:pPr>
        <w:ind w:left="7206" w:hanging="360"/>
      </w:pPr>
      <w:rPr>
        <w:rFonts w:ascii="Wingdings" w:hAnsi="Wingdings" w:hint="default"/>
      </w:rPr>
    </w:lvl>
  </w:abstractNum>
  <w:abstractNum w:abstractNumId="21" w15:restartNumberingAfterBreak="0">
    <w:nsid w:val="503E1100"/>
    <w:multiLevelType w:val="singleLevel"/>
    <w:tmpl w:val="C6265324"/>
    <w:lvl w:ilvl="0">
      <w:start w:val="3"/>
      <w:numFmt w:val="upperLetter"/>
      <w:lvlText w:val="%1."/>
      <w:lvlJc w:val="left"/>
      <w:pPr>
        <w:tabs>
          <w:tab w:val="num" w:pos="1920"/>
        </w:tabs>
        <w:ind w:left="1920" w:hanging="480"/>
      </w:pPr>
      <w:rPr>
        <w:rFonts w:hint="default"/>
        <w:b/>
      </w:rPr>
    </w:lvl>
  </w:abstractNum>
  <w:abstractNum w:abstractNumId="22" w15:restartNumberingAfterBreak="0">
    <w:nsid w:val="5E175BA4"/>
    <w:multiLevelType w:val="hybridMultilevel"/>
    <w:tmpl w:val="40BE4D0E"/>
    <w:lvl w:ilvl="0" w:tplc="A308E1A0">
      <w:start w:val="1"/>
      <w:numFmt w:val="upperRoman"/>
      <w:lvlText w:val="%1."/>
      <w:lvlJc w:val="left"/>
      <w:pPr>
        <w:ind w:left="2405" w:hanging="720"/>
      </w:pPr>
      <w:rPr>
        <w:rFonts w:hint="default"/>
        <w:b/>
      </w:rPr>
    </w:lvl>
    <w:lvl w:ilvl="1" w:tplc="04090019" w:tentative="1">
      <w:start w:val="1"/>
      <w:numFmt w:val="lowerLetter"/>
      <w:lvlText w:val="%2."/>
      <w:lvlJc w:val="left"/>
      <w:pPr>
        <w:ind w:left="2765" w:hanging="360"/>
      </w:pPr>
    </w:lvl>
    <w:lvl w:ilvl="2" w:tplc="0409001B" w:tentative="1">
      <w:start w:val="1"/>
      <w:numFmt w:val="lowerRoman"/>
      <w:lvlText w:val="%3."/>
      <w:lvlJc w:val="right"/>
      <w:pPr>
        <w:ind w:left="3485" w:hanging="180"/>
      </w:pPr>
    </w:lvl>
    <w:lvl w:ilvl="3" w:tplc="0409000F" w:tentative="1">
      <w:start w:val="1"/>
      <w:numFmt w:val="decimal"/>
      <w:lvlText w:val="%4."/>
      <w:lvlJc w:val="left"/>
      <w:pPr>
        <w:ind w:left="4205" w:hanging="360"/>
      </w:pPr>
    </w:lvl>
    <w:lvl w:ilvl="4" w:tplc="04090019" w:tentative="1">
      <w:start w:val="1"/>
      <w:numFmt w:val="lowerLetter"/>
      <w:lvlText w:val="%5."/>
      <w:lvlJc w:val="left"/>
      <w:pPr>
        <w:ind w:left="4925" w:hanging="360"/>
      </w:pPr>
    </w:lvl>
    <w:lvl w:ilvl="5" w:tplc="0409001B" w:tentative="1">
      <w:start w:val="1"/>
      <w:numFmt w:val="lowerRoman"/>
      <w:lvlText w:val="%6."/>
      <w:lvlJc w:val="right"/>
      <w:pPr>
        <w:ind w:left="5645" w:hanging="180"/>
      </w:pPr>
    </w:lvl>
    <w:lvl w:ilvl="6" w:tplc="0409000F" w:tentative="1">
      <w:start w:val="1"/>
      <w:numFmt w:val="decimal"/>
      <w:lvlText w:val="%7."/>
      <w:lvlJc w:val="left"/>
      <w:pPr>
        <w:ind w:left="6365" w:hanging="360"/>
      </w:pPr>
    </w:lvl>
    <w:lvl w:ilvl="7" w:tplc="04090019" w:tentative="1">
      <w:start w:val="1"/>
      <w:numFmt w:val="lowerLetter"/>
      <w:lvlText w:val="%8."/>
      <w:lvlJc w:val="left"/>
      <w:pPr>
        <w:ind w:left="7085" w:hanging="360"/>
      </w:pPr>
    </w:lvl>
    <w:lvl w:ilvl="8" w:tplc="0409001B" w:tentative="1">
      <w:start w:val="1"/>
      <w:numFmt w:val="lowerRoman"/>
      <w:lvlText w:val="%9."/>
      <w:lvlJc w:val="right"/>
      <w:pPr>
        <w:ind w:left="7805" w:hanging="180"/>
      </w:pPr>
    </w:lvl>
  </w:abstractNum>
  <w:abstractNum w:abstractNumId="23" w15:restartNumberingAfterBreak="0">
    <w:nsid w:val="61DE47DB"/>
    <w:multiLevelType w:val="hybridMultilevel"/>
    <w:tmpl w:val="8266FF8E"/>
    <w:lvl w:ilvl="0" w:tplc="04090001">
      <w:start w:val="1"/>
      <w:numFmt w:val="bullet"/>
      <w:lvlText w:val=""/>
      <w:lvlJc w:val="left"/>
      <w:pPr>
        <w:ind w:left="1152" w:hanging="360"/>
      </w:pPr>
      <w:rPr>
        <w:rFonts w:ascii="Symbol" w:hAnsi="Symbol" w:hint="default"/>
      </w:rPr>
    </w:lvl>
    <w:lvl w:ilvl="1" w:tplc="04090003" w:tentative="1">
      <w:start w:val="1"/>
      <w:numFmt w:val="bullet"/>
      <w:lvlText w:val="o"/>
      <w:lvlJc w:val="left"/>
      <w:pPr>
        <w:ind w:left="1872" w:hanging="360"/>
      </w:pPr>
      <w:rPr>
        <w:rFonts w:ascii="Courier New" w:hAnsi="Courier New" w:cs="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cs="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cs="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24" w15:restartNumberingAfterBreak="0">
    <w:nsid w:val="63382508"/>
    <w:multiLevelType w:val="hybridMultilevel"/>
    <w:tmpl w:val="D67879E0"/>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634104B7"/>
    <w:multiLevelType w:val="hybridMultilevel"/>
    <w:tmpl w:val="7C043F4E"/>
    <w:lvl w:ilvl="0" w:tplc="0E866A54">
      <w:start w:val="1"/>
      <w:numFmt w:val="decimal"/>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6" w15:restartNumberingAfterBreak="0">
    <w:nsid w:val="64183E64"/>
    <w:multiLevelType w:val="hybridMultilevel"/>
    <w:tmpl w:val="C26E6B1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6662187D"/>
    <w:multiLevelType w:val="hybridMultilevel"/>
    <w:tmpl w:val="0DFAAC58"/>
    <w:lvl w:ilvl="0" w:tplc="1864256E">
      <w:start w:val="1"/>
      <w:numFmt w:val="decimal"/>
      <w:lvlText w:val="%1."/>
      <w:lvlJc w:val="left"/>
      <w:pPr>
        <w:ind w:left="4524" w:hanging="360"/>
      </w:pPr>
      <w:rPr>
        <w:rFonts w:hint="default"/>
        <w:b/>
      </w:rPr>
    </w:lvl>
    <w:lvl w:ilvl="1" w:tplc="04090019" w:tentative="1">
      <w:start w:val="1"/>
      <w:numFmt w:val="lowerLetter"/>
      <w:lvlText w:val="%2."/>
      <w:lvlJc w:val="left"/>
      <w:pPr>
        <w:ind w:left="5244" w:hanging="360"/>
      </w:pPr>
    </w:lvl>
    <w:lvl w:ilvl="2" w:tplc="0409001B" w:tentative="1">
      <w:start w:val="1"/>
      <w:numFmt w:val="lowerRoman"/>
      <w:lvlText w:val="%3."/>
      <w:lvlJc w:val="right"/>
      <w:pPr>
        <w:ind w:left="5964" w:hanging="180"/>
      </w:pPr>
    </w:lvl>
    <w:lvl w:ilvl="3" w:tplc="0409000F" w:tentative="1">
      <w:start w:val="1"/>
      <w:numFmt w:val="decimal"/>
      <w:lvlText w:val="%4."/>
      <w:lvlJc w:val="left"/>
      <w:pPr>
        <w:ind w:left="6684" w:hanging="360"/>
      </w:pPr>
    </w:lvl>
    <w:lvl w:ilvl="4" w:tplc="04090019" w:tentative="1">
      <w:start w:val="1"/>
      <w:numFmt w:val="lowerLetter"/>
      <w:lvlText w:val="%5."/>
      <w:lvlJc w:val="left"/>
      <w:pPr>
        <w:ind w:left="7404" w:hanging="360"/>
      </w:pPr>
    </w:lvl>
    <w:lvl w:ilvl="5" w:tplc="0409001B" w:tentative="1">
      <w:start w:val="1"/>
      <w:numFmt w:val="lowerRoman"/>
      <w:lvlText w:val="%6."/>
      <w:lvlJc w:val="right"/>
      <w:pPr>
        <w:ind w:left="8124" w:hanging="180"/>
      </w:pPr>
    </w:lvl>
    <w:lvl w:ilvl="6" w:tplc="0409000F" w:tentative="1">
      <w:start w:val="1"/>
      <w:numFmt w:val="decimal"/>
      <w:lvlText w:val="%7."/>
      <w:lvlJc w:val="left"/>
      <w:pPr>
        <w:ind w:left="8844" w:hanging="360"/>
      </w:pPr>
    </w:lvl>
    <w:lvl w:ilvl="7" w:tplc="04090019" w:tentative="1">
      <w:start w:val="1"/>
      <w:numFmt w:val="lowerLetter"/>
      <w:lvlText w:val="%8."/>
      <w:lvlJc w:val="left"/>
      <w:pPr>
        <w:ind w:left="9564" w:hanging="360"/>
      </w:pPr>
    </w:lvl>
    <w:lvl w:ilvl="8" w:tplc="0409001B" w:tentative="1">
      <w:start w:val="1"/>
      <w:numFmt w:val="lowerRoman"/>
      <w:lvlText w:val="%9."/>
      <w:lvlJc w:val="right"/>
      <w:pPr>
        <w:ind w:left="10284" w:hanging="180"/>
      </w:pPr>
    </w:lvl>
  </w:abstractNum>
  <w:abstractNum w:abstractNumId="28" w15:restartNumberingAfterBreak="0">
    <w:nsid w:val="7B233340"/>
    <w:multiLevelType w:val="hybridMultilevel"/>
    <w:tmpl w:val="35FC869C"/>
    <w:lvl w:ilvl="0" w:tplc="D7B27210">
      <w:start w:val="1"/>
      <w:numFmt w:val="upperLetter"/>
      <w:lvlText w:val="%1."/>
      <w:lvlJc w:val="left"/>
      <w:pPr>
        <w:ind w:left="1800" w:hanging="360"/>
      </w:pPr>
      <w:rPr>
        <w:rFonts w:hint="default"/>
        <w:b/>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9" w15:restartNumberingAfterBreak="0">
    <w:nsid w:val="7BDD1255"/>
    <w:multiLevelType w:val="hybridMultilevel"/>
    <w:tmpl w:val="DDFA40B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77855020">
    <w:abstractNumId w:val="26"/>
  </w:num>
  <w:num w:numId="2" w16cid:durableId="1906604663">
    <w:abstractNumId w:val="7"/>
  </w:num>
  <w:num w:numId="3" w16cid:durableId="1390111245">
    <w:abstractNumId w:val="11"/>
  </w:num>
  <w:num w:numId="4" w16cid:durableId="1081486808">
    <w:abstractNumId w:val="9"/>
  </w:num>
  <w:num w:numId="5" w16cid:durableId="1169636156">
    <w:abstractNumId w:val="29"/>
  </w:num>
  <w:num w:numId="6" w16cid:durableId="1376079542">
    <w:abstractNumId w:val="21"/>
  </w:num>
  <w:num w:numId="7" w16cid:durableId="1638103176">
    <w:abstractNumId w:val="28"/>
  </w:num>
  <w:num w:numId="8" w16cid:durableId="1746417159">
    <w:abstractNumId w:val="22"/>
  </w:num>
  <w:num w:numId="9" w16cid:durableId="1761876931">
    <w:abstractNumId w:val="0"/>
  </w:num>
  <w:num w:numId="10" w16cid:durableId="398672820">
    <w:abstractNumId w:val="15"/>
  </w:num>
  <w:num w:numId="11" w16cid:durableId="2085715848">
    <w:abstractNumId w:val="24"/>
  </w:num>
  <w:num w:numId="12" w16cid:durableId="1034306425">
    <w:abstractNumId w:val="5"/>
  </w:num>
  <w:num w:numId="13" w16cid:durableId="727149094">
    <w:abstractNumId w:val="23"/>
  </w:num>
  <w:num w:numId="14" w16cid:durableId="449013064">
    <w:abstractNumId w:val="20"/>
  </w:num>
  <w:num w:numId="15" w16cid:durableId="1571767606">
    <w:abstractNumId w:val="8"/>
  </w:num>
  <w:num w:numId="16" w16cid:durableId="684014319">
    <w:abstractNumId w:val="27"/>
  </w:num>
  <w:num w:numId="17" w16cid:durableId="1793938213">
    <w:abstractNumId w:val="14"/>
  </w:num>
  <w:num w:numId="18" w16cid:durableId="1008562244">
    <w:abstractNumId w:val="10"/>
  </w:num>
  <w:num w:numId="19" w16cid:durableId="486631807">
    <w:abstractNumId w:val="3"/>
  </w:num>
  <w:num w:numId="20" w16cid:durableId="1212184748">
    <w:abstractNumId w:val="19"/>
  </w:num>
  <w:num w:numId="21" w16cid:durableId="821434858">
    <w:abstractNumId w:val="13"/>
  </w:num>
  <w:num w:numId="22" w16cid:durableId="127168583">
    <w:abstractNumId w:val="12"/>
  </w:num>
  <w:num w:numId="23" w16cid:durableId="1895578089">
    <w:abstractNumId w:val="25"/>
  </w:num>
  <w:num w:numId="24" w16cid:durableId="639308058">
    <w:abstractNumId w:val="4"/>
  </w:num>
  <w:num w:numId="25" w16cid:durableId="669020487">
    <w:abstractNumId w:val="2"/>
  </w:num>
  <w:num w:numId="26" w16cid:durableId="610433126">
    <w:abstractNumId w:val="6"/>
  </w:num>
  <w:num w:numId="27" w16cid:durableId="2018264783">
    <w:abstractNumId w:val="1"/>
  </w:num>
  <w:num w:numId="28" w16cid:durableId="1693144397">
    <w:abstractNumId w:val="16"/>
  </w:num>
  <w:num w:numId="29" w16cid:durableId="259681735">
    <w:abstractNumId w:val="17"/>
  </w:num>
  <w:num w:numId="30" w16cid:durableId="365252593">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854958055">
    <w:abstractNumId w:val="8"/>
  </w:num>
  <w:num w:numId="32" w16cid:durableId="1815442116">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83541928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100955080">
    <w:abstractNumId w:val="8"/>
  </w:num>
  <w:num w:numId="35" w16cid:durableId="2068869762">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evenAndOddHeaders/>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60778"/>
    <w:rsid w:val="00000BE6"/>
    <w:rsid w:val="00001BD5"/>
    <w:rsid w:val="00002CBD"/>
    <w:rsid w:val="00003012"/>
    <w:rsid w:val="000034B9"/>
    <w:rsid w:val="000157D6"/>
    <w:rsid w:val="00017258"/>
    <w:rsid w:val="00017845"/>
    <w:rsid w:val="00020964"/>
    <w:rsid w:val="000213C9"/>
    <w:rsid w:val="00022A70"/>
    <w:rsid w:val="00023F4A"/>
    <w:rsid w:val="0002468B"/>
    <w:rsid w:val="00024C35"/>
    <w:rsid w:val="00033803"/>
    <w:rsid w:val="00033BDC"/>
    <w:rsid w:val="00037202"/>
    <w:rsid w:val="00037232"/>
    <w:rsid w:val="000416B2"/>
    <w:rsid w:val="0004668E"/>
    <w:rsid w:val="00046E0E"/>
    <w:rsid w:val="000473C8"/>
    <w:rsid w:val="00053F34"/>
    <w:rsid w:val="000558E2"/>
    <w:rsid w:val="000603FF"/>
    <w:rsid w:val="00062897"/>
    <w:rsid w:val="00063728"/>
    <w:rsid w:val="0006714E"/>
    <w:rsid w:val="00073216"/>
    <w:rsid w:val="0007423F"/>
    <w:rsid w:val="00074FC7"/>
    <w:rsid w:val="000819C8"/>
    <w:rsid w:val="00083E62"/>
    <w:rsid w:val="000922F8"/>
    <w:rsid w:val="00094B79"/>
    <w:rsid w:val="00095F71"/>
    <w:rsid w:val="000A1401"/>
    <w:rsid w:val="000A19EA"/>
    <w:rsid w:val="000A1D9A"/>
    <w:rsid w:val="000B0947"/>
    <w:rsid w:val="000B6048"/>
    <w:rsid w:val="000B6477"/>
    <w:rsid w:val="000B782C"/>
    <w:rsid w:val="000C156F"/>
    <w:rsid w:val="000C1ED2"/>
    <w:rsid w:val="000C35DA"/>
    <w:rsid w:val="000C44BB"/>
    <w:rsid w:val="000D06EC"/>
    <w:rsid w:val="000D19B1"/>
    <w:rsid w:val="000D1C18"/>
    <w:rsid w:val="000D3391"/>
    <w:rsid w:val="000D344E"/>
    <w:rsid w:val="000D59D2"/>
    <w:rsid w:val="000D6E10"/>
    <w:rsid w:val="000D7BCE"/>
    <w:rsid w:val="000E06CB"/>
    <w:rsid w:val="000E07BA"/>
    <w:rsid w:val="000E1DF7"/>
    <w:rsid w:val="000E2A9B"/>
    <w:rsid w:val="000E2C89"/>
    <w:rsid w:val="000E404B"/>
    <w:rsid w:val="000F12E0"/>
    <w:rsid w:val="000F3446"/>
    <w:rsid w:val="00103A4F"/>
    <w:rsid w:val="00104C16"/>
    <w:rsid w:val="0010705B"/>
    <w:rsid w:val="00110378"/>
    <w:rsid w:val="00111AE6"/>
    <w:rsid w:val="00113FB2"/>
    <w:rsid w:val="0011722D"/>
    <w:rsid w:val="0012310D"/>
    <w:rsid w:val="00125225"/>
    <w:rsid w:val="001312FE"/>
    <w:rsid w:val="00131A1C"/>
    <w:rsid w:val="00131C96"/>
    <w:rsid w:val="0013301F"/>
    <w:rsid w:val="001376A9"/>
    <w:rsid w:val="00141583"/>
    <w:rsid w:val="00142CBF"/>
    <w:rsid w:val="00143ADB"/>
    <w:rsid w:val="00143F77"/>
    <w:rsid w:val="00144656"/>
    <w:rsid w:val="00151E7E"/>
    <w:rsid w:val="00154022"/>
    <w:rsid w:val="00154B3B"/>
    <w:rsid w:val="00155561"/>
    <w:rsid w:val="00157F6C"/>
    <w:rsid w:val="00161F8D"/>
    <w:rsid w:val="00162089"/>
    <w:rsid w:val="00162879"/>
    <w:rsid w:val="00163FDD"/>
    <w:rsid w:val="00165179"/>
    <w:rsid w:val="00170FC4"/>
    <w:rsid w:val="00173154"/>
    <w:rsid w:val="001749E4"/>
    <w:rsid w:val="00174D97"/>
    <w:rsid w:val="001807CD"/>
    <w:rsid w:val="00180B1C"/>
    <w:rsid w:val="00183466"/>
    <w:rsid w:val="001935C2"/>
    <w:rsid w:val="00193976"/>
    <w:rsid w:val="001A26B1"/>
    <w:rsid w:val="001A564B"/>
    <w:rsid w:val="001A7875"/>
    <w:rsid w:val="001B0BED"/>
    <w:rsid w:val="001B1E82"/>
    <w:rsid w:val="001B2577"/>
    <w:rsid w:val="001B292E"/>
    <w:rsid w:val="001B73AA"/>
    <w:rsid w:val="001C433C"/>
    <w:rsid w:val="001C584C"/>
    <w:rsid w:val="001D224D"/>
    <w:rsid w:val="001D3610"/>
    <w:rsid w:val="001D365E"/>
    <w:rsid w:val="001D6066"/>
    <w:rsid w:val="001D6A74"/>
    <w:rsid w:val="001D7C93"/>
    <w:rsid w:val="001D7FA9"/>
    <w:rsid w:val="001E06AA"/>
    <w:rsid w:val="001E0924"/>
    <w:rsid w:val="001E365F"/>
    <w:rsid w:val="001E79CA"/>
    <w:rsid w:val="001E7DF8"/>
    <w:rsid w:val="001F0A25"/>
    <w:rsid w:val="001F1AF1"/>
    <w:rsid w:val="001F2102"/>
    <w:rsid w:val="001F27AF"/>
    <w:rsid w:val="001F497B"/>
    <w:rsid w:val="002000DB"/>
    <w:rsid w:val="002003A0"/>
    <w:rsid w:val="00200FAC"/>
    <w:rsid w:val="00204567"/>
    <w:rsid w:val="002045F1"/>
    <w:rsid w:val="00204A4B"/>
    <w:rsid w:val="00211220"/>
    <w:rsid w:val="002168F3"/>
    <w:rsid w:val="0021768E"/>
    <w:rsid w:val="00220427"/>
    <w:rsid w:val="00221930"/>
    <w:rsid w:val="00223A46"/>
    <w:rsid w:val="00224BED"/>
    <w:rsid w:val="00231013"/>
    <w:rsid w:val="002324E3"/>
    <w:rsid w:val="00232EAE"/>
    <w:rsid w:val="00233AF0"/>
    <w:rsid w:val="00235DED"/>
    <w:rsid w:val="002372B2"/>
    <w:rsid w:val="00237FFB"/>
    <w:rsid w:val="00240BAF"/>
    <w:rsid w:val="00241597"/>
    <w:rsid w:val="00242B52"/>
    <w:rsid w:val="00244193"/>
    <w:rsid w:val="002441A0"/>
    <w:rsid w:val="002444CA"/>
    <w:rsid w:val="00246CD1"/>
    <w:rsid w:val="00251A51"/>
    <w:rsid w:val="002603F9"/>
    <w:rsid w:val="00264401"/>
    <w:rsid w:val="00266013"/>
    <w:rsid w:val="00272095"/>
    <w:rsid w:val="00274FD4"/>
    <w:rsid w:val="00276A24"/>
    <w:rsid w:val="002840E2"/>
    <w:rsid w:val="00285589"/>
    <w:rsid w:val="0028584F"/>
    <w:rsid w:val="002872E4"/>
    <w:rsid w:val="00292C40"/>
    <w:rsid w:val="002A0C15"/>
    <w:rsid w:val="002A289D"/>
    <w:rsid w:val="002A29FE"/>
    <w:rsid w:val="002A36FE"/>
    <w:rsid w:val="002A73D2"/>
    <w:rsid w:val="002B23BB"/>
    <w:rsid w:val="002B35DA"/>
    <w:rsid w:val="002B3778"/>
    <w:rsid w:val="002B4077"/>
    <w:rsid w:val="002B49AD"/>
    <w:rsid w:val="002B5616"/>
    <w:rsid w:val="002B7F3D"/>
    <w:rsid w:val="002C0121"/>
    <w:rsid w:val="002C143D"/>
    <w:rsid w:val="002C1BFD"/>
    <w:rsid w:val="002C5553"/>
    <w:rsid w:val="002D2148"/>
    <w:rsid w:val="002D28CA"/>
    <w:rsid w:val="002D2E2E"/>
    <w:rsid w:val="002D3823"/>
    <w:rsid w:val="002E0504"/>
    <w:rsid w:val="002E0DF7"/>
    <w:rsid w:val="002E1053"/>
    <w:rsid w:val="002E20CF"/>
    <w:rsid w:val="002E215E"/>
    <w:rsid w:val="002E2A53"/>
    <w:rsid w:val="002E3048"/>
    <w:rsid w:val="002E4FF6"/>
    <w:rsid w:val="002E5689"/>
    <w:rsid w:val="002E5A4B"/>
    <w:rsid w:val="002E76D3"/>
    <w:rsid w:val="002E7DC0"/>
    <w:rsid w:val="002F1DB4"/>
    <w:rsid w:val="00302687"/>
    <w:rsid w:val="00303A40"/>
    <w:rsid w:val="00305762"/>
    <w:rsid w:val="003072B6"/>
    <w:rsid w:val="00307737"/>
    <w:rsid w:val="003117B1"/>
    <w:rsid w:val="00312348"/>
    <w:rsid w:val="00320504"/>
    <w:rsid w:val="00320C96"/>
    <w:rsid w:val="00320FA0"/>
    <w:rsid w:val="00321B0B"/>
    <w:rsid w:val="00323766"/>
    <w:rsid w:val="0032391F"/>
    <w:rsid w:val="003241C7"/>
    <w:rsid w:val="00324521"/>
    <w:rsid w:val="003274E5"/>
    <w:rsid w:val="0033110E"/>
    <w:rsid w:val="00331325"/>
    <w:rsid w:val="003314E4"/>
    <w:rsid w:val="0033212A"/>
    <w:rsid w:val="00332CE9"/>
    <w:rsid w:val="003350A9"/>
    <w:rsid w:val="00341006"/>
    <w:rsid w:val="00341498"/>
    <w:rsid w:val="00343224"/>
    <w:rsid w:val="00343B65"/>
    <w:rsid w:val="0034506F"/>
    <w:rsid w:val="00345CC0"/>
    <w:rsid w:val="00350B9F"/>
    <w:rsid w:val="00352042"/>
    <w:rsid w:val="00353104"/>
    <w:rsid w:val="003532CE"/>
    <w:rsid w:val="00353F7F"/>
    <w:rsid w:val="00354F5E"/>
    <w:rsid w:val="00355FED"/>
    <w:rsid w:val="00356FA0"/>
    <w:rsid w:val="00357F15"/>
    <w:rsid w:val="0036054E"/>
    <w:rsid w:val="00361132"/>
    <w:rsid w:val="00361C6C"/>
    <w:rsid w:val="0036303E"/>
    <w:rsid w:val="0036693D"/>
    <w:rsid w:val="00372E23"/>
    <w:rsid w:val="00376545"/>
    <w:rsid w:val="003778F4"/>
    <w:rsid w:val="003812B2"/>
    <w:rsid w:val="00381412"/>
    <w:rsid w:val="003837FA"/>
    <w:rsid w:val="0038569F"/>
    <w:rsid w:val="00390A56"/>
    <w:rsid w:val="00391B3F"/>
    <w:rsid w:val="003929A5"/>
    <w:rsid w:val="00393855"/>
    <w:rsid w:val="00395214"/>
    <w:rsid w:val="00396AE8"/>
    <w:rsid w:val="003A5450"/>
    <w:rsid w:val="003A5C52"/>
    <w:rsid w:val="003A749C"/>
    <w:rsid w:val="003B197A"/>
    <w:rsid w:val="003B3B39"/>
    <w:rsid w:val="003C18B1"/>
    <w:rsid w:val="003C51EA"/>
    <w:rsid w:val="003D1405"/>
    <w:rsid w:val="003D492A"/>
    <w:rsid w:val="003D6DF8"/>
    <w:rsid w:val="003E0C96"/>
    <w:rsid w:val="003E31C8"/>
    <w:rsid w:val="003E4FA0"/>
    <w:rsid w:val="003F12E6"/>
    <w:rsid w:val="003F1BF9"/>
    <w:rsid w:val="003F4138"/>
    <w:rsid w:val="00402E80"/>
    <w:rsid w:val="00402FAE"/>
    <w:rsid w:val="00404D42"/>
    <w:rsid w:val="00406AFD"/>
    <w:rsid w:val="00407988"/>
    <w:rsid w:val="00411557"/>
    <w:rsid w:val="004115D1"/>
    <w:rsid w:val="0041233C"/>
    <w:rsid w:val="00414E92"/>
    <w:rsid w:val="004156B1"/>
    <w:rsid w:val="0041783F"/>
    <w:rsid w:val="00417F9D"/>
    <w:rsid w:val="0042204A"/>
    <w:rsid w:val="004236DD"/>
    <w:rsid w:val="00425315"/>
    <w:rsid w:val="0043069A"/>
    <w:rsid w:val="00431915"/>
    <w:rsid w:val="00434587"/>
    <w:rsid w:val="00435E14"/>
    <w:rsid w:val="00436217"/>
    <w:rsid w:val="004366D0"/>
    <w:rsid w:val="00436727"/>
    <w:rsid w:val="00437594"/>
    <w:rsid w:val="00437ED1"/>
    <w:rsid w:val="0044142C"/>
    <w:rsid w:val="004478F1"/>
    <w:rsid w:val="00450CDF"/>
    <w:rsid w:val="004513C2"/>
    <w:rsid w:val="00451461"/>
    <w:rsid w:val="004516D3"/>
    <w:rsid w:val="0045307C"/>
    <w:rsid w:val="0045352D"/>
    <w:rsid w:val="00456C5B"/>
    <w:rsid w:val="004572DE"/>
    <w:rsid w:val="00461745"/>
    <w:rsid w:val="00462156"/>
    <w:rsid w:val="00462544"/>
    <w:rsid w:val="00463ECF"/>
    <w:rsid w:val="0046502C"/>
    <w:rsid w:val="004658D0"/>
    <w:rsid w:val="00467D0D"/>
    <w:rsid w:val="00471D82"/>
    <w:rsid w:val="00472D5C"/>
    <w:rsid w:val="00474E52"/>
    <w:rsid w:val="00475E12"/>
    <w:rsid w:val="00475E9E"/>
    <w:rsid w:val="00476917"/>
    <w:rsid w:val="004773A0"/>
    <w:rsid w:val="00477B27"/>
    <w:rsid w:val="00480416"/>
    <w:rsid w:val="00480608"/>
    <w:rsid w:val="00483131"/>
    <w:rsid w:val="004866BF"/>
    <w:rsid w:val="0049074C"/>
    <w:rsid w:val="004927C3"/>
    <w:rsid w:val="00494BB3"/>
    <w:rsid w:val="004A0CB9"/>
    <w:rsid w:val="004A1F2D"/>
    <w:rsid w:val="004A43F3"/>
    <w:rsid w:val="004A6CD1"/>
    <w:rsid w:val="004B1C38"/>
    <w:rsid w:val="004B65AF"/>
    <w:rsid w:val="004C11F7"/>
    <w:rsid w:val="004C1447"/>
    <w:rsid w:val="004C36CD"/>
    <w:rsid w:val="004C48FC"/>
    <w:rsid w:val="004C538D"/>
    <w:rsid w:val="004C5D91"/>
    <w:rsid w:val="004D0235"/>
    <w:rsid w:val="004D3A37"/>
    <w:rsid w:val="004D4916"/>
    <w:rsid w:val="004D55F2"/>
    <w:rsid w:val="004E1596"/>
    <w:rsid w:val="004E1EAF"/>
    <w:rsid w:val="004E3E88"/>
    <w:rsid w:val="004E6B5C"/>
    <w:rsid w:val="004E6D35"/>
    <w:rsid w:val="004E7919"/>
    <w:rsid w:val="004F343A"/>
    <w:rsid w:val="004F3F6B"/>
    <w:rsid w:val="004F4BDC"/>
    <w:rsid w:val="004F5BFE"/>
    <w:rsid w:val="004F5E7C"/>
    <w:rsid w:val="00500158"/>
    <w:rsid w:val="005009A6"/>
    <w:rsid w:val="005033A3"/>
    <w:rsid w:val="005043C4"/>
    <w:rsid w:val="00507E1C"/>
    <w:rsid w:val="00510675"/>
    <w:rsid w:val="00512D32"/>
    <w:rsid w:val="00513DA5"/>
    <w:rsid w:val="005160EA"/>
    <w:rsid w:val="005204D5"/>
    <w:rsid w:val="00520649"/>
    <w:rsid w:val="00520C26"/>
    <w:rsid w:val="00522B95"/>
    <w:rsid w:val="00523DA9"/>
    <w:rsid w:val="00525411"/>
    <w:rsid w:val="0052667D"/>
    <w:rsid w:val="005320AF"/>
    <w:rsid w:val="00532E90"/>
    <w:rsid w:val="00536080"/>
    <w:rsid w:val="0054052E"/>
    <w:rsid w:val="00540FA1"/>
    <w:rsid w:val="00545B07"/>
    <w:rsid w:val="00551659"/>
    <w:rsid w:val="0055279E"/>
    <w:rsid w:val="00554EE8"/>
    <w:rsid w:val="00557155"/>
    <w:rsid w:val="005605E2"/>
    <w:rsid w:val="00572335"/>
    <w:rsid w:val="005727AD"/>
    <w:rsid w:val="00572A2B"/>
    <w:rsid w:val="00574B3F"/>
    <w:rsid w:val="00575D42"/>
    <w:rsid w:val="00576DFF"/>
    <w:rsid w:val="0057735F"/>
    <w:rsid w:val="005806A7"/>
    <w:rsid w:val="005835F9"/>
    <w:rsid w:val="005840ED"/>
    <w:rsid w:val="00584AE0"/>
    <w:rsid w:val="00584C89"/>
    <w:rsid w:val="005853A7"/>
    <w:rsid w:val="005857B1"/>
    <w:rsid w:val="00585EE1"/>
    <w:rsid w:val="0058639D"/>
    <w:rsid w:val="0059392D"/>
    <w:rsid w:val="00593B29"/>
    <w:rsid w:val="0059629B"/>
    <w:rsid w:val="00597861"/>
    <w:rsid w:val="005A012F"/>
    <w:rsid w:val="005A08E4"/>
    <w:rsid w:val="005A25DC"/>
    <w:rsid w:val="005A5652"/>
    <w:rsid w:val="005B1925"/>
    <w:rsid w:val="005B452D"/>
    <w:rsid w:val="005B5EC4"/>
    <w:rsid w:val="005C1912"/>
    <w:rsid w:val="005C5F42"/>
    <w:rsid w:val="005C610D"/>
    <w:rsid w:val="005C743F"/>
    <w:rsid w:val="005D100F"/>
    <w:rsid w:val="005D1ADB"/>
    <w:rsid w:val="005D572E"/>
    <w:rsid w:val="005E178E"/>
    <w:rsid w:val="005E2A94"/>
    <w:rsid w:val="005E32C6"/>
    <w:rsid w:val="005E669C"/>
    <w:rsid w:val="005E6BDC"/>
    <w:rsid w:val="005E7D39"/>
    <w:rsid w:val="005F15ED"/>
    <w:rsid w:val="005F20E5"/>
    <w:rsid w:val="005F4BE8"/>
    <w:rsid w:val="005F63FC"/>
    <w:rsid w:val="005F6690"/>
    <w:rsid w:val="005F7835"/>
    <w:rsid w:val="005F7B4B"/>
    <w:rsid w:val="00600179"/>
    <w:rsid w:val="00600466"/>
    <w:rsid w:val="00600BF0"/>
    <w:rsid w:val="0060203C"/>
    <w:rsid w:val="006050DA"/>
    <w:rsid w:val="00610097"/>
    <w:rsid w:val="00613733"/>
    <w:rsid w:val="00615473"/>
    <w:rsid w:val="00615A64"/>
    <w:rsid w:val="0061641B"/>
    <w:rsid w:val="006207D9"/>
    <w:rsid w:val="006216A5"/>
    <w:rsid w:val="0062429C"/>
    <w:rsid w:val="00624D4C"/>
    <w:rsid w:val="006253A4"/>
    <w:rsid w:val="00625BC0"/>
    <w:rsid w:val="0063046E"/>
    <w:rsid w:val="00630D18"/>
    <w:rsid w:val="00635E47"/>
    <w:rsid w:val="00640C8D"/>
    <w:rsid w:val="00642CEE"/>
    <w:rsid w:val="00645C69"/>
    <w:rsid w:val="00652186"/>
    <w:rsid w:val="00652420"/>
    <w:rsid w:val="006525EB"/>
    <w:rsid w:val="00652C8D"/>
    <w:rsid w:val="006534C8"/>
    <w:rsid w:val="0065360C"/>
    <w:rsid w:val="00665241"/>
    <w:rsid w:val="00665EB4"/>
    <w:rsid w:val="00666F29"/>
    <w:rsid w:val="006704BF"/>
    <w:rsid w:val="00671796"/>
    <w:rsid w:val="00671D4C"/>
    <w:rsid w:val="00672560"/>
    <w:rsid w:val="00672D71"/>
    <w:rsid w:val="0067477F"/>
    <w:rsid w:val="00677B5F"/>
    <w:rsid w:val="006826DC"/>
    <w:rsid w:val="006846EF"/>
    <w:rsid w:val="006852CA"/>
    <w:rsid w:val="00691FDB"/>
    <w:rsid w:val="006927BA"/>
    <w:rsid w:val="0069280F"/>
    <w:rsid w:val="0069284B"/>
    <w:rsid w:val="006939BD"/>
    <w:rsid w:val="00693BAA"/>
    <w:rsid w:val="00693C87"/>
    <w:rsid w:val="00693EBC"/>
    <w:rsid w:val="006955B7"/>
    <w:rsid w:val="00696CC6"/>
    <w:rsid w:val="006A0013"/>
    <w:rsid w:val="006A0B94"/>
    <w:rsid w:val="006A3D01"/>
    <w:rsid w:val="006A426A"/>
    <w:rsid w:val="006A5119"/>
    <w:rsid w:val="006A534A"/>
    <w:rsid w:val="006A57B7"/>
    <w:rsid w:val="006B133D"/>
    <w:rsid w:val="006B1540"/>
    <w:rsid w:val="006B37B1"/>
    <w:rsid w:val="006B4862"/>
    <w:rsid w:val="006B743F"/>
    <w:rsid w:val="006C0768"/>
    <w:rsid w:val="006C1107"/>
    <w:rsid w:val="006C2F75"/>
    <w:rsid w:val="006C3456"/>
    <w:rsid w:val="006C79E4"/>
    <w:rsid w:val="006D207D"/>
    <w:rsid w:val="006D3684"/>
    <w:rsid w:val="006D37B8"/>
    <w:rsid w:val="006D5FD7"/>
    <w:rsid w:val="006D66F3"/>
    <w:rsid w:val="006D67E4"/>
    <w:rsid w:val="006D7590"/>
    <w:rsid w:val="006E743C"/>
    <w:rsid w:val="006F0457"/>
    <w:rsid w:val="006F244B"/>
    <w:rsid w:val="006F375B"/>
    <w:rsid w:val="007006B9"/>
    <w:rsid w:val="00701BA1"/>
    <w:rsid w:val="007022F3"/>
    <w:rsid w:val="00705248"/>
    <w:rsid w:val="00705455"/>
    <w:rsid w:val="00706E3D"/>
    <w:rsid w:val="00707153"/>
    <w:rsid w:val="0071114F"/>
    <w:rsid w:val="00711B37"/>
    <w:rsid w:val="007127CF"/>
    <w:rsid w:val="00713852"/>
    <w:rsid w:val="00714A9C"/>
    <w:rsid w:val="0072349A"/>
    <w:rsid w:val="0072434C"/>
    <w:rsid w:val="00724B8D"/>
    <w:rsid w:val="00727496"/>
    <w:rsid w:val="0073251F"/>
    <w:rsid w:val="00734659"/>
    <w:rsid w:val="0074437B"/>
    <w:rsid w:val="007500E6"/>
    <w:rsid w:val="00750D44"/>
    <w:rsid w:val="00750F40"/>
    <w:rsid w:val="00751E8E"/>
    <w:rsid w:val="0075345B"/>
    <w:rsid w:val="00753BDC"/>
    <w:rsid w:val="00755896"/>
    <w:rsid w:val="00760778"/>
    <w:rsid w:val="007626FE"/>
    <w:rsid w:val="0076441A"/>
    <w:rsid w:val="00764CF0"/>
    <w:rsid w:val="0076776E"/>
    <w:rsid w:val="007701EE"/>
    <w:rsid w:val="007716F5"/>
    <w:rsid w:val="00771D0E"/>
    <w:rsid w:val="00773E3C"/>
    <w:rsid w:val="0077420E"/>
    <w:rsid w:val="0077567F"/>
    <w:rsid w:val="00776DD3"/>
    <w:rsid w:val="007777B9"/>
    <w:rsid w:val="00783334"/>
    <w:rsid w:val="007838CA"/>
    <w:rsid w:val="00784856"/>
    <w:rsid w:val="00797001"/>
    <w:rsid w:val="007970DA"/>
    <w:rsid w:val="007A5D68"/>
    <w:rsid w:val="007A6550"/>
    <w:rsid w:val="007B4A50"/>
    <w:rsid w:val="007B5E19"/>
    <w:rsid w:val="007B627A"/>
    <w:rsid w:val="007B714C"/>
    <w:rsid w:val="007B742C"/>
    <w:rsid w:val="007D48A1"/>
    <w:rsid w:val="007D76E0"/>
    <w:rsid w:val="007F0025"/>
    <w:rsid w:val="007F0419"/>
    <w:rsid w:val="007F12AF"/>
    <w:rsid w:val="007F2F9B"/>
    <w:rsid w:val="00800AA2"/>
    <w:rsid w:val="00802A6A"/>
    <w:rsid w:val="00802CD4"/>
    <w:rsid w:val="0080497F"/>
    <w:rsid w:val="00805114"/>
    <w:rsid w:val="00805262"/>
    <w:rsid w:val="00805EBD"/>
    <w:rsid w:val="008114FA"/>
    <w:rsid w:val="008134D2"/>
    <w:rsid w:val="00815923"/>
    <w:rsid w:val="0081635E"/>
    <w:rsid w:val="008163AE"/>
    <w:rsid w:val="0081686E"/>
    <w:rsid w:val="00817299"/>
    <w:rsid w:val="008201C1"/>
    <w:rsid w:val="00820D53"/>
    <w:rsid w:val="00822D3D"/>
    <w:rsid w:val="008234AE"/>
    <w:rsid w:val="00823B43"/>
    <w:rsid w:val="00825BD5"/>
    <w:rsid w:val="00826C3D"/>
    <w:rsid w:val="0083198B"/>
    <w:rsid w:val="00832258"/>
    <w:rsid w:val="00835CB4"/>
    <w:rsid w:val="00837EA2"/>
    <w:rsid w:val="00841121"/>
    <w:rsid w:val="008424B2"/>
    <w:rsid w:val="00842F55"/>
    <w:rsid w:val="00843545"/>
    <w:rsid w:val="0084746A"/>
    <w:rsid w:val="008529A2"/>
    <w:rsid w:val="00853EE3"/>
    <w:rsid w:val="0085417E"/>
    <w:rsid w:val="00854D46"/>
    <w:rsid w:val="008604D8"/>
    <w:rsid w:val="008610DC"/>
    <w:rsid w:val="00862AF6"/>
    <w:rsid w:val="008637D5"/>
    <w:rsid w:val="00866A10"/>
    <w:rsid w:val="00866EB6"/>
    <w:rsid w:val="00867B17"/>
    <w:rsid w:val="00872C1D"/>
    <w:rsid w:val="00873A22"/>
    <w:rsid w:val="00873BE8"/>
    <w:rsid w:val="00876861"/>
    <w:rsid w:val="00877325"/>
    <w:rsid w:val="00880BDE"/>
    <w:rsid w:val="008818F7"/>
    <w:rsid w:val="0088338A"/>
    <w:rsid w:val="00885EDF"/>
    <w:rsid w:val="00886CC6"/>
    <w:rsid w:val="0089132A"/>
    <w:rsid w:val="0089161A"/>
    <w:rsid w:val="0089270E"/>
    <w:rsid w:val="0089293C"/>
    <w:rsid w:val="00894849"/>
    <w:rsid w:val="008948A9"/>
    <w:rsid w:val="0089640F"/>
    <w:rsid w:val="00896AC3"/>
    <w:rsid w:val="008A3058"/>
    <w:rsid w:val="008A4AD3"/>
    <w:rsid w:val="008A7737"/>
    <w:rsid w:val="008B0136"/>
    <w:rsid w:val="008B2787"/>
    <w:rsid w:val="008B4F17"/>
    <w:rsid w:val="008B6A3D"/>
    <w:rsid w:val="008C4F34"/>
    <w:rsid w:val="008D19F7"/>
    <w:rsid w:val="008D338F"/>
    <w:rsid w:val="008D480B"/>
    <w:rsid w:val="008D4A52"/>
    <w:rsid w:val="008D4DDA"/>
    <w:rsid w:val="008D598C"/>
    <w:rsid w:val="008D7CA0"/>
    <w:rsid w:val="008E20D3"/>
    <w:rsid w:val="008E5006"/>
    <w:rsid w:val="00905C1E"/>
    <w:rsid w:val="009060B4"/>
    <w:rsid w:val="009065F3"/>
    <w:rsid w:val="0090764D"/>
    <w:rsid w:val="00907FB4"/>
    <w:rsid w:val="00910279"/>
    <w:rsid w:val="00914A30"/>
    <w:rsid w:val="00914FDF"/>
    <w:rsid w:val="0091562F"/>
    <w:rsid w:val="00920B75"/>
    <w:rsid w:val="0092105B"/>
    <w:rsid w:val="009232D9"/>
    <w:rsid w:val="00924ED1"/>
    <w:rsid w:val="009304F4"/>
    <w:rsid w:val="00930809"/>
    <w:rsid w:val="00930836"/>
    <w:rsid w:val="009344C1"/>
    <w:rsid w:val="00936C31"/>
    <w:rsid w:val="009408ED"/>
    <w:rsid w:val="0094248E"/>
    <w:rsid w:val="00943D56"/>
    <w:rsid w:val="0094439F"/>
    <w:rsid w:val="00950E8F"/>
    <w:rsid w:val="00951015"/>
    <w:rsid w:val="00960219"/>
    <w:rsid w:val="00965BC6"/>
    <w:rsid w:val="00965ECB"/>
    <w:rsid w:val="009667B5"/>
    <w:rsid w:val="00966CB7"/>
    <w:rsid w:val="009673C3"/>
    <w:rsid w:val="00967680"/>
    <w:rsid w:val="009724D4"/>
    <w:rsid w:val="0097294B"/>
    <w:rsid w:val="00976948"/>
    <w:rsid w:val="009820A4"/>
    <w:rsid w:val="00983E4F"/>
    <w:rsid w:val="00984341"/>
    <w:rsid w:val="009868D8"/>
    <w:rsid w:val="00994BE0"/>
    <w:rsid w:val="009968D8"/>
    <w:rsid w:val="009A0C05"/>
    <w:rsid w:val="009A13DA"/>
    <w:rsid w:val="009A1C88"/>
    <w:rsid w:val="009A1E56"/>
    <w:rsid w:val="009A2FD0"/>
    <w:rsid w:val="009A4CD4"/>
    <w:rsid w:val="009A7E16"/>
    <w:rsid w:val="009B0524"/>
    <w:rsid w:val="009B5AC0"/>
    <w:rsid w:val="009B5FDB"/>
    <w:rsid w:val="009C31F7"/>
    <w:rsid w:val="009C73CD"/>
    <w:rsid w:val="009C7E28"/>
    <w:rsid w:val="009C7EAE"/>
    <w:rsid w:val="009D0743"/>
    <w:rsid w:val="009D0B0E"/>
    <w:rsid w:val="009D183F"/>
    <w:rsid w:val="009D2040"/>
    <w:rsid w:val="009D2057"/>
    <w:rsid w:val="009D6422"/>
    <w:rsid w:val="009D696D"/>
    <w:rsid w:val="009D74EE"/>
    <w:rsid w:val="009E017E"/>
    <w:rsid w:val="009E181C"/>
    <w:rsid w:val="009E1D06"/>
    <w:rsid w:val="009E3191"/>
    <w:rsid w:val="009E378C"/>
    <w:rsid w:val="009E4CB4"/>
    <w:rsid w:val="009E50A7"/>
    <w:rsid w:val="009E5F13"/>
    <w:rsid w:val="00A01F90"/>
    <w:rsid w:val="00A02778"/>
    <w:rsid w:val="00A0318A"/>
    <w:rsid w:val="00A045F7"/>
    <w:rsid w:val="00A04FC0"/>
    <w:rsid w:val="00A0638D"/>
    <w:rsid w:val="00A07E05"/>
    <w:rsid w:val="00A131C3"/>
    <w:rsid w:val="00A16C82"/>
    <w:rsid w:val="00A1736D"/>
    <w:rsid w:val="00A223FF"/>
    <w:rsid w:val="00A22692"/>
    <w:rsid w:val="00A22A4B"/>
    <w:rsid w:val="00A23587"/>
    <w:rsid w:val="00A239DA"/>
    <w:rsid w:val="00A33597"/>
    <w:rsid w:val="00A353A3"/>
    <w:rsid w:val="00A413EB"/>
    <w:rsid w:val="00A43972"/>
    <w:rsid w:val="00A448A5"/>
    <w:rsid w:val="00A44FFE"/>
    <w:rsid w:val="00A47CDD"/>
    <w:rsid w:val="00A517A5"/>
    <w:rsid w:val="00A55C0C"/>
    <w:rsid w:val="00A56FE8"/>
    <w:rsid w:val="00A60AC6"/>
    <w:rsid w:val="00A60FE7"/>
    <w:rsid w:val="00A6179A"/>
    <w:rsid w:val="00A6328A"/>
    <w:rsid w:val="00A632E8"/>
    <w:rsid w:val="00A6486B"/>
    <w:rsid w:val="00A6572C"/>
    <w:rsid w:val="00A71A16"/>
    <w:rsid w:val="00A778EA"/>
    <w:rsid w:val="00A807EF"/>
    <w:rsid w:val="00A82150"/>
    <w:rsid w:val="00A82C9D"/>
    <w:rsid w:val="00A835DE"/>
    <w:rsid w:val="00A8471B"/>
    <w:rsid w:val="00A857F5"/>
    <w:rsid w:val="00A85919"/>
    <w:rsid w:val="00A87147"/>
    <w:rsid w:val="00A90959"/>
    <w:rsid w:val="00A91917"/>
    <w:rsid w:val="00A91C1C"/>
    <w:rsid w:val="00A92C04"/>
    <w:rsid w:val="00A93E59"/>
    <w:rsid w:val="00A941C0"/>
    <w:rsid w:val="00A95D33"/>
    <w:rsid w:val="00A97331"/>
    <w:rsid w:val="00AA1240"/>
    <w:rsid w:val="00AA1F30"/>
    <w:rsid w:val="00AA2D31"/>
    <w:rsid w:val="00AA32F2"/>
    <w:rsid w:val="00AA3D9C"/>
    <w:rsid w:val="00AA4415"/>
    <w:rsid w:val="00AA4517"/>
    <w:rsid w:val="00AA5234"/>
    <w:rsid w:val="00AA7BDB"/>
    <w:rsid w:val="00AB20CC"/>
    <w:rsid w:val="00AB2FDD"/>
    <w:rsid w:val="00AC00BD"/>
    <w:rsid w:val="00AC2A67"/>
    <w:rsid w:val="00AC4C59"/>
    <w:rsid w:val="00AC61E8"/>
    <w:rsid w:val="00AD2AB7"/>
    <w:rsid w:val="00AD4720"/>
    <w:rsid w:val="00AD605C"/>
    <w:rsid w:val="00AD696A"/>
    <w:rsid w:val="00AD79B4"/>
    <w:rsid w:val="00AE4C55"/>
    <w:rsid w:val="00AE5D7B"/>
    <w:rsid w:val="00AF043B"/>
    <w:rsid w:val="00AF16C2"/>
    <w:rsid w:val="00AF24A4"/>
    <w:rsid w:val="00AF3E8A"/>
    <w:rsid w:val="00AF4545"/>
    <w:rsid w:val="00AF6FAF"/>
    <w:rsid w:val="00B028C3"/>
    <w:rsid w:val="00B037F4"/>
    <w:rsid w:val="00B038DA"/>
    <w:rsid w:val="00B06B28"/>
    <w:rsid w:val="00B11F83"/>
    <w:rsid w:val="00B12FA4"/>
    <w:rsid w:val="00B17559"/>
    <w:rsid w:val="00B179F5"/>
    <w:rsid w:val="00B22B0F"/>
    <w:rsid w:val="00B408E2"/>
    <w:rsid w:val="00B41184"/>
    <w:rsid w:val="00B41690"/>
    <w:rsid w:val="00B462B2"/>
    <w:rsid w:val="00B521D2"/>
    <w:rsid w:val="00B53931"/>
    <w:rsid w:val="00B53FFA"/>
    <w:rsid w:val="00B55F8A"/>
    <w:rsid w:val="00B560A2"/>
    <w:rsid w:val="00B62FF9"/>
    <w:rsid w:val="00B64112"/>
    <w:rsid w:val="00B647B9"/>
    <w:rsid w:val="00B65560"/>
    <w:rsid w:val="00B678A1"/>
    <w:rsid w:val="00B717BE"/>
    <w:rsid w:val="00B71B5B"/>
    <w:rsid w:val="00B75D5C"/>
    <w:rsid w:val="00B76CD1"/>
    <w:rsid w:val="00B80D11"/>
    <w:rsid w:val="00B8228C"/>
    <w:rsid w:val="00B82560"/>
    <w:rsid w:val="00B85C93"/>
    <w:rsid w:val="00B90638"/>
    <w:rsid w:val="00B916BC"/>
    <w:rsid w:val="00B95C14"/>
    <w:rsid w:val="00B9663A"/>
    <w:rsid w:val="00BA06EE"/>
    <w:rsid w:val="00BA3B47"/>
    <w:rsid w:val="00BA5C5D"/>
    <w:rsid w:val="00BA7F0E"/>
    <w:rsid w:val="00BB0A2F"/>
    <w:rsid w:val="00BB29C8"/>
    <w:rsid w:val="00BB5818"/>
    <w:rsid w:val="00BB644D"/>
    <w:rsid w:val="00BB7A47"/>
    <w:rsid w:val="00BC0242"/>
    <w:rsid w:val="00BC5DC3"/>
    <w:rsid w:val="00BD214D"/>
    <w:rsid w:val="00BD2648"/>
    <w:rsid w:val="00BD3A7F"/>
    <w:rsid w:val="00BD4EFC"/>
    <w:rsid w:val="00BD4FDB"/>
    <w:rsid w:val="00BD5E8C"/>
    <w:rsid w:val="00BE1445"/>
    <w:rsid w:val="00BE2782"/>
    <w:rsid w:val="00BE4867"/>
    <w:rsid w:val="00BE4D93"/>
    <w:rsid w:val="00BE5131"/>
    <w:rsid w:val="00BE5451"/>
    <w:rsid w:val="00BE54BB"/>
    <w:rsid w:val="00BE7D3D"/>
    <w:rsid w:val="00BF2FE9"/>
    <w:rsid w:val="00C02B92"/>
    <w:rsid w:val="00C03D44"/>
    <w:rsid w:val="00C045EC"/>
    <w:rsid w:val="00C10370"/>
    <w:rsid w:val="00C117A4"/>
    <w:rsid w:val="00C12109"/>
    <w:rsid w:val="00C1220E"/>
    <w:rsid w:val="00C13D27"/>
    <w:rsid w:val="00C22783"/>
    <w:rsid w:val="00C25346"/>
    <w:rsid w:val="00C25915"/>
    <w:rsid w:val="00C347C9"/>
    <w:rsid w:val="00C425C2"/>
    <w:rsid w:val="00C44C4F"/>
    <w:rsid w:val="00C45871"/>
    <w:rsid w:val="00C45F08"/>
    <w:rsid w:val="00C4730B"/>
    <w:rsid w:val="00C51C32"/>
    <w:rsid w:val="00C55CD9"/>
    <w:rsid w:val="00C6417A"/>
    <w:rsid w:val="00C667E6"/>
    <w:rsid w:val="00C66DE7"/>
    <w:rsid w:val="00C678C1"/>
    <w:rsid w:val="00C7009F"/>
    <w:rsid w:val="00C71C1A"/>
    <w:rsid w:val="00C73AAB"/>
    <w:rsid w:val="00C73E2A"/>
    <w:rsid w:val="00C74B12"/>
    <w:rsid w:val="00C74E9F"/>
    <w:rsid w:val="00C7717C"/>
    <w:rsid w:val="00C81B08"/>
    <w:rsid w:val="00C82708"/>
    <w:rsid w:val="00C833C5"/>
    <w:rsid w:val="00C84C0B"/>
    <w:rsid w:val="00C862D1"/>
    <w:rsid w:val="00C917E2"/>
    <w:rsid w:val="00C931CA"/>
    <w:rsid w:val="00CA1402"/>
    <w:rsid w:val="00CA2B83"/>
    <w:rsid w:val="00CA2CC2"/>
    <w:rsid w:val="00CA3451"/>
    <w:rsid w:val="00CA50EF"/>
    <w:rsid w:val="00CA53C1"/>
    <w:rsid w:val="00CA5D8A"/>
    <w:rsid w:val="00CB2654"/>
    <w:rsid w:val="00CC5FF5"/>
    <w:rsid w:val="00CC6D99"/>
    <w:rsid w:val="00CC7DF9"/>
    <w:rsid w:val="00CD2302"/>
    <w:rsid w:val="00CD249C"/>
    <w:rsid w:val="00CD4A88"/>
    <w:rsid w:val="00CD5A9E"/>
    <w:rsid w:val="00CE0633"/>
    <w:rsid w:val="00CE3CDA"/>
    <w:rsid w:val="00CF2A8A"/>
    <w:rsid w:val="00CF5117"/>
    <w:rsid w:val="00CF5C04"/>
    <w:rsid w:val="00D01017"/>
    <w:rsid w:val="00D0274C"/>
    <w:rsid w:val="00D075FC"/>
    <w:rsid w:val="00D077FD"/>
    <w:rsid w:val="00D0798F"/>
    <w:rsid w:val="00D079C7"/>
    <w:rsid w:val="00D10899"/>
    <w:rsid w:val="00D1089A"/>
    <w:rsid w:val="00D10E4F"/>
    <w:rsid w:val="00D112A7"/>
    <w:rsid w:val="00D11F13"/>
    <w:rsid w:val="00D14006"/>
    <w:rsid w:val="00D20732"/>
    <w:rsid w:val="00D207CC"/>
    <w:rsid w:val="00D24E47"/>
    <w:rsid w:val="00D27CB1"/>
    <w:rsid w:val="00D302DC"/>
    <w:rsid w:val="00D30FDC"/>
    <w:rsid w:val="00D331F2"/>
    <w:rsid w:val="00D34BD6"/>
    <w:rsid w:val="00D37CDB"/>
    <w:rsid w:val="00D40753"/>
    <w:rsid w:val="00D40D52"/>
    <w:rsid w:val="00D41C3B"/>
    <w:rsid w:val="00D423D4"/>
    <w:rsid w:val="00D44179"/>
    <w:rsid w:val="00D44247"/>
    <w:rsid w:val="00D45B88"/>
    <w:rsid w:val="00D469CE"/>
    <w:rsid w:val="00D50203"/>
    <w:rsid w:val="00D56743"/>
    <w:rsid w:val="00D56871"/>
    <w:rsid w:val="00D609D3"/>
    <w:rsid w:val="00D61820"/>
    <w:rsid w:val="00D61BEC"/>
    <w:rsid w:val="00D63252"/>
    <w:rsid w:val="00D71DF5"/>
    <w:rsid w:val="00D76B40"/>
    <w:rsid w:val="00D77CDE"/>
    <w:rsid w:val="00D8108B"/>
    <w:rsid w:val="00D81B17"/>
    <w:rsid w:val="00D81DC4"/>
    <w:rsid w:val="00D83C45"/>
    <w:rsid w:val="00D86920"/>
    <w:rsid w:val="00D87E85"/>
    <w:rsid w:val="00D93157"/>
    <w:rsid w:val="00D96E8E"/>
    <w:rsid w:val="00D97A6A"/>
    <w:rsid w:val="00DA07FB"/>
    <w:rsid w:val="00DA12B7"/>
    <w:rsid w:val="00DB0695"/>
    <w:rsid w:val="00DB361E"/>
    <w:rsid w:val="00DB43DB"/>
    <w:rsid w:val="00DB4641"/>
    <w:rsid w:val="00DC0E2F"/>
    <w:rsid w:val="00DC2F18"/>
    <w:rsid w:val="00DC5191"/>
    <w:rsid w:val="00DC51F4"/>
    <w:rsid w:val="00DC5560"/>
    <w:rsid w:val="00DD02EC"/>
    <w:rsid w:val="00DD37DC"/>
    <w:rsid w:val="00DD626A"/>
    <w:rsid w:val="00DE0C11"/>
    <w:rsid w:val="00DE1066"/>
    <w:rsid w:val="00DE4F80"/>
    <w:rsid w:val="00DE57EF"/>
    <w:rsid w:val="00DE5984"/>
    <w:rsid w:val="00DF455E"/>
    <w:rsid w:val="00DF6866"/>
    <w:rsid w:val="00E00D8D"/>
    <w:rsid w:val="00E01AE2"/>
    <w:rsid w:val="00E01CCB"/>
    <w:rsid w:val="00E0718F"/>
    <w:rsid w:val="00E0727C"/>
    <w:rsid w:val="00E11264"/>
    <w:rsid w:val="00E1208E"/>
    <w:rsid w:val="00E12BAB"/>
    <w:rsid w:val="00E13169"/>
    <w:rsid w:val="00E13624"/>
    <w:rsid w:val="00E2109D"/>
    <w:rsid w:val="00E21E52"/>
    <w:rsid w:val="00E22AC9"/>
    <w:rsid w:val="00E2407F"/>
    <w:rsid w:val="00E27626"/>
    <w:rsid w:val="00E27CDD"/>
    <w:rsid w:val="00E342A2"/>
    <w:rsid w:val="00E34F16"/>
    <w:rsid w:val="00E3533B"/>
    <w:rsid w:val="00E362D4"/>
    <w:rsid w:val="00E41FFD"/>
    <w:rsid w:val="00E42F60"/>
    <w:rsid w:val="00E447A2"/>
    <w:rsid w:val="00E47E21"/>
    <w:rsid w:val="00E47F1E"/>
    <w:rsid w:val="00E505C5"/>
    <w:rsid w:val="00E53822"/>
    <w:rsid w:val="00E5546B"/>
    <w:rsid w:val="00E565F0"/>
    <w:rsid w:val="00E56614"/>
    <w:rsid w:val="00E6093A"/>
    <w:rsid w:val="00E61C61"/>
    <w:rsid w:val="00E620B8"/>
    <w:rsid w:val="00E66FE7"/>
    <w:rsid w:val="00E67CAA"/>
    <w:rsid w:val="00E705D3"/>
    <w:rsid w:val="00E7119B"/>
    <w:rsid w:val="00E727C4"/>
    <w:rsid w:val="00E82281"/>
    <w:rsid w:val="00E829F4"/>
    <w:rsid w:val="00E848A1"/>
    <w:rsid w:val="00E94F6D"/>
    <w:rsid w:val="00E966BC"/>
    <w:rsid w:val="00E974AA"/>
    <w:rsid w:val="00EA0B53"/>
    <w:rsid w:val="00EA2B72"/>
    <w:rsid w:val="00EA2CA8"/>
    <w:rsid w:val="00EA355E"/>
    <w:rsid w:val="00EA4FAD"/>
    <w:rsid w:val="00EA752C"/>
    <w:rsid w:val="00EB03A9"/>
    <w:rsid w:val="00EB198A"/>
    <w:rsid w:val="00EB1EAC"/>
    <w:rsid w:val="00EB3B4C"/>
    <w:rsid w:val="00EB51FF"/>
    <w:rsid w:val="00EB5AE0"/>
    <w:rsid w:val="00EC127C"/>
    <w:rsid w:val="00EC18F2"/>
    <w:rsid w:val="00EC36F6"/>
    <w:rsid w:val="00EC680A"/>
    <w:rsid w:val="00EC6898"/>
    <w:rsid w:val="00EC79F2"/>
    <w:rsid w:val="00ED0F0B"/>
    <w:rsid w:val="00ED22EA"/>
    <w:rsid w:val="00ED2D94"/>
    <w:rsid w:val="00ED6F3B"/>
    <w:rsid w:val="00EE1D6E"/>
    <w:rsid w:val="00EE21A6"/>
    <w:rsid w:val="00EE32C4"/>
    <w:rsid w:val="00EE54EC"/>
    <w:rsid w:val="00EE58A7"/>
    <w:rsid w:val="00EE6030"/>
    <w:rsid w:val="00EE6710"/>
    <w:rsid w:val="00EE7829"/>
    <w:rsid w:val="00EE7E7E"/>
    <w:rsid w:val="00EF1C55"/>
    <w:rsid w:val="00EF2B9B"/>
    <w:rsid w:val="00EF55FB"/>
    <w:rsid w:val="00EF589C"/>
    <w:rsid w:val="00EF5E4F"/>
    <w:rsid w:val="00EF63B3"/>
    <w:rsid w:val="00F00808"/>
    <w:rsid w:val="00F02234"/>
    <w:rsid w:val="00F06054"/>
    <w:rsid w:val="00F07A38"/>
    <w:rsid w:val="00F10004"/>
    <w:rsid w:val="00F10721"/>
    <w:rsid w:val="00F10A19"/>
    <w:rsid w:val="00F10B26"/>
    <w:rsid w:val="00F11A1B"/>
    <w:rsid w:val="00F12253"/>
    <w:rsid w:val="00F13ED9"/>
    <w:rsid w:val="00F16430"/>
    <w:rsid w:val="00F1692B"/>
    <w:rsid w:val="00F17314"/>
    <w:rsid w:val="00F24F13"/>
    <w:rsid w:val="00F27CF1"/>
    <w:rsid w:val="00F326E5"/>
    <w:rsid w:val="00F41711"/>
    <w:rsid w:val="00F42535"/>
    <w:rsid w:val="00F45207"/>
    <w:rsid w:val="00F468C5"/>
    <w:rsid w:val="00F50A7B"/>
    <w:rsid w:val="00F5127F"/>
    <w:rsid w:val="00F53499"/>
    <w:rsid w:val="00F6227C"/>
    <w:rsid w:val="00F6382C"/>
    <w:rsid w:val="00F63F02"/>
    <w:rsid w:val="00F70250"/>
    <w:rsid w:val="00F7285A"/>
    <w:rsid w:val="00F733DA"/>
    <w:rsid w:val="00F761AA"/>
    <w:rsid w:val="00F8728F"/>
    <w:rsid w:val="00F876EB"/>
    <w:rsid w:val="00F905BA"/>
    <w:rsid w:val="00F92732"/>
    <w:rsid w:val="00F9409C"/>
    <w:rsid w:val="00F95998"/>
    <w:rsid w:val="00FA299B"/>
    <w:rsid w:val="00FA407F"/>
    <w:rsid w:val="00FA53A7"/>
    <w:rsid w:val="00FA6824"/>
    <w:rsid w:val="00FA776C"/>
    <w:rsid w:val="00FA7812"/>
    <w:rsid w:val="00FB0DB7"/>
    <w:rsid w:val="00FB1389"/>
    <w:rsid w:val="00FB269F"/>
    <w:rsid w:val="00FB3559"/>
    <w:rsid w:val="00FB411E"/>
    <w:rsid w:val="00FB6D8A"/>
    <w:rsid w:val="00FB7233"/>
    <w:rsid w:val="00FB7671"/>
    <w:rsid w:val="00FB7EAA"/>
    <w:rsid w:val="00FC0F95"/>
    <w:rsid w:val="00FC5BA2"/>
    <w:rsid w:val="00FC7328"/>
    <w:rsid w:val="00FC7645"/>
    <w:rsid w:val="00FC78B9"/>
    <w:rsid w:val="00FD186C"/>
    <w:rsid w:val="00FD22EC"/>
    <w:rsid w:val="00FD532E"/>
    <w:rsid w:val="00FD5C04"/>
    <w:rsid w:val="00FE5D4A"/>
    <w:rsid w:val="00FF169E"/>
    <w:rsid w:val="00FF318B"/>
    <w:rsid w:val="00FF5F02"/>
    <w:rsid w:val="00FF6E2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B71101"/>
  <w15:docId w15:val="{D06B2ED0-FE7F-401A-80C5-F19E07B12A3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aliases w:val="OSA Note Heading"/>
    <w:basedOn w:val="Normal"/>
    <w:next w:val="Normal"/>
    <w:link w:val="Heading1Char"/>
    <w:qFormat/>
    <w:rsid w:val="001F2102"/>
    <w:pPr>
      <w:keepNext/>
      <w:tabs>
        <w:tab w:val="left" w:pos="1080"/>
      </w:tabs>
      <w:spacing w:before="480" w:after="240" w:line="240" w:lineRule="auto"/>
      <w:outlineLvl w:val="0"/>
    </w:pPr>
    <w:rPr>
      <w:rFonts w:ascii="Arial Bold" w:eastAsia="Times New Roman" w:hAnsi="Arial Bold" w:cs="Times New Roman"/>
      <w:b/>
      <w:smallCaps/>
      <w:kern w:val="28"/>
      <w:szCs w:val="20"/>
    </w:rPr>
  </w:style>
  <w:style w:type="paragraph" w:styleId="Heading2">
    <w:name w:val="heading 2"/>
    <w:basedOn w:val="Normal"/>
    <w:next w:val="Normal"/>
    <w:link w:val="Heading2Char"/>
    <w:qFormat/>
    <w:rsid w:val="008D4DDA"/>
    <w:pPr>
      <w:keepLines/>
      <w:pBdr>
        <w:bottom w:val="single" w:sz="12" w:space="1" w:color="auto"/>
      </w:pBdr>
      <w:spacing w:after="600" w:line="240" w:lineRule="auto"/>
      <w:jc w:val="center"/>
      <w:outlineLvl w:val="1"/>
    </w:pPr>
    <w:rPr>
      <w:rFonts w:ascii="Arial Bold" w:eastAsia="Times New Roman" w:hAnsi="Arial Bold" w:cs="Arial"/>
      <w:b/>
      <w:smallCaps/>
      <w:sz w:val="44"/>
      <w:szCs w:val="44"/>
    </w:rPr>
  </w:style>
  <w:style w:type="paragraph" w:styleId="Heading3">
    <w:name w:val="heading 3"/>
    <w:basedOn w:val="Normal"/>
    <w:next w:val="Normal"/>
    <w:link w:val="Heading3Char"/>
    <w:qFormat/>
    <w:rsid w:val="008D4DDA"/>
    <w:pPr>
      <w:spacing w:after="0" w:line="240" w:lineRule="auto"/>
      <w:jc w:val="center"/>
      <w:outlineLvl w:val="2"/>
    </w:pPr>
    <w:rPr>
      <w:rFonts w:ascii="Arial Bold" w:eastAsia="Times New Roman" w:hAnsi="Arial Bold" w:cs="Arial"/>
      <w:b/>
      <w:smallCaps/>
      <w:sz w:val="96"/>
      <w:szCs w:val="96"/>
      <w14:shadow w14:blurRad="50800" w14:dist="38100" w14:dir="5400000" w14:sx="100000" w14:sy="100000" w14:kx="0" w14:ky="0" w14:algn="t">
        <w14:srgbClr w14:val="000000">
          <w14:alpha w14:val="60000"/>
        </w14:srgbClr>
      </w14:shadow>
    </w:rPr>
  </w:style>
  <w:style w:type="paragraph" w:styleId="Heading4">
    <w:name w:val="heading 4"/>
    <w:basedOn w:val="Normal"/>
    <w:next w:val="Normal"/>
    <w:link w:val="Heading4Char"/>
    <w:qFormat/>
    <w:rsid w:val="008D4DDA"/>
    <w:pPr>
      <w:pBdr>
        <w:bottom w:val="single" w:sz="36" w:space="1" w:color="auto"/>
      </w:pBdr>
      <w:tabs>
        <w:tab w:val="left" w:pos="288"/>
        <w:tab w:val="right" w:leader="dot" w:pos="8928"/>
      </w:tabs>
      <w:spacing w:after="480" w:line="240" w:lineRule="auto"/>
      <w:jc w:val="center"/>
      <w:outlineLvl w:val="3"/>
    </w:pPr>
    <w:rPr>
      <w:rFonts w:ascii="Arial Bold" w:eastAsia="Times New Roman" w:hAnsi="Arial Bold" w:cs="Times New Roman"/>
      <w:smallCaps/>
      <w:sz w:val="48"/>
      <w:szCs w:val="48"/>
    </w:rPr>
  </w:style>
  <w:style w:type="paragraph" w:styleId="Heading5">
    <w:name w:val="heading 5"/>
    <w:basedOn w:val="Normal"/>
    <w:next w:val="Normal"/>
    <w:link w:val="Heading5Char"/>
    <w:qFormat/>
    <w:rsid w:val="00841121"/>
    <w:pPr>
      <w:keepNext/>
      <w:spacing w:after="0" w:line="240" w:lineRule="auto"/>
      <w:jc w:val="center"/>
      <w:outlineLvl w:val="4"/>
    </w:pPr>
    <w:rPr>
      <w:rFonts w:ascii="Times New Roman" w:eastAsia="Times New Roman" w:hAnsi="Times New Roman" w:cs="Times New Roman"/>
      <w:snapToGrid w:val="0"/>
      <w:color w:val="000000"/>
      <w:sz w:val="20"/>
      <w:szCs w:val="20"/>
      <w:u w:val="single"/>
    </w:rPr>
  </w:style>
  <w:style w:type="paragraph" w:styleId="Heading6">
    <w:name w:val="heading 6"/>
    <w:basedOn w:val="Normal"/>
    <w:next w:val="Normal"/>
    <w:link w:val="Heading6Char"/>
    <w:qFormat/>
    <w:rsid w:val="00841121"/>
    <w:pPr>
      <w:keepNext/>
      <w:tabs>
        <w:tab w:val="left" w:pos="8520"/>
      </w:tabs>
      <w:spacing w:after="360" w:line="240" w:lineRule="auto"/>
      <w:jc w:val="right"/>
      <w:outlineLvl w:val="5"/>
    </w:pPr>
    <w:rPr>
      <w:rFonts w:ascii="Times New Roman" w:eastAsia="Times New Roman" w:hAnsi="Times New Roman" w:cs="Times New Roman"/>
      <w:smallCaps/>
      <w:sz w:val="24"/>
      <w:szCs w:val="20"/>
    </w:rPr>
  </w:style>
  <w:style w:type="paragraph" w:styleId="Heading7">
    <w:name w:val="heading 7"/>
    <w:basedOn w:val="Normal"/>
    <w:next w:val="Normal"/>
    <w:link w:val="Heading7Char"/>
    <w:unhideWhenUsed/>
    <w:qFormat/>
    <w:rsid w:val="00841121"/>
    <w:pPr>
      <w:spacing w:before="240" w:after="60" w:line="240" w:lineRule="auto"/>
      <w:outlineLvl w:val="6"/>
    </w:pPr>
    <w:rPr>
      <w:rFonts w:ascii="Calibri" w:eastAsia="Times New Roman" w:hAnsi="Calibri" w:cs="Times New Roman"/>
      <w:sz w:val="24"/>
      <w:szCs w:val="24"/>
    </w:rPr>
  </w:style>
  <w:style w:type="paragraph" w:styleId="Heading9">
    <w:name w:val="heading 9"/>
    <w:basedOn w:val="Normal"/>
    <w:next w:val="Normal"/>
    <w:link w:val="Heading9Char"/>
    <w:qFormat/>
    <w:rsid w:val="00841121"/>
    <w:pPr>
      <w:spacing w:before="240" w:after="60" w:line="240" w:lineRule="auto"/>
      <w:outlineLvl w:val="8"/>
    </w:pPr>
    <w:rPr>
      <w:rFonts w:ascii="Arial" w:eastAsia="Times New Roman" w:hAnsi="Arial" w:cs="Ari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nhideWhenUsed/>
    <w:rsid w:val="00760778"/>
    <w:pPr>
      <w:tabs>
        <w:tab w:val="center" w:pos="4680"/>
        <w:tab w:val="right" w:pos="9360"/>
      </w:tabs>
      <w:spacing w:after="0" w:line="240" w:lineRule="auto"/>
    </w:pPr>
  </w:style>
  <w:style w:type="character" w:customStyle="1" w:styleId="FooterChar">
    <w:name w:val="Footer Char"/>
    <w:basedOn w:val="DefaultParagraphFont"/>
    <w:link w:val="Footer"/>
    <w:uiPriority w:val="99"/>
    <w:rsid w:val="00760778"/>
  </w:style>
  <w:style w:type="paragraph" w:styleId="Header">
    <w:name w:val="header"/>
    <w:basedOn w:val="Normal"/>
    <w:link w:val="HeaderChar"/>
    <w:unhideWhenUsed/>
    <w:rsid w:val="00760778"/>
    <w:pPr>
      <w:tabs>
        <w:tab w:val="center" w:pos="4680"/>
        <w:tab w:val="right" w:pos="9360"/>
      </w:tabs>
      <w:spacing w:after="0" w:line="240" w:lineRule="auto"/>
    </w:pPr>
  </w:style>
  <w:style w:type="character" w:customStyle="1" w:styleId="HeaderChar">
    <w:name w:val="Header Char"/>
    <w:basedOn w:val="DefaultParagraphFont"/>
    <w:link w:val="Header"/>
    <w:uiPriority w:val="99"/>
    <w:rsid w:val="00760778"/>
  </w:style>
  <w:style w:type="paragraph" w:styleId="Subtitle">
    <w:name w:val="Subtitle"/>
    <w:basedOn w:val="Normal"/>
    <w:next w:val="Normal"/>
    <w:link w:val="SubtitleChar"/>
    <w:qFormat/>
    <w:rsid w:val="00760778"/>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rsid w:val="00760778"/>
    <w:rPr>
      <w:rFonts w:asciiTheme="majorHAnsi" w:eastAsiaTheme="majorEastAsia" w:hAnsiTheme="majorHAnsi" w:cstheme="majorBidi"/>
      <w:i/>
      <w:iCs/>
      <w:color w:val="4F81BD" w:themeColor="accent1"/>
      <w:spacing w:val="15"/>
      <w:sz w:val="24"/>
      <w:szCs w:val="24"/>
    </w:rPr>
  </w:style>
  <w:style w:type="paragraph" w:customStyle="1" w:styleId="CENTEREDUNDERLINED">
    <w:name w:val="CENTERED UNDERLINED"/>
    <w:rsid w:val="00760778"/>
    <w:pPr>
      <w:spacing w:after="240" w:line="240" w:lineRule="exact"/>
      <w:jc w:val="center"/>
    </w:pPr>
    <w:rPr>
      <w:rFonts w:ascii="Univers (W1)" w:eastAsia="Times New Roman" w:hAnsi="Univers (W1)" w:cs="Times New Roman"/>
      <w:sz w:val="20"/>
      <w:szCs w:val="20"/>
      <w:u w:val="single"/>
    </w:rPr>
  </w:style>
  <w:style w:type="character" w:styleId="PageNumber">
    <w:name w:val="page number"/>
    <w:basedOn w:val="DefaultParagraphFont"/>
    <w:rsid w:val="00760778"/>
  </w:style>
  <w:style w:type="paragraph" w:styleId="BalloonText">
    <w:name w:val="Balloon Text"/>
    <w:basedOn w:val="Normal"/>
    <w:link w:val="BalloonTextChar"/>
    <w:unhideWhenUsed/>
    <w:rsid w:val="0076077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rsid w:val="00760778"/>
    <w:rPr>
      <w:rFonts w:ascii="Tahoma" w:hAnsi="Tahoma" w:cs="Tahoma"/>
      <w:sz w:val="16"/>
      <w:szCs w:val="16"/>
    </w:rPr>
  </w:style>
  <w:style w:type="character" w:customStyle="1" w:styleId="Heading1Char">
    <w:name w:val="Heading 1 Char"/>
    <w:aliases w:val="OSA Note Heading Char"/>
    <w:basedOn w:val="DefaultParagraphFont"/>
    <w:link w:val="Heading1"/>
    <w:rsid w:val="001F2102"/>
    <w:rPr>
      <w:rFonts w:ascii="Arial Bold" w:eastAsia="Times New Roman" w:hAnsi="Arial Bold" w:cs="Times New Roman"/>
      <w:b/>
      <w:smallCaps/>
      <w:kern w:val="28"/>
      <w:szCs w:val="20"/>
    </w:rPr>
  </w:style>
  <w:style w:type="character" w:customStyle="1" w:styleId="Heading2Char">
    <w:name w:val="Heading 2 Char"/>
    <w:basedOn w:val="DefaultParagraphFont"/>
    <w:link w:val="Heading2"/>
    <w:rsid w:val="008D4DDA"/>
    <w:rPr>
      <w:rFonts w:ascii="Arial Bold" w:eastAsia="Times New Roman" w:hAnsi="Arial Bold" w:cs="Arial"/>
      <w:b/>
      <w:smallCaps/>
      <w:sz w:val="44"/>
      <w:szCs w:val="44"/>
    </w:rPr>
  </w:style>
  <w:style w:type="character" w:customStyle="1" w:styleId="Heading3Char">
    <w:name w:val="Heading 3 Char"/>
    <w:basedOn w:val="DefaultParagraphFont"/>
    <w:link w:val="Heading3"/>
    <w:rsid w:val="008D4DDA"/>
    <w:rPr>
      <w:rFonts w:ascii="Arial Bold" w:eastAsia="Times New Roman" w:hAnsi="Arial Bold" w:cs="Arial"/>
      <w:b/>
      <w:smallCaps/>
      <w:sz w:val="96"/>
      <w:szCs w:val="96"/>
      <w14:shadow w14:blurRad="50800" w14:dist="38100" w14:dir="5400000" w14:sx="100000" w14:sy="100000" w14:kx="0" w14:ky="0" w14:algn="t">
        <w14:srgbClr w14:val="000000">
          <w14:alpha w14:val="60000"/>
        </w14:srgbClr>
      </w14:shadow>
    </w:rPr>
  </w:style>
  <w:style w:type="character" w:customStyle="1" w:styleId="Heading4Char">
    <w:name w:val="Heading 4 Char"/>
    <w:basedOn w:val="DefaultParagraphFont"/>
    <w:link w:val="Heading4"/>
    <w:rsid w:val="008D4DDA"/>
    <w:rPr>
      <w:rFonts w:ascii="Arial Bold" w:eastAsia="Times New Roman" w:hAnsi="Arial Bold" w:cs="Times New Roman"/>
      <w:smallCaps/>
      <w:sz w:val="48"/>
      <w:szCs w:val="48"/>
    </w:rPr>
  </w:style>
  <w:style w:type="character" w:customStyle="1" w:styleId="Heading5Char">
    <w:name w:val="Heading 5 Char"/>
    <w:basedOn w:val="DefaultParagraphFont"/>
    <w:link w:val="Heading5"/>
    <w:rsid w:val="00841121"/>
    <w:rPr>
      <w:rFonts w:ascii="Times New Roman" w:eastAsia="Times New Roman" w:hAnsi="Times New Roman" w:cs="Times New Roman"/>
      <w:snapToGrid w:val="0"/>
      <w:color w:val="000000"/>
      <w:sz w:val="20"/>
      <w:szCs w:val="20"/>
      <w:u w:val="single"/>
    </w:rPr>
  </w:style>
  <w:style w:type="character" w:customStyle="1" w:styleId="Heading6Char">
    <w:name w:val="Heading 6 Char"/>
    <w:basedOn w:val="DefaultParagraphFont"/>
    <w:link w:val="Heading6"/>
    <w:rsid w:val="00841121"/>
    <w:rPr>
      <w:rFonts w:ascii="Times New Roman" w:eastAsia="Times New Roman" w:hAnsi="Times New Roman" w:cs="Times New Roman"/>
      <w:smallCaps/>
      <w:sz w:val="24"/>
      <w:szCs w:val="20"/>
    </w:rPr>
  </w:style>
  <w:style w:type="character" w:customStyle="1" w:styleId="Heading7Char">
    <w:name w:val="Heading 7 Char"/>
    <w:basedOn w:val="DefaultParagraphFont"/>
    <w:link w:val="Heading7"/>
    <w:rsid w:val="00841121"/>
    <w:rPr>
      <w:rFonts w:ascii="Calibri" w:eastAsia="Times New Roman" w:hAnsi="Calibri" w:cs="Times New Roman"/>
      <w:sz w:val="24"/>
      <w:szCs w:val="24"/>
    </w:rPr>
  </w:style>
  <w:style w:type="character" w:customStyle="1" w:styleId="Heading9Char">
    <w:name w:val="Heading 9 Char"/>
    <w:basedOn w:val="DefaultParagraphFont"/>
    <w:link w:val="Heading9"/>
    <w:rsid w:val="00841121"/>
    <w:rPr>
      <w:rFonts w:ascii="Arial" w:eastAsia="Times New Roman" w:hAnsi="Arial" w:cs="Arial"/>
    </w:rPr>
  </w:style>
  <w:style w:type="numbering" w:customStyle="1" w:styleId="NoList1">
    <w:name w:val="No List1"/>
    <w:next w:val="NoList"/>
    <w:uiPriority w:val="99"/>
    <w:semiHidden/>
    <w:unhideWhenUsed/>
    <w:rsid w:val="00841121"/>
  </w:style>
  <w:style w:type="paragraph" w:customStyle="1" w:styleId="123">
    <w:name w:val="123"/>
    <w:basedOn w:val="Normal"/>
    <w:rsid w:val="00841121"/>
    <w:pPr>
      <w:tabs>
        <w:tab w:val="left" w:pos="1728"/>
      </w:tabs>
      <w:spacing w:before="120" w:after="240" w:line="240" w:lineRule="auto"/>
      <w:ind w:left="432" w:hanging="432"/>
      <w:jc w:val="both"/>
    </w:pPr>
    <w:rPr>
      <w:rFonts w:ascii="Times New Roman" w:eastAsia="Times New Roman" w:hAnsi="Times New Roman" w:cs="Times New Roman"/>
      <w:smallCaps/>
      <w:sz w:val="24"/>
      <w:szCs w:val="20"/>
    </w:rPr>
  </w:style>
  <w:style w:type="paragraph" w:customStyle="1" w:styleId="FLUSHLEFT">
    <w:name w:val="FLUSH LEFT"/>
    <w:rsid w:val="00841121"/>
    <w:pPr>
      <w:spacing w:after="480" w:line="240" w:lineRule="auto"/>
    </w:pPr>
    <w:rPr>
      <w:rFonts w:ascii="Times New Roman" w:eastAsia="Times New Roman" w:hAnsi="Times New Roman" w:cs="Times New Roman"/>
      <w:sz w:val="24"/>
      <w:szCs w:val="20"/>
    </w:rPr>
  </w:style>
  <w:style w:type="paragraph" w:customStyle="1" w:styleId="CENTERED">
    <w:name w:val="CENTERED"/>
    <w:rsid w:val="00841121"/>
    <w:pPr>
      <w:spacing w:after="240" w:line="240" w:lineRule="exact"/>
      <w:jc w:val="center"/>
    </w:pPr>
    <w:rPr>
      <w:rFonts w:ascii="Univers (W1)" w:eastAsia="Times New Roman" w:hAnsi="Univers (W1)" w:cs="Times New Roman"/>
      <w:sz w:val="20"/>
      <w:szCs w:val="20"/>
    </w:rPr>
  </w:style>
  <w:style w:type="paragraph" w:styleId="Date">
    <w:name w:val="Date"/>
    <w:basedOn w:val="Normal"/>
    <w:link w:val="DateChar"/>
    <w:rsid w:val="00841121"/>
    <w:pPr>
      <w:spacing w:after="0" w:line="240" w:lineRule="auto"/>
    </w:pPr>
    <w:rPr>
      <w:rFonts w:ascii="Times New Roman" w:eastAsia="Times New Roman" w:hAnsi="Times New Roman" w:cs="Times New Roman"/>
      <w:sz w:val="24"/>
      <w:szCs w:val="20"/>
    </w:rPr>
  </w:style>
  <w:style w:type="character" w:customStyle="1" w:styleId="DateChar">
    <w:name w:val="Date Char"/>
    <w:basedOn w:val="DefaultParagraphFont"/>
    <w:link w:val="Date"/>
    <w:rsid w:val="00841121"/>
    <w:rPr>
      <w:rFonts w:ascii="Times New Roman" w:eastAsia="Times New Roman" w:hAnsi="Times New Roman" w:cs="Times New Roman"/>
      <w:sz w:val="24"/>
      <w:szCs w:val="20"/>
    </w:rPr>
  </w:style>
  <w:style w:type="paragraph" w:customStyle="1" w:styleId="PARAGRAPH">
    <w:name w:val="PARAGRAPH"/>
    <w:rsid w:val="00841121"/>
    <w:pPr>
      <w:spacing w:after="240" w:line="240" w:lineRule="auto"/>
      <w:jc w:val="both"/>
    </w:pPr>
    <w:rPr>
      <w:rFonts w:ascii="Times New Roman" w:eastAsia="Times New Roman" w:hAnsi="Times New Roman" w:cs="Times New Roman"/>
      <w:sz w:val="24"/>
      <w:szCs w:val="20"/>
    </w:rPr>
  </w:style>
  <w:style w:type="paragraph" w:customStyle="1" w:styleId="F-indented">
    <w:name w:val="F-indented"/>
    <w:basedOn w:val="PARAGRAPH"/>
    <w:rsid w:val="00841121"/>
    <w:pPr>
      <w:ind w:left="864" w:hanging="432"/>
    </w:pPr>
  </w:style>
  <w:style w:type="paragraph" w:customStyle="1" w:styleId="F-noindent">
    <w:name w:val="F-noindent"/>
    <w:basedOn w:val="Normal"/>
    <w:rsid w:val="00841121"/>
    <w:pPr>
      <w:spacing w:after="240" w:line="240" w:lineRule="auto"/>
      <w:ind w:left="432" w:hanging="432"/>
      <w:jc w:val="both"/>
    </w:pPr>
    <w:rPr>
      <w:rFonts w:ascii="Times New Roman" w:eastAsia="Times New Roman" w:hAnsi="Times New Roman" w:cs="Times New Roman"/>
      <w:sz w:val="24"/>
      <w:szCs w:val="20"/>
    </w:rPr>
  </w:style>
  <w:style w:type="paragraph" w:customStyle="1" w:styleId="Objective">
    <w:name w:val="Objective"/>
    <w:basedOn w:val="NOTES1A"/>
    <w:rsid w:val="00841121"/>
    <w:pPr>
      <w:ind w:left="432" w:hanging="432"/>
    </w:pPr>
  </w:style>
  <w:style w:type="paragraph" w:customStyle="1" w:styleId="NOTES1A">
    <w:name w:val="NOTES 1.A."/>
    <w:rsid w:val="00841121"/>
    <w:pPr>
      <w:tabs>
        <w:tab w:val="left" w:pos="1560"/>
      </w:tabs>
      <w:spacing w:after="240" w:line="240" w:lineRule="auto"/>
      <w:ind w:left="1915" w:hanging="475"/>
      <w:jc w:val="both"/>
    </w:pPr>
    <w:rPr>
      <w:rFonts w:ascii="Times New Roman" w:eastAsia="Times New Roman" w:hAnsi="Times New Roman" w:cs="Times New Roman"/>
      <w:sz w:val="24"/>
      <w:szCs w:val="20"/>
    </w:rPr>
  </w:style>
  <w:style w:type="paragraph" w:customStyle="1" w:styleId="Signature1">
    <w:name w:val="Signature1"/>
    <w:rsid w:val="00841121"/>
    <w:pPr>
      <w:spacing w:before="720" w:after="480" w:line="240" w:lineRule="auto"/>
    </w:pPr>
    <w:rPr>
      <w:rFonts w:ascii="Times New Roman" w:eastAsia="Times New Roman" w:hAnsi="Times New Roman" w:cs="Times New Roman"/>
      <w:sz w:val="24"/>
      <w:szCs w:val="20"/>
    </w:rPr>
  </w:style>
  <w:style w:type="paragraph" w:customStyle="1" w:styleId="PARAFLUSHUNDER1">
    <w:name w:val="PARA FLUSH UNDER 1."/>
    <w:link w:val="PARAFLUSHUNDER1Char"/>
    <w:rsid w:val="00841121"/>
    <w:pPr>
      <w:spacing w:after="240" w:line="240" w:lineRule="auto"/>
      <w:ind w:left="1440"/>
      <w:jc w:val="both"/>
    </w:pPr>
    <w:rPr>
      <w:rFonts w:ascii="Times New Roman" w:eastAsia="Times New Roman" w:hAnsi="Times New Roman" w:cs="Times New Roman"/>
      <w:sz w:val="24"/>
      <w:szCs w:val="20"/>
    </w:rPr>
  </w:style>
  <w:style w:type="paragraph" w:customStyle="1" w:styleId="PARAFLUSHUNDER1A">
    <w:name w:val="PARA FLUSH UNDER 1.A"/>
    <w:rsid w:val="00841121"/>
    <w:pPr>
      <w:spacing w:after="240" w:line="240" w:lineRule="auto"/>
      <w:ind w:left="1915"/>
      <w:jc w:val="both"/>
    </w:pPr>
    <w:rPr>
      <w:rFonts w:ascii="Times New Roman" w:eastAsia="Times New Roman" w:hAnsi="Times New Roman" w:cs="Times New Roman"/>
      <w:sz w:val="24"/>
      <w:szCs w:val="20"/>
    </w:rPr>
  </w:style>
  <w:style w:type="paragraph" w:customStyle="1" w:styleId="NOTESFIRSTLINE">
    <w:name w:val="NOTES FIRST LINE"/>
    <w:rsid w:val="00841121"/>
    <w:pPr>
      <w:tabs>
        <w:tab w:val="left" w:pos="1080"/>
        <w:tab w:val="left" w:pos="1440"/>
      </w:tabs>
      <w:spacing w:before="240" w:after="240" w:line="240" w:lineRule="auto"/>
    </w:pPr>
    <w:rPr>
      <w:rFonts w:ascii="Times New Roman" w:eastAsia="Times New Roman" w:hAnsi="Times New Roman" w:cs="Times New Roman"/>
      <w:b/>
      <w:smallCaps/>
      <w:sz w:val="24"/>
      <w:szCs w:val="20"/>
    </w:rPr>
  </w:style>
  <w:style w:type="paragraph" w:customStyle="1" w:styleId="Note10">
    <w:name w:val="Note 10"/>
    <w:basedOn w:val="NOTESFIRSTLINE"/>
    <w:rsid w:val="00841121"/>
  </w:style>
  <w:style w:type="paragraph" w:customStyle="1" w:styleId="123bullet">
    <w:name w:val="123bullet"/>
    <w:basedOn w:val="Normal"/>
    <w:rsid w:val="00841121"/>
    <w:pPr>
      <w:spacing w:after="240" w:line="240" w:lineRule="exact"/>
      <w:ind w:left="792" w:hanging="360"/>
      <w:jc w:val="both"/>
    </w:pPr>
    <w:rPr>
      <w:rFonts w:ascii="Univers (W1)" w:eastAsia="Times New Roman" w:hAnsi="Univers (W1)" w:cs="Times New Roman"/>
      <w:sz w:val="20"/>
      <w:szCs w:val="20"/>
    </w:rPr>
  </w:style>
  <w:style w:type="paragraph" w:styleId="FootnoteText">
    <w:name w:val="footnote text"/>
    <w:basedOn w:val="Normal"/>
    <w:link w:val="FootnoteTextChar"/>
    <w:semiHidden/>
    <w:rsid w:val="00841121"/>
    <w:pPr>
      <w:spacing w:after="0" w:line="240" w:lineRule="auto"/>
    </w:pPr>
    <w:rPr>
      <w:rFonts w:ascii="CG Times (W1)" w:eastAsia="Times New Roman" w:hAnsi="CG Times (W1)" w:cs="Times New Roman"/>
      <w:noProof/>
      <w:sz w:val="20"/>
      <w:szCs w:val="20"/>
    </w:rPr>
  </w:style>
  <w:style w:type="character" w:customStyle="1" w:styleId="FootnoteTextChar">
    <w:name w:val="Footnote Text Char"/>
    <w:basedOn w:val="DefaultParagraphFont"/>
    <w:link w:val="FootnoteText"/>
    <w:semiHidden/>
    <w:rsid w:val="00841121"/>
    <w:rPr>
      <w:rFonts w:ascii="CG Times (W1)" w:eastAsia="Times New Roman" w:hAnsi="CG Times (W1)" w:cs="Times New Roman"/>
      <w:noProof/>
      <w:sz w:val="20"/>
      <w:szCs w:val="20"/>
    </w:rPr>
  </w:style>
  <w:style w:type="paragraph" w:customStyle="1" w:styleId="newheading1">
    <w:name w:val="new heading1"/>
    <w:basedOn w:val="Normal"/>
    <w:uiPriority w:val="99"/>
    <w:rsid w:val="00841121"/>
    <w:pPr>
      <w:keepLines/>
      <w:pageBreakBefore/>
      <w:pBdr>
        <w:bottom w:val="single" w:sz="12" w:space="1" w:color="auto"/>
      </w:pBdr>
      <w:spacing w:after="720" w:line="240" w:lineRule="auto"/>
      <w:jc w:val="center"/>
    </w:pPr>
    <w:rPr>
      <w:rFonts w:ascii="Arial" w:eastAsia="Times New Roman" w:hAnsi="Arial" w:cs="Times New Roman"/>
      <w:b/>
      <w:caps/>
      <w:sz w:val="28"/>
      <w:szCs w:val="20"/>
    </w:rPr>
  </w:style>
  <w:style w:type="paragraph" w:customStyle="1" w:styleId="newheading2">
    <w:name w:val="new heading 2"/>
    <w:basedOn w:val="newheading1"/>
    <w:rsid w:val="00841121"/>
    <w:pPr>
      <w:pageBreakBefore w:val="0"/>
      <w:spacing w:before="1200" w:after="480"/>
    </w:pPr>
    <w:rPr>
      <w:sz w:val="24"/>
    </w:rPr>
  </w:style>
  <w:style w:type="paragraph" w:customStyle="1" w:styleId="ABC">
    <w:name w:val="ABC"/>
    <w:rsid w:val="00841121"/>
    <w:pPr>
      <w:spacing w:after="240" w:line="240" w:lineRule="auto"/>
      <w:ind w:left="864" w:hanging="432"/>
    </w:pPr>
    <w:rPr>
      <w:rFonts w:ascii="Times New Roman" w:eastAsia="Times New Roman" w:hAnsi="Times New Roman" w:cs="Times New Roman"/>
      <w:noProof/>
      <w:sz w:val="24"/>
      <w:szCs w:val="20"/>
    </w:rPr>
  </w:style>
  <w:style w:type="paragraph" w:customStyle="1" w:styleId="under123">
    <w:name w:val="under123"/>
    <w:rsid w:val="00841121"/>
    <w:pPr>
      <w:spacing w:after="240" w:line="240" w:lineRule="auto"/>
      <w:ind w:left="432"/>
      <w:jc w:val="both"/>
    </w:pPr>
    <w:rPr>
      <w:rFonts w:ascii="Times New Roman" w:eastAsia="Times New Roman" w:hAnsi="Times New Roman" w:cs="Times New Roman"/>
      <w:noProof/>
      <w:sz w:val="24"/>
      <w:szCs w:val="20"/>
    </w:rPr>
  </w:style>
  <w:style w:type="paragraph" w:customStyle="1" w:styleId="underABC">
    <w:name w:val="underABC"/>
    <w:rsid w:val="00841121"/>
    <w:pPr>
      <w:spacing w:after="240" w:line="240" w:lineRule="auto"/>
      <w:ind w:left="864"/>
      <w:jc w:val="both"/>
    </w:pPr>
    <w:rPr>
      <w:rFonts w:ascii="Times New Roman" w:eastAsia="Times New Roman" w:hAnsi="Times New Roman" w:cs="Times New Roman"/>
      <w:noProof/>
      <w:sz w:val="24"/>
      <w:szCs w:val="20"/>
    </w:rPr>
  </w:style>
  <w:style w:type="character" w:styleId="FootnoteReference">
    <w:name w:val="footnote reference"/>
    <w:rsid w:val="00841121"/>
    <w:rPr>
      <w:vertAlign w:val="superscript"/>
    </w:rPr>
  </w:style>
  <w:style w:type="character" w:customStyle="1" w:styleId="footnoteref">
    <w:name w:val="footnote ref"/>
    <w:rsid w:val="00841121"/>
  </w:style>
  <w:style w:type="paragraph" w:styleId="BodyText">
    <w:name w:val="Body Text"/>
    <w:basedOn w:val="Normal"/>
    <w:link w:val="BodyTextChar"/>
    <w:rsid w:val="00841121"/>
    <w:pPr>
      <w:spacing w:after="120" w:line="240" w:lineRule="auto"/>
      <w:jc w:val="both"/>
    </w:pPr>
    <w:rPr>
      <w:rFonts w:ascii="Arial" w:eastAsia="Times New Roman" w:hAnsi="Arial" w:cs="Times New Roman"/>
      <w:sz w:val="20"/>
      <w:szCs w:val="20"/>
    </w:rPr>
  </w:style>
  <w:style w:type="character" w:customStyle="1" w:styleId="BodyTextChar">
    <w:name w:val="Body Text Char"/>
    <w:basedOn w:val="DefaultParagraphFont"/>
    <w:link w:val="BodyText"/>
    <w:rsid w:val="00841121"/>
    <w:rPr>
      <w:rFonts w:ascii="Arial" w:eastAsia="Times New Roman" w:hAnsi="Arial" w:cs="Times New Roman"/>
      <w:sz w:val="20"/>
      <w:szCs w:val="20"/>
    </w:rPr>
  </w:style>
  <w:style w:type="paragraph" w:styleId="BodyText2">
    <w:name w:val="Body Text 2"/>
    <w:basedOn w:val="Normal"/>
    <w:link w:val="BodyText2Char"/>
    <w:rsid w:val="00841121"/>
    <w:pPr>
      <w:spacing w:after="0" w:line="240" w:lineRule="auto"/>
      <w:ind w:left="1296"/>
    </w:pPr>
    <w:rPr>
      <w:rFonts w:ascii="Times New Roman" w:eastAsia="Times New Roman" w:hAnsi="Times New Roman" w:cs="Times New Roman"/>
      <w:sz w:val="20"/>
      <w:szCs w:val="20"/>
    </w:rPr>
  </w:style>
  <w:style w:type="character" w:customStyle="1" w:styleId="BodyText2Char">
    <w:name w:val="Body Text 2 Char"/>
    <w:basedOn w:val="DefaultParagraphFont"/>
    <w:link w:val="BodyText2"/>
    <w:rsid w:val="00841121"/>
    <w:rPr>
      <w:rFonts w:ascii="Times New Roman" w:eastAsia="Times New Roman" w:hAnsi="Times New Roman" w:cs="Times New Roman"/>
      <w:sz w:val="20"/>
      <w:szCs w:val="20"/>
    </w:rPr>
  </w:style>
  <w:style w:type="paragraph" w:styleId="BodyTextIndent3">
    <w:name w:val="Body Text Indent 3"/>
    <w:basedOn w:val="Normal"/>
    <w:link w:val="BodyTextIndent3Char"/>
    <w:rsid w:val="00841121"/>
    <w:pPr>
      <w:spacing w:after="0" w:line="240" w:lineRule="auto"/>
      <w:ind w:left="864"/>
    </w:pPr>
    <w:rPr>
      <w:rFonts w:ascii="Times New Roman" w:eastAsia="Times New Roman" w:hAnsi="Times New Roman" w:cs="Times New Roman"/>
      <w:b/>
      <w:i/>
      <w:sz w:val="20"/>
      <w:szCs w:val="20"/>
    </w:rPr>
  </w:style>
  <w:style w:type="character" w:customStyle="1" w:styleId="BodyTextIndent3Char">
    <w:name w:val="Body Text Indent 3 Char"/>
    <w:basedOn w:val="DefaultParagraphFont"/>
    <w:link w:val="BodyTextIndent3"/>
    <w:rsid w:val="00841121"/>
    <w:rPr>
      <w:rFonts w:ascii="Times New Roman" w:eastAsia="Times New Roman" w:hAnsi="Times New Roman" w:cs="Times New Roman"/>
      <w:b/>
      <w:i/>
      <w:sz w:val="20"/>
      <w:szCs w:val="20"/>
    </w:rPr>
  </w:style>
  <w:style w:type="paragraph" w:styleId="Caption">
    <w:name w:val="caption"/>
    <w:basedOn w:val="Normal"/>
    <w:next w:val="Normal"/>
    <w:qFormat/>
    <w:rsid w:val="00841121"/>
    <w:pPr>
      <w:spacing w:before="360" w:after="240" w:line="240" w:lineRule="auto"/>
      <w:jc w:val="center"/>
    </w:pPr>
    <w:rPr>
      <w:rFonts w:ascii="Times New Roman" w:eastAsia="Times New Roman" w:hAnsi="Times New Roman" w:cs="Times New Roman"/>
      <w:b/>
      <w:sz w:val="24"/>
      <w:szCs w:val="20"/>
    </w:rPr>
  </w:style>
  <w:style w:type="paragraph" w:styleId="BodyTextIndent2">
    <w:name w:val="Body Text Indent 2"/>
    <w:basedOn w:val="Normal"/>
    <w:link w:val="BodyTextIndent2Char"/>
    <w:rsid w:val="00841121"/>
    <w:pPr>
      <w:spacing w:after="0" w:line="240" w:lineRule="auto"/>
      <w:ind w:left="720"/>
    </w:pPr>
    <w:rPr>
      <w:rFonts w:ascii="Times New Roman" w:eastAsia="Times New Roman" w:hAnsi="Times New Roman" w:cs="Times New Roman"/>
      <w:sz w:val="24"/>
      <w:szCs w:val="20"/>
    </w:rPr>
  </w:style>
  <w:style w:type="character" w:customStyle="1" w:styleId="BodyTextIndent2Char">
    <w:name w:val="Body Text Indent 2 Char"/>
    <w:basedOn w:val="DefaultParagraphFont"/>
    <w:link w:val="BodyTextIndent2"/>
    <w:rsid w:val="00841121"/>
    <w:rPr>
      <w:rFonts w:ascii="Times New Roman" w:eastAsia="Times New Roman" w:hAnsi="Times New Roman" w:cs="Times New Roman"/>
      <w:sz w:val="24"/>
      <w:szCs w:val="20"/>
    </w:rPr>
  </w:style>
  <w:style w:type="character" w:styleId="Emphasis">
    <w:name w:val="Emphasis"/>
    <w:uiPriority w:val="20"/>
    <w:qFormat/>
    <w:rsid w:val="00841121"/>
    <w:rPr>
      <w:i/>
    </w:rPr>
  </w:style>
  <w:style w:type="paragraph" w:styleId="BodyText3">
    <w:name w:val="Body Text 3"/>
    <w:basedOn w:val="Normal"/>
    <w:link w:val="BodyText3Char"/>
    <w:rsid w:val="00841121"/>
    <w:pPr>
      <w:pBdr>
        <w:top w:val="single" w:sz="4" w:space="1" w:color="auto"/>
        <w:left w:val="single" w:sz="4" w:space="4" w:color="auto"/>
        <w:bottom w:val="single" w:sz="4" w:space="1" w:color="auto"/>
        <w:right w:val="single" w:sz="4" w:space="4" w:color="auto"/>
      </w:pBdr>
      <w:spacing w:before="360" w:after="0" w:line="240" w:lineRule="auto"/>
      <w:jc w:val="center"/>
    </w:pPr>
    <w:rPr>
      <w:rFonts w:ascii="Times New Roman" w:eastAsia="Times New Roman" w:hAnsi="Times New Roman" w:cs="Times New Roman"/>
      <w:b/>
      <w:i/>
      <w:sz w:val="24"/>
      <w:szCs w:val="20"/>
    </w:rPr>
  </w:style>
  <w:style w:type="character" w:customStyle="1" w:styleId="BodyText3Char">
    <w:name w:val="Body Text 3 Char"/>
    <w:basedOn w:val="DefaultParagraphFont"/>
    <w:link w:val="BodyText3"/>
    <w:rsid w:val="00841121"/>
    <w:rPr>
      <w:rFonts w:ascii="Times New Roman" w:eastAsia="Times New Roman" w:hAnsi="Times New Roman" w:cs="Times New Roman"/>
      <w:b/>
      <w:i/>
      <w:sz w:val="24"/>
      <w:szCs w:val="20"/>
    </w:rPr>
  </w:style>
  <w:style w:type="character" w:styleId="Hyperlink">
    <w:name w:val="Hyperlink"/>
    <w:uiPriority w:val="99"/>
    <w:rsid w:val="00841121"/>
    <w:rPr>
      <w:color w:val="0000FF"/>
      <w:u w:val="single"/>
    </w:rPr>
  </w:style>
  <w:style w:type="paragraph" w:styleId="Title">
    <w:name w:val="Title"/>
    <w:basedOn w:val="Normal"/>
    <w:link w:val="TitleChar"/>
    <w:qFormat/>
    <w:rsid w:val="00841121"/>
    <w:pPr>
      <w:spacing w:after="0" w:line="240" w:lineRule="auto"/>
      <w:jc w:val="center"/>
    </w:pPr>
    <w:rPr>
      <w:rFonts w:ascii="Century Gothic" w:eastAsia="Times New Roman" w:hAnsi="Century Gothic" w:cs="Times New Roman"/>
      <w:sz w:val="24"/>
      <w:szCs w:val="20"/>
    </w:rPr>
  </w:style>
  <w:style w:type="character" w:customStyle="1" w:styleId="TitleChar">
    <w:name w:val="Title Char"/>
    <w:basedOn w:val="DefaultParagraphFont"/>
    <w:link w:val="Title"/>
    <w:rsid w:val="00841121"/>
    <w:rPr>
      <w:rFonts w:ascii="Century Gothic" w:eastAsia="Times New Roman" w:hAnsi="Century Gothic" w:cs="Times New Roman"/>
      <w:sz w:val="24"/>
      <w:szCs w:val="20"/>
    </w:rPr>
  </w:style>
  <w:style w:type="paragraph" w:customStyle="1" w:styleId="1A">
    <w:name w:val="1. A."/>
    <w:rsid w:val="00841121"/>
    <w:pPr>
      <w:tabs>
        <w:tab w:val="left" w:pos="1440"/>
      </w:tabs>
      <w:spacing w:after="240" w:line="240" w:lineRule="exact"/>
      <w:ind w:left="1440" w:hanging="720"/>
      <w:jc w:val="both"/>
    </w:pPr>
    <w:rPr>
      <w:rFonts w:ascii="Bookman" w:eastAsia="Times New Roman" w:hAnsi="Bookman" w:cs="Times New Roman"/>
      <w:sz w:val="24"/>
      <w:szCs w:val="20"/>
    </w:rPr>
  </w:style>
  <w:style w:type="paragraph" w:customStyle="1" w:styleId="Justified">
    <w:name w:val="Justified"/>
    <w:basedOn w:val="Normal"/>
    <w:rsid w:val="00841121"/>
    <w:pPr>
      <w:spacing w:after="240" w:line="240" w:lineRule="exact"/>
      <w:jc w:val="both"/>
    </w:pPr>
    <w:rPr>
      <w:rFonts w:ascii="Times New Roman" w:eastAsia="Times New Roman" w:hAnsi="Times New Roman" w:cs="Times New Roman"/>
      <w:sz w:val="24"/>
      <w:szCs w:val="20"/>
    </w:rPr>
  </w:style>
  <w:style w:type="paragraph" w:customStyle="1" w:styleId="reference">
    <w:name w:val="reference"/>
    <w:basedOn w:val="Normal"/>
    <w:rsid w:val="00841121"/>
    <w:pPr>
      <w:spacing w:before="120" w:after="0" w:line="240" w:lineRule="auto"/>
      <w:jc w:val="center"/>
    </w:pPr>
    <w:rPr>
      <w:rFonts w:ascii="Times New Roman" w:eastAsia="Times New Roman" w:hAnsi="Times New Roman" w:cs="Times New Roman"/>
      <w:sz w:val="18"/>
      <w:szCs w:val="20"/>
    </w:rPr>
  </w:style>
  <w:style w:type="character" w:styleId="CommentReference">
    <w:name w:val="annotation reference"/>
    <w:uiPriority w:val="99"/>
    <w:rsid w:val="00841121"/>
    <w:rPr>
      <w:sz w:val="16"/>
      <w:szCs w:val="16"/>
    </w:rPr>
  </w:style>
  <w:style w:type="paragraph" w:styleId="CommentText">
    <w:name w:val="annotation text"/>
    <w:basedOn w:val="Normal"/>
    <w:link w:val="CommentTextChar"/>
    <w:rsid w:val="00841121"/>
    <w:pPr>
      <w:spacing w:after="0" w:line="240" w:lineRule="auto"/>
    </w:pPr>
    <w:rPr>
      <w:rFonts w:ascii="Times New Roman" w:eastAsia="Times New Roman" w:hAnsi="Times New Roman" w:cs="Times New Roman"/>
      <w:sz w:val="20"/>
      <w:szCs w:val="20"/>
    </w:rPr>
  </w:style>
  <w:style w:type="character" w:customStyle="1" w:styleId="CommentTextChar">
    <w:name w:val="Comment Text Char"/>
    <w:basedOn w:val="DefaultParagraphFont"/>
    <w:link w:val="CommentText"/>
    <w:rsid w:val="00841121"/>
    <w:rPr>
      <w:rFonts w:ascii="Times New Roman" w:eastAsia="Times New Roman" w:hAnsi="Times New Roman" w:cs="Times New Roman"/>
      <w:sz w:val="20"/>
      <w:szCs w:val="20"/>
    </w:rPr>
  </w:style>
  <w:style w:type="paragraph" w:customStyle="1" w:styleId="Default">
    <w:name w:val="Default"/>
    <w:rsid w:val="00841121"/>
    <w:pPr>
      <w:autoSpaceDE w:val="0"/>
      <w:autoSpaceDN w:val="0"/>
      <w:adjustRightInd w:val="0"/>
      <w:spacing w:after="0" w:line="240" w:lineRule="auto"/>
    </w:pPr>
    <w:rPr>
      <w:rFonts w:ascii="Times New Roman" w:eastAsia="Times New Roman" w:hAnsi="Times New Roman" w:cs="Times New Roman"/>
      <w:color w:val="000000"/>
      <w:sz w:val="24"/>
      <w:szCs w:val="24"/>
    </w:rPr>
  </w:style>
  <w:style w:type="paragraph" w:customStyle="1" w:styleId="BodyText1">
    <w:name w:val="Body Text1"/>
    <w:basedOn w:val="Normal"/>
    <w:rsid w:val="00841121"/>
    <w:pPr>
      <w:spacing w:before="120" w:after="120" w:line="240" w:lineRule="auto"/>
    </w:pPr>
    <w:rPr>
      <w:rFonts w:ascii="Arial" w:eastAsia="Times New Roman" w:hAnsi="Arial" w:cs="Times New Roman"/>
      <w:sz w:val="20"/>
      <w:szCs w:val="20"/>
    </w:rPr>
  </w:style>
  <w:style w:type="paragraph" w:customStyle="1" w:styleId="columnsection">
    <w:name w:val="column section"/>
    <w:basedOn w:val="Normal"/>
    <w:rsid w:val="00841121"/>
    <w:pPr>
      <w:spacing w:before="120" w:after="120" w:line="240" w:lineRule="auto"/>
      <w:ind w:left="475" w:hanging="475"/>
    </w:pPr>
    <w:rPr>
      <w:rFonts w:ascii="Arial" w:eastAsia="Times New Roman" w:hAnsi="Arial" w:cs="Times New Roman"/>
      <w:b/>
      <w:caps/>
      <w:sz w:val="20"/>
      <w:szCs w:val="20"/>
    </w:rPr>
  </w:style>
  <w:style w:type="paragraph" w:styleId="ListNumber">
    <w:name w:val="List Number"/>
    <w:basedOn w:val="List"/>
    <w:rsid w:val="00841121"/>
    <w:pPr>
      <w:spacing w:after="240" w:line="240" w:lineRule="atLeast"/>
      <w:ind w:left="0" w:firstLine="0"/>
      <w:contextualSpacing w:val="0"/>
    </w:pPr>
    <w:rPr>
      <w:rFonts w:ascii="Garamond" w:hAnsi="Garamond"/>
      <w:spacing w:val="-5"/>
      <w:sz w:val="24"/>
    </w:rPr>
  </w:style>
  <w:style w:type="paragraph" w:styleId="List">
    <w:name w:val="List"/>
    <w:basedOn w:val="Normal"/>
    <w:rsid w:val="00841121"/>
    <w:pPr>
      <w:spacing w:after="0" w:line="240" w:lineRule="auto"/>
      <w:ind w:left="360" w:hanging="360"/>
      <w:contextualSpacing/>
    </w:pPr>
    <w:rPr>
      <w:rFonts w:ascii="Univers (W1)" w:eastAsia="Times New Roman" w:hAnsi="Univers (W1)" w:cs="Times New Roman"/>
      <w:sz w:val="20"/>
      <w:szCs w:val="20"/>
    </w:rPr>
  </w:style>
  <w:style w:type="paragraph" w:customStyle="1" w:styleId="NOTESFIRSTLINEBefore12pts">
    <w:name w:val="NOTES FIRST LINE Before 12 pts"/>
    <w:basedOn w:val="NOTESFIRSTLINE"/>
    <w:rsid w:val="00841121"/>
    <w:pPr>
      <w:tabs>
        <w:tab w:val="clear" w:pos="1440"/>
      </w:tabs>
    </w:pPr>
  </w:style>
  <w:style w:type="paragraph" w:customStyle="1" w:styleId="PARAFLUSHUNDER1A0">
    <w:name w:val="PARA FLUSH UNDER 1.A."/>
    <w:rsid w:val="00841121"/>
    <w:pPr>
      <w:spacing w:after="240" w:line="240" w:lineRule="exact"/>
      <w:ind w:left="1560"/>
      <w:jc w:val="both"/>
    </w:pPr>
    <w:rPr>
      <w:rFonts w:ascii="Helvetica" w:eastAsia="Times New Roman" w:hAnsi="Helvetica" w:cs="Times New Roman"/>
      <w:sz w:val="20"/>
      <w:szCs w:val="20"/>
    </w:rPr>
  </w:style>
  <w:style w:type="paragraph" w:styleId="CommentSubject">
    <w:name w:val="annotation subject"/>
    <w:basedOn w:val="CommentText"/>
    <w:next w:val="CommentText"/>
    <w:link w:val="CommentSubjectChar"/>
    <w:rsid w:val="00841121"/>
    <w:rPr>
      <w:rFonts w:ascii="Univers (W1)" w:hAnsi="Univers (W1)"/>
      <w:b/>
      <w:bCs/>
    </w:rPr>
  </w:style>
  <w:style w:type="character" w:customStyle="1" w:styleId="CommentSubjectChar">
    <w:name w:val="Comment Subject Char"/>
    <w:basedOn w:val="CommentTextChar"/>
    <w:link w:val="CommentSubject"/>
    <w:rsid w:val="00841121"/>
    <w:rPr>
      <w:rFonts w:ascii="Univers (W1)" w:eastAsia="Times New Roman" w:hAnsi="Univers (W1)" w:cs="Times New Roman"/>
      <w:b/>
      <w:bCs/>
      <w:sz w:val="20"/>
      <w:szCs w:val="20"/>
    </w:rPr>
  </w:style>
  <w:style w:type="paragraph" w:styleId="Revision">
    <w:name w:val="Revision"/>
    <w:hidden/>
    <w:uiPriority w:val="99"/>
    <w:semiHidden/>
    <w:rsid w:val="00841121"/>
    <w:pPr>
      <w:spacing w:after="0" w:line="240" w:lineRule="auto"/>
    </w:pPr>
    <w:rPr>
      <w:rFonts w:ascii="Univers (W1)" w:eastAsia="Times New Roman" w:hAnsi="Univers (W1)" w:cs="Times New Roman"/>
      <w:sz w:val="20"/>
      <w:szCs w:val="20"/>
    </w:rPr>
  </w:style>
  <w:style w:type="paragraph" w:styleId="ListParagraph">
    <w:name w:val="List Paragraph"/>
    <w:basedOn w:val="Normal"/>
    <w:uiPriority w:val="34"/>
    <w:qFormat/>
    <w:rsid w:val="00841121"/>
    <w:pPr>
      <w:spacing w:after="0" w:line="240" w:lineRule="auto"/>
      <w:ind w:left="720"/>
      <w:contextualSpacing/>
    </w:pPr>
    <w:rPr>
      <w:rFonts w:ascii="Univers (W1)" w:eastAsia="Times New Roman" w:hAnsi="Univers (W1)" w:cs="Times New Roman"/>
      <w:sz w:val="20"/>
      <w:szCs w:val="20"/>
    </w:rPr>
  </w:style>
  <w:style w:type="paragraph" w:customStyle="1" w:styleId="Signature11">
    <w:name w:val="Signature11"/>
    <w:rsid w:val="00841121"/>
    <w:pPr>
      <w:spacing w:before="720" w:after="480" w:line="240" w:lineRule="auto"/>
    </w:pPr>
    <w:rPr>
      <w:rFonts w:ascii="Times New Roman" w:eastAsia="Times New Roman" w:hAnsi="Times New Roman" w:cs="Times New Roman"/>
      <w:sz w:val="24"/>
      <w:szCs w:val="20"/>
    </w:rPr>
  </w:style>
  <w:style w:type="character" w:customStyle="1" w:styleId="PARAFLUSHUNDER1Char">
    <w:name w:val="PARA FLUSH UNDER 1. Char"/>
    <w:link w:val="PARAFLUSHUNDER1"/>
    <w:rsid w:val="00841121"/>
    <w:rPr>
      <w:rFonts w:ascii="Times New Roman" w:eastAsia="Times New Roman" w:hAnsi="Times New Roman" w:cs="Times New Roman"/>
      <w:sz w:val="24"/>
      <w:szCs w:val="20"/>
    </w:rPr>
  </w:style>
  <w:style w:type="paragraph" w:customStyle="1" w:styleId="armleftmargin000">
    <w:name w:val="arm_leftmargin_000"/>
    <w:basedOn w:val="Normal"/>
    <w:rsid w:val="009A13DA"/>
    <w:pPr>
      <w:spacing w:after="240" w:line="240" w:lineRule="auto"/>
    </w:pPr>
    <w:rPr>
      <w:rFonts w:ascii="Times New Roman" w:eastAsia="Times New Roman" w:hAnsi="Times New Roman" w:cs="Times New Roman"/>
      <w:sz w:val="24"/>
      <w:szCs w:val="24"/>
    </w:rPr>
  </w:style>
  <w:style w:type="character" w:styleId="UnresolvedMention">
    <w:name w:val="Unresolved Mention"/>
    <w:basedOn w:val="DefaultParagraphFont"/>
    <w:uiPriority w:val="99"/>
    <w:semiHidden/>
    <w:unhideWhenUsed/>
    <w:rsid w:val="00D45B88"/>
    <w:rPr>
      <w:color w:val="605E5C"/>
      <w:shd w:val="clear" w:color="auto" w:fill="E1DFDD"/>
    </w:rPr>
  </w:style>
  <w:style w:type="numbering" w:customStyle="1" w:styleId="NoList2">
    <w:name w:val="No List2"/>
    <w:next w:val="NoList"/>
    <w:uiPriority w:val="99"/>
    <w:semiHidden/>
    <w:unhideWhenUsed/>
    <w:rsid w:val="00002CBD"/>
  </w:style>
  <w:style w:type="numbering" w:customStyle="1" w:styleId="NoList11">
    <w:name w:val="No List11"/>
    <w:next w:val="NoList"/>
    <w:uiPriority w:val="99"/>
    <w:semiHidden/>
    <w:unhideWhenUsed/>
    <w:rsid w:val="00002CBD"/>
  </w:style>
  <w:style w:type="character" w:styleId="FollowedHyperlink">
    <w:name w:val="FollowedHyperlink"/>
    <w:basedOn w:val="DefaultParagraphFont"/>
    <w:uiPriority w:val="99"/>
    <w:semiHidden/>
    <w:unhideWhenUsed/>
    <w:rsid w:val="00083E62"/>
    <w:rPr>
      <w:color w:val="800080" w:themeColor="followedHyperlink"/>
      <w:u w:val="single"/>
    </w:rPr>
  </w:style>
  <w:style w:type="character" w:styleId="Mention">
    <w:name w:val="Mention"/>
    <w:basedOn w:val="DefaultParagraphFont"/>
    <w:uiPriority w:val="99"/>
    <w:unhideWhenUsed/>
    <w:rsid w:val="00E41FFD"/>
    <w:rPr>
      <w:color w:val="2B579A"/>
      <w:shd w:val="clear" w:color="auto" w:fill="E1DFDD"/>
    </w:rPr>
  </w:style>
  <w:style w:type="paragraph" w:customStyle="1" w:styleId="OSAHeading2">
    <w:name w:val=".OSA Heading 2"/>
    <w:basedOn w:val="Heading2"/>
    <w:qFormat/>
    <w:rsid w:val="0013301F"/>
    <w:rPr>
      <w:rFonts w:ascii="Trebuchet MS" w:hAnsi="Trebuchet MS"/>
      <w:smallCaps w:val="0"/>
    </w:rPr>
  </w:style>
  <w:style w:type="paragraph" w:customStyle="1" w:styleId="OSATableofContentsStyle1">
    <w:name w:val=".OSA Table of Contents Style1"/>
    <w:basedOn w:val="Normal"/>
    <w:qFormat/>
    <w:rsid w:val="002E5A4B"/>
    <w:pPr>
      <w:keepLines/>
      <w:pageBreakBefore/>
      <w:tabs>
        <w:tab w:val="right" w:leader="dot" w:pos="1008"/>
      </w:tabs>
      <w:spacing w:after="240" w:line="240" w:lineRule="auto"/>
      <w:ind w:left="2707" w:right="-331" w:hanging="360"/>
    </w:pPr>
    <w:rPr>
      <w:rFonts w:ascii="Trebuchet MS" w:eastAsia="Times New Roman" w:hAnsi="Trebuchet MS" w:cs="Arial"/>
      <w:b/>
      <w:noProof/>
      <w:sz w:val="44"/>
      <w:szCs w:val="20"/>
    </w:rPr>
  </w:style>
  <w:style w:type="paragraph" w:customStyle="1" w:styleId="OSATitleStyle1">
    <w:name w:val=".OSA Title Style1"/>
    <w:basedOn w:val="Normal"/>
    <w:qFormat/>
    <w:rsid w:val="00832258"/>
    <w:pPr>
      <w:spacing w:after="0" w:line="240" w:lineRule="auto"/>
      <w:jc w:val="center"/>
    </w:pPr>
    <w:rPr>
      <w:rFonts w:ascii="Trebuchet MS" w:eastAsia="Times New Roman" w:hAnsi="Trebuchet MS" w:cs="Arial"/>
      <w:b/>
      <w:sz w:val="96"/>
      <w:szCs w:val="9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8264730">
      <w:bodyDiv w:val="1"/>
      <w:marLeft w:val="0"/>
      <w:marRight w:val="0"/>
      <w:marTop w:val="0"/>
      <w:marBottom w:val="0"/>
      <w:divBdr>
        <w:top w:val="none" w:sz="0" w:space="0" w:color="auto"/>
        <w:left w:val="none" w:sz="0" w:space="0" w:color="auto"/>
        <w:bottom w:val="none" w:sz="0" w:space="0" w:color="auto"/>
        <w:right w:val="none" w:sz="0" w:space="0" w:color="auto"/>
      </w:divBdr>
    </w:div>
    <w:div w:id="89666089">
      <w:bodyDiv w:val="1"/>
      <w:marLeft w:val="0"/>
      <w:marRight w:val="0"/>
      <w:marTop w:val="0"/>
      <w:marBottom w:val="0"/>
      <w:divBdr>
        <w:top w:val="none" w:sz="0" w:space="0" w:color="auto"/>
        <w:left w:val="none" w:sz="0" w:space="0" w:color="auto"/>
        <w:bottom w:val="none" w:sz="0" w:space="0" w:color="auto"/>
        <w:right w:val="none" w:sz="0" w:space="0" w:color="auto"/>
      </w:divBdr>
    </w:div>
    <w:div w:id="126551588">
      <w:bodyDiv w:val="1"/>
      <w:marLeft w:val="0"/>
      <w:marRight w:val="0"/>
      <w:marTop w:val="0"/>
      <w:marBottom w:val="0"/>
      <w:divBdr>
        <w:top w:val="none" w:sz="0" w:space="0" w:color="auto"/>
        <w:left w:val="none" w:sz="0" w:space="0" w:color="auto"/>
        <w:bottom w:val="none" w:sz="0" w:space="0" w:color="auto"/>
        <w:right w:val="none" w:sz="0" w:space="0" w:color="auto"/>
      </w:divBdr>
    </w:div>
    <w:div w:id="156505351">
      <w:bodyDiv w:val="1"/>
      <w:marLeft w:val="0"/>
      <w:marRight w:val="0"/>
      <w:marTop w:val="0"/>
      <w:marBottom w:val="0"/>
      <w:divBdr>
        <w:top w:val="none" w:sz="0" w:space="0" w:color="auto"/>
        <w:left w:val="none" w:sz="0" w:space="0" w:color="auto"/>
        <w:bottom w:val="none" w:sz="0" w:space="0" w:color="auto"/>
        <w:right w:val="none" w:sz="0" w:space="0" w:color="auto"/>
      </w:divBdr>
    </w:div>
    <w:div w:id="184559123">
      <w:bodyDiv w:val="1"/>
      <w:marLeft w:val="0"/>
      <w:marRight w:val="0"/>
      <w:marTop w:val="0"/>
      <w:marBottom w:val="0"/>
      <w:divBdr>
        <w:top w:val="none" w:sz="0" w:space="0" w:color="auto"/>
        <w:left w:val="none" w:sz="0" w:space="0" w:color="auto"/>
        <w:bottom w:val="none" w:sz="0" w:space="0" w:color="auto"/>
        <w:right w:val="none" w:sz="0" w:space="0" w:color="auto"/>
      </w:divBdr>
    </w:div>
    <w:div w:id="187108174">
      <w:bodyDiv w:val="1"/>
      <w:marLeft w:val="0"/>
      <w:marRight w:val="0"/>
      <w:marTop w:val="0"/>
      <w:marBottom w:val="0"/>
      <w:divBdr>
        <w:top w:val="none" w:sz="0" w:space="0" w:color="auto"/>
        <w:left w:val="none" w:sz="0" w:space="0" w:color="auto"/>
        <w:bottom w:val="none" w:sz="0" w:space="0" w:color="auto"/>
        <w:right w:val="none" w:sz="0" w:space="0" w:color="auto"/>
      </w:divBdr>
    </w:div>
    <w:div w:id="209733245">
      <w:bodyDiv w:val="1"/>
      <w:marLeft w:val="0"/>
      <w:marRight w:val="0"/>
      <w:marTop w:val="0"/>
      <w:marBottom w:val="0"/>
      <w:divBdr>
        <w:top w:val="none" w:sz="0" w:space="0" w:color="auto"/>
        <w:left w:val="none" w:sz="0" w:space="0" w:color="auto"/>
        <w:bottom w:val="none" w:sz="0" w:space="0" w:color="auto"/>
        <w:right w:val="none" w:sz="0" w:space="0" w:color="auto"/>
      </w:divBdr>
    </w:div>
    <w:div w:id="301891422">
      <w:bodyDiv w:val="1"/>
      <w:marLeft w:val="0"/>
      <w:marRight w:val="0"/>
      <w:marTop w:val="0"/>
      <w:marBottom w:val="0"/>
      <w:divBdr>
        <w:top w:val="none" w:sz="0" w:space="0" w:color="auto"/>
        <w:left w:val="none" w:sz="0" w:space="0" w:color="auto"/>
        <w:bottom w:val="none" w:sz="0" w:space="0" w:color="auto"/>
        <w:right w:val="none" w:sz="0" w:space="0" w:color="auto"/>
      </w:divBdr>
    </w:div>
    <w:div w:id="334184527">
      <w:bodyDiv w:val="1"/>
      <w:marLeft w:val="0"/>
      <w:marRight w:val="0"/>
      <w:marTop w:val="0"/>
      <w:marBottom w:val="0"/>
      <w:divBdr>
        <w:top w:val="none" w:sz="0" w:space="0" w:color="auto"/>
        <w:left w:val="none" w:sz="0" w:space="0" w:color="auto"/>
        <w:bottom w:val="none" w:sz="0" w:space="0" w:color="auto"/>
        <w:right w:val="none" w:sz="0" w:space="0" w:color="auto"/>
      </w:divBdr>
    </w:div>
    <w:div w:id="338703587">
      <w:bodyDiv w:val="1"/>
      <w:marLeft w:val="0"/>
      <w:marRight w:val="0"/>
      <w:marTop w:val="0"/>
      <w:marBottom w:val="0"/>
      <w:divBdr>
        <w:top w:val="none" w:sz="0" w:space="0" w:color="auto"/>
        <w:left w:val="none" w:sz="0" w:space="0" w:color="auto"/>
        <w:bottom w:val="none" w:sz="0" w:space="0" w:color="auto"/>
        <w:right w:val="none" w:sz="0" w:space="0" w:color="auto"/>
      </w:divBdr>
    </w:div>
    <w:div w:id="430858068">
      <w:bodyDiv w:val="1"/>
      <w:marLeft w:val="0"/>
      <w:marRight w:val="0"/>
      <w:marTop w:val="0"/>
      <w:marBottom w:val="0"/>
      <w:divBdr>
        <w:top w:val="none" w:sz="0" w:space="0" w:color="auto"/>
        <w:left w:val="none" w:sz="0" w:space="0" w:color="auto"/>
        <w:bottom w:val="none" w:sz="0" w:space="0" w:color="auto"/>
        <w:right w:val="none" w:sz="0" w:space="0" w:color="auto"/>
      </w:divBdr>
    </w:div>
    <w:div w:id="495417906">
      <w:bodyDiv w:val="1"/>
      <w:marLeft w:val="0"/>
      <w:marRight w:val="0"/>
      <w:marTop w:val="0"/>
      <w:marBottom w:val="0"/>
      <w:divBdr>
        <w:top w:val="none" w:sz="0" w:space="0" w:color="auto"/>
        <w:left w:val="none" w:sz="0" w:space="0" w:color="auto"/>
        <w:bottom w:val="none" w:sz="0" w:space="0" w:color="auto"/>
        <w:right w:val="none" w:sz="0" w:space="0" w:color="auto"/>
      </w:divBdr>
    </w:div>
    <w:div w:id="730426669">
      <w:bodyDiv w:val="1"/>
      <w:marLeft w:val="0"/>
      <w:marRight w:val="0"/>
      <w:marTop w:val="0"/>
      <w:marBottom w:val="0"/>
      <w:divBdr>
        <w:top w:val="none" w:sz="0" w:space="0" w:color="auto"/>
        <w:left w:val="none" w:sz="0" w:space="0" w:color="auto"/>
        <w:bottom w:val="none" w:sz="0" w:space="0" w:color="auto"/>
        <w:right w:val="none" w:sz="0" w:space="0" w:color="auto"/>
      </w:divBdr>
    </w:div>
    <w:div w:id="792409192">
      <w:bodyDiv w:val="1"/>
      <w:marLeft w:val="0"/>
      <w:marRight w:val="0"/>
      <w:marTop w:val="0"/>
      <w:marBottom w:val="0"/>
      <w:divBdr>
        <w:top w:val="none" w:sz="0" w:space="0" w:color="auto"/>
        <w:left w:val="none" w:sz="0" w:space="0" w:color="auto"/>
        <w:bottom w:val="none" w:sz="0" w:space="0" w:color="auto"/>
        <w:right w:val="none" w:sz="0" w:space="0" w:color="auto"/>
      </w:divBdr>
    </w:div>
    <w:div w:id="935361536">
      <w:bodyDiv w:val="1"/>
      <w:marLeft w:val="0"/>
      <w:marRight w:val="0"/>
      <w:marTop w:val="0"/>
      <w:marBottom w:val="0"/>
      <w:divBdr>
        <w:top w:val="none" w:sz="0" w:space="0" w:color="auto"/>
        <w:left w:val="none" w:sz="0" w:space="0" w:color="auto"/>
        <w:bottom w:val="none" w:sz="0" w:space="0" w:color="auto"/>
        <w:right w:val="none" w:sz="0" w:space="0" w:color="auto"/>
      </w:divBdr>
    </w:div>
    <w:div w:id="943726841">
      <w:bodyDiv w:val="1"/>
      <w:marLeft w:val="0"/>
      <w:marRight w:val="0"/>
      <w:marTop w:val="0"/>
      <w:marBottom w:val="0"/>
      <w:divBdr>
        <w:top w:val="none" w:sz="0" w:space="0" w:color="auto"/>
        <w:left w:val="none" w:sz="0" w:space="0" w:color="auto"/>
        <w:bottom w:val="none" w:sz="0" w:space="0" w:color="auto"/>
        <w:right w:val="none" w:sz="0" w:space="0" w:color="auto"/>
      </w:divBdr>
    </w:div>
    <w:div w:id="1045712672">
      <w:bodyDiv w:val="1"/>
      <w:marLeft w:val="0"/>
      <w:marRight w:val="0"/>
      <w:marTop w:val="0"/>
      <w:marBottom w:val="0"/>
      <w:divBdr>
        <w:top w:val="none" w:sz="0" w:space="0" w:color="auto"/>
        <w:left w:val="none" w:sz="0" w:space="0" w:color="auto"/>
        <w:bottom w:val="none" w:sz="0" w:space="0" w:color="auto"/>
        <w:right w:val="none" w:sz="0" w:space="0" w:color="auto"/>
      </w:divBdr>
    </w:div>
    <w:div w:id="1276249804">
      <w:bodyDiv w:val="1"/>
      <w:marLeft w:val="0"/>
      <w:marRight w:val="0"/>
      <w:marTop w:val="0"/>
      <w:marBottom w:val="0"/>
      <w:divBdr>
        <w:top w:val="none" w:sz="0" w:space="0" w:color="auto"/>
        <w:left w:val="none" w:sz="0" w:space="0" w:color="auto"/>
        <w:bottom w:val="none" w:sz="0" w:space="0" w:color="auto"/>
        <w:right w:val="none" w:sz="0" w:space="0" w:color="auto"/>
      </w:divBdr>
    </w:div>
    <w:div w:id="1379433317">
      <w:bodyDiv w:val="1"/>
      <w:marLeft w:val="0"/>
      <w:marRight w:val="0"/>
      <w:marTop w:val="0"/>
      <w:marBottom w:val="0"/>
      <w:divBdr>
        <w:top w:val="none" w:sz="0" w:space="0" w:color="auto"/>
        <w:left w:val="none" w:sz="0" w:space="0" w:color="auto"/>
        <w:bottom w:val="none" w:sz="0" w:space="0" w:color="auto"/>
        <w:right w:val="none" w:sz="0" w:space="0" w:color="auto"/>
      </w:divBdr>
    </w:div>
    <w:div w:id="1467309443">
      <w:bodyDiv w:val="1"/>
      <w:marLeft w:val="0"/>
      <w:marRight w:val="0"/>
      <w:marTop w:val="0"/>
      <w:marBottom w:val="0"/>
      <w:divBdr>
        <w:top w:val="none" w:sz="0" w:space="0" w:color="auto"/>
        <w:left w:val="none" w:sz="0" w:space="0" w:color="auto"/>
        <w:bottom w:val="none" w:sz="0" w:space="0" w:color="auto"/>
        <w:right w:val="none" w:sz="0" w:space="0" w:color="auto"/>
      </w:divBdr>
    </w:div>
    <w:div w:id="1504662747">
      <w:bodyDiv w:val="1"/>
      <w:marLeft w:val="0"/>
      <w:marRight w:val="0"/>
      <w:marTop w:val="0"/>
      <w:marBottom w:val="0"/>
      <w:divBdr>
        <w:top w:val="none" w:sz="0" w:space="0" w:color="auto"/>
        <w:left w:val="none" w:sz="0" w:space="0" w:color="auto"/>
        <w:bottom w:val="none" w:sz="0" w:space="0" w:color="auto"/>
        <w:right w:val="none" w:sz="0" w:space="0" w:color="auto"/>
      </w:divBdr>
    </w:div>
    <w:div w:id="1646545662">
      <w:bodyDiv w:val="1"/>
      <w:marLeft w:val="0"/>
      <w:marRight w:val="0"/>
      <w:marTop w:val="0"/>
      <w:marBottom w:val="0"/>
      <w:divBdr>
        <w:top w:val="none" w:sz="0" w:space="0" w:color="auto"/>
        <w:left w:val="none" w:sz="0" w:space="0" w:color="auto"/>
        <w:bottom w:val="none" w:sz="0" w:space="0" w:color="auto"/>
        <w:right w:val="none" w:sz="0" w:space="0" w:color="auto"/>
      </w:divBdr>
    </w:div>
    <w:div w:id="1896426265">
      <w:bodyDiv w:val="1"/>
      <w:marLeft w:val="0"/>
      <w:marRight w:val="0"/>
      <w:marTop w:val="0"/>
      <w:marBottom w:val="0"/>
      <w:divBdr>
        <w:top w:val="none" w:sz="0" w:space="0" w:color="auto"/>
        <w:left w:val="none" w:sz="0" w:space="0" w:color="auto"/>
        <w:bottom w:val="none" w:sz="0" w:space="0" w:color="auto"/>
        <w:right w:val="none" w:sz="0" w:space="0" w:color="auto"/>
      </w:divBdr>
    </w:div>
    <w:div w:id="1978416731">
      <w:bodyDiv w:val="1"/>
      <w:marLeft w:val="0"/>
      <w:marRight w:val="0"/>
      <w:marTop w:val="0"/>
      <w:marBottom w:val="0"/>
      <w:divBdr>
        <w:top w:val="none" w:sz="0" w:space="0" w:color="auto"/>
        <w:left w:val="none" w:sz="0" w:space="0" w:color="auto"/>
        <w:bottom w:val="none" w:sz="0" w:space="0" w:color="auto"/>
        <w:right w:val="none" w:sz="0" w:space="0" w:color="auto"/>
      </w:divBdr>
    </w:div>
    <w:div w:id="1982616389">
      <w:bodyDiv w:val="1"/>
      <w:marLeft w:val="0"/>
      <w:marRight w:val="0"/>
      <w:marTop w:val="0"/>
      <w:marBottom w:val="0"/>
      <w:divBdr>
        <w:top w:val="none" w:sz="0" w:space="0" w:color="auto"/>
        <w:left w:val="none" w:sz="0" w:space="0" w:color="auto"/>
        <w:bottom w:val="none" w:sz="0" w:space="0" w:color="auto"/>
        <w:right w:val="none" w:sz="0" w:space="0" w:color="auto"/>
      </w:divBdr>
    </w:div>
    <w:div w:id="2055694217">
      <w:bodyDiv w:val="1"/>
      <w:marLeft w:val="0"/>
      <w:marRight w:val="0"/>
      <w:marTop w:val="0"/>
      <w:marBottom w:val="0"/>
      <w:divBdr>
        <w:top w:val="none" w:sz="0" w:space="0" w:color="auto"/>
        <w:left w:val="none" w:sz="0" w:space="0" w:color="auto"/>
        <w:bottom w:val="none" w:sz="0" w:space="0" w:color="auto"/>
        <w:right w:val="none" w:sz="0" w:space="0" w:color="auto"/>
      </w:divBdr>
    </w:div>
    <w:div w:id="2060783848">
      <w:bodyDiv w:val="1"/>
      <w:marLeft w:val="0"/>
      <w:marRight w:val="0"/>
      <w:marTop w:val="0"/>
      <w:marBottom w:val="0"/>
      <w:divBdr>
        <w:top w:val="none" w:sz="0" w:space="0" w:color="auto"/>
        <w:left w:val="none" w:sz="0" w:space="0" w:color="auto"/>
        <w:bottom w:val="none" w:sz="0" w:space="0" w:color="auto"/>
        <w:right w:val="none" w:sz="0" w:space="0" w:color="auto"/>
      </w:divBdr>
    </w:div>
    <w:div w:id="20700319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package" Target="embeddings/Microsoft_Excel_Worksheet41.xlsx"/><Relationship Id="rId21" Type="http://schemas.openxmlformats.org/officeDocument/2006/relationships/image" Target="media/image5.emf"/><Relationship Id="rId42" Type="http://schemas.openxmlformats.org/officeDocument/2006/relationships/package" Target="embeddings/Microsoft_Excel_Worksheet8.xlsx"/><Relationship Id="rId63" Type="http://schemas.openxmlformats.org/officeDocument/2006/relationships/oleObject" Target="embeddings/Microsoft_Excel_97-2003_Worksheet3.xls"/><Relationship Id="rId84" Type="http://schemas.openxmlformats.org/officeDocument/2006/relationships/image" Target="media/image35.emf"/><Relationship Id="rId138" Type="http://schemas.openxmlformats.org/officeDocument/2006/relationships/image" Target="media/image61.emf"/><Relationship Id="rId107" Type="http://schemas.openxmlformats.org/officeDocument/2006/relationships/image" Target="media/image46.emf"/><Relationship Id="rId11" Type="http://schemas.openxmlformats.org/officeDocument/2006/relationships/header" Target="header1.xml"/><Relationship Id="rId32" Type="http://schemas.openxmlformats.org/officeDocument/2006/relationships/image" Target="media/image10.emf"/><Relationship Id="rId53" Type="http://schemas.openxmlformats.org/officeDocument/2006/relationships/package" Target="embeddings/Microsoft_Excel_Worksheet13.xlsx"/><Relationship Id="rId74" Type="http://schemas.openxmlformats.org/officeDocument/2006/relationships/image" Target="media/image30.emf"/><Relationship Id="rId128" Type="http://schemas.openxmlformats.org/officeDocument/2006/relationships/image" Target="media/image56.emf"/><Relationship Id="rId149" Type="http://schemas.openxmlformats.org/officeDocument/2006/relationships/header" Target="header13.xml"/><Relationship Id="rId5" Type="http://schemas.openxmlformats.org/officeDocument/2006/relationships/numbering" Target="numbering.xml"/><Relationship Id="rId95" Type="http://schemas.openxmlformats.org/officeDocument/2006/relationships/package" Target="embeddings/Microsoft_Excel_Worksheet32.xlsx"/><Relationship Id="rId22" Type="http://schemas.openxmlformats.org/officeDocument/2006/relationships/package" Target="embeddings/Microsoft_Excel_Worksheet.xlsx"/><Relationship Id="rId27" Type="http://schemas.openxmlformats.org/officeDocument/2006/relationships/oleObject" Target="embeddings/Microsoft_Excel_97-2003_Worksheet.xls"/><Relationship Id="rId43" Type="http://schemas.openxmlformats.org/officeDocument/2006/relationships/image" Target="media/image15.emf"/><Relationship Id="rId48" Type="http://schemas.openxmlformats.org/officeDocument/2006/relationships/package" Target="embeddings/Microsoft_Excel_Worksheet10.xlsx"/><Relationship Id="rId64" Type="http://schemas.openxmlformats.org/officeDocument/2006/relationships/image" Target="media/image25.emf"/><Relationship Id="rId69" Type="http://schemas.openxmlformats.org/officeDocument/2006/relationships/package" Target="embeddings/Microsoft_Excel_Worksheet20.xlsx"/><Relationship Id="rId113" Type="http://schemas.openxmlformats.org/officeDocument/2006/relationships/hyperlink" Target="https://www.ncosc.gov/" TargetMode="External"/><Relationship Id="rId118" Type="http://schemas.openxmlformats.org/officeDocument/2006/relationships/image" Target="media/image51.emf"/><Relationship Id="rId134" Type="http://schemas.openxmlformats.org/officeDocument/2006/relationships/image" Target="media/image59.emf"/><Relationship Id="rId139" Type="http://schemas.openxmlformats.org/officeDocument/2006/relationships/package" Target="embeddings/Microsoft_Excel_Worksheet49.xlsx"/><Relationship Id="rId80" Type="http://schemas.openxmlformats.org/officeDocument/2006/relationships/image" Target="media/image33.emf"/><Relationship Id="rId85" Type="http://schemas.openxmlformats.org/officeDocument/2006/relationships/package" Target="embeddings/Microsoft_Excel_Worksheet27.xlsx"/><Relationship Id="rId150" Type="http://schemas.openxmlformats.org/officeDocument/2006/relationships/footer" Target="footer7.xml"/><Relationship Id="rId155" Type="http://schemas.openxmlformats.org/officeDocument/2006/relationships/theme" Target="theme/theme1.xml"/><Relationship Id="rId12" Type="http://schemas.openxmlformats.org/officeDocument/2006/relationships/footer" Target="footer1.xml"/><Relationship Id="rId17" Type="http://schemas.openxmlformats.org/officeDocument/2006/relationships/footer" Target="footer3.xml"/><Relationship Id="rId33" Type="http://schemas.openxmlformats.org/officeDocument/2006/relationships/package" Target="embeddings/Microsoft_Excel_Worksheet4.xlsx"/><Relationship Id="rId38" Type="http://schemas.openxmlformats.org/officeDocument/2006/relationships/image" Target="media/image13.emf"/><Relationship Id="rId59" Type="http://schemas.openxmlformats.org/officeDocument/2006/relationships/package" Target="embeddings/Microsoft_Excel_Worksheet16.xlsx"/><Relationship Id="rId103" Type="http://schemas.openxmlformats.org/officeDocument/2006/relationships/image" Target="media/image44.emf"/><Relationship Id="rId108" Type="http://schemas.openxmlformats.org/officeDocument/2006/relationships/package" Target="embeddings/Microsoft_Excel_Worksheet38.xlsx"/><Relationship Id="rId124" Type="http://schemas.openxmlformats.org/officeDocument/2006/relationships/image" Target="media/image54.emf"/><Relationship Id="rId129" Type="http://schemas.openxmlformats.org/officeDocument/2006/relationships/package" Target="embeddings/Microsoft_Excel_Worksheet47.xlsx"/><Relationship Id="rId54" Type="http://schemas.openxmlformats.org/officeDocument/2006/relationships/image" Target="media/image20.emf"/><Relationship Id="rId70" Type="http://schemas.openxmlformats.org/officeDocument/2006/relationships/image" Target="media/image28.emf"/><Relationship Id="rId75" Type="http://schemas.openxmlformats.org/officeDocument/2006/relationships/oleObject" Target="embeddings/Microsoft_Excel_97-2003_Worksheet4.xls"/><Relationship Id="rId91" Type="http://schemas.openxmlformats.org/officeDocument/2006/relationships/package" Target="embeddings/Microsoft_Excel_Worksheet30.xlsx"/><Relationship Id="rId96" Type="http://schemas.openxmlformats.org/officeDocument/2006/relationships/image" Target="media/image41.emf"/><Relationship Id="rId140" Type="http://schemas.openxmlformats.org/officeDocument/2006/relationships/header" Target="header7.xml"/><Relationship Id="rId145" Type="http://schemas.openxmlformats.org/officeDocument/2006/relationships/footer" Target="footer6.xm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hyperlink" Target="https://www.nctreasurer.com/" TargetMode="External"/><Relationship Id="rId28" Type="http://schemas.openxmlformats.org/officeDocument/2006/relationships/image" Target="media/image8.emf"/><Relationship Id="rId49" Type="http://schemas.openxmlformats.org/officeDocument/2006/relationships/package" Target="embeddings/Microsoft_Excel_Worksheet11.xlsx"/><Relationship Id="rId114" Type="http://schemas.openxmlformats.org/officeDocument/2006/relationships/image" Target="media/image49.emf"/><Relationship Id="rId119" Type="http://schemas.openxmlformats.org/officeDocument/2006/relationships/package" Target="embeddings/Microsoft_Excel_Worksheet42.xlsx"/><Relationship Id="rId44" Type="http://schemas.openxmlformats.org/officeDocument/2006/relationships/package" Target="embeddings/Microsoft_Excel_Worksheet9.xlsx"/><Relationship Id="rId60" Type="http://schemas.openxmlformats.org/officeDocument/2006/relationships/image" Target="media/image23.emf"/><Relationship Id="rId65" Type="http://schemas.openxmlformats.org/officeDocument/2006/relationships/package" Target="embeddings/Microsoft_Excel_Worksheet18.xlsx"/><Relationship Id="rId81" Type="http://schemas.openxmlformats.org/officeDocument/2006/relationships/package" Target="embeddings/Microsoft_Excel_Worksheet25.xlsx"/><Relationship Id="rId86" Type="http://schemas.openxmlformats.org/officeDocument/2006/relationships/image" Target="media/image36.emf"/><Relationship Id="rId130" Type="http://schemas.openxmlformats.org/officeDocument/2006/relationships/image" Target="media/image57.emf"/><Relationship Id="rId135" Type="http://schemas.openxmlformats.org/officeDocument/2006/relationships/oleObject" Target="embeddings/Microsoft_Excel_97-2003_Worksheet7.xls"/><Relationship Id="rId151" Type="http://schemas.openxmlformats.org/officeDocument/2006/relationships/footer" Target="footer8.xml"/><Relationship Id="rId13" Type="http://schemas.openxmlformats.org/officeDocument/2006/relationships/footer" Target="footer2.xml"/><Relationship Id="rId18" Type="http://schemas.openxmlformats.org/officeDocument/2006/relationships/header" Target="header4.xml"/><Relationship Id="rId39" Type="http://schemas.openxmlformats.org/officeDocument/2006/relationships/package" Target="embeddings/Microsoft_Excel_Worksheet6.xlsx"/><Relationship Id="rId109" Type="http://schemas.openxmlformats.org/officeDocument/2006/relationships/image" Target="media/image47.emf"/><Relationship Id="rId34" Type="http://schemas.openxmlformats.org/officeDocument/2006/relationships/image" Target="media/image11.emf"/><Relationship Id="rId50" Type="http://schemas.openxmlformats.org/officeDocument/2006/relationships/image" Target="media/image18.emf"/><Relationship Id="rId55" Type="http://schemas.openxmlformats.org/officeDocument/2006/relationships/package" Target="embeddings/Microsoft_Excel_Worksheet14.xlsx"/><Relationship Id="rId76" Type="http://schemas.openxmlformats.org/officeDocument/2006/relationships/image" Target="media/image31.emf"/><Relationship Id="rId97" Type="http://schemas.openxmlformats.org/officeDocument/2006/relationships/package" Target="embeddings/Microsoft_Excel_Worksheet33.xlsx"/><Relationship Id="rId104" Type="http://schemas.openxmlformats.org/officeDocument/2006/relationships/package" Target="embeddings/Microsoft_Excel_Worksheet36.xlsx"/><Relationship Id="rId120" Type="http://schemas.openxmlformats.org/officeDocument/2006/relationships/image" Target="media/image52.emf"/><Relationship Id="rId125" Type="http://schemas.openxmlformats.org/officeDocument/2006/relationships/package" Target="embeddings/Microsoft_Excel_Worksheet45.xlsx"/><Relationship Id="rId141" Type="http://schemas.openxmlformats.org/officeDocument/2006/relationships/header" Target="header8.xml"/><Relationship Id="rId146" Type="http://schemas.openxmlformats.org/officeDocument/2006/relationships/header" Target="header10.xml"/><Relationship Id="rId7" Type="http://schemas.openxmlformats.org/officeDocument/2006/relationships/settings" Target="settings.xml"/><Relationship Id="rId71" Type="http://schemas.openxmlformats.org/officeDocument/2006/relationships/package" Target="embeddings/Microsoft_Excel_Worksheet21.xlsx"/><Relationship Id="rId92" Type="http://schemas.openxmlformats.org/officeDocument/2006/relationships/image" Target="media/image39.emf"/><Relationship Id="rId2" Type="http://schemas.openxmlformats.org/officeDocument/2006/relationships/customXml" Target="../customXml/item2.xml"/><Relationship Id="rId29" Type="http://schemas.openxmlformats.org/officeDocument/2006/relationships/package" Target="embeddings/Microsoft_Excel_Worksheet2.xlsx"/><Relationship Id="rId24" Type="http://schemas.openxmlformats.org/officeDocument/2006/relationships/image" Target="media/image6.emf"/><Relationship Id="rId40" Type="http://schemas.openxmlformats.org/officeDocument/2006/relationships/package" Target="embeddings/Microsoft_Excel_Worksheet7.xlsx"/><Relationship Id="rId45" Type="http://schemas.openxmlformats.org/officeDocument/2006/relationships/image" Target="media/image16.emf"/><Relationship Id="rId66" Type="http://schemas.openxmlformats.org/officeDocument/2006/relationships/image" Target="media/image26.emf"/><Relationship Id="rId87" Type="http://schemas.openxmlformats.org/officeDocument/2006/relationships/package" Target="embeddings/Microsoft_Excel_Worksheet28.xlsx"/><Relationship Id="rId110" Type="http://schemas.openxmlformats.org/officeDocument/2006/relationships/package" Target="embeddings/Microsoft_Excel_Worksheet39.xlsx"/><Relationship Id="rId115" Type="http://schemas.openxmlformats.org/officeDocument/2006/relationships/package" Target="embeddings/Microsoft_Excel_Worksheet40.xlsx"/><Relationship Id="rId131" Type="http://schemas.openxmlformats.org/officeDocument/2006/relationships/oleObject" Target="embeddings/Microsoft_Excel_97-2003_Worksheet6.xls"/><Relationship Id="rId136" Type="http://schemas.openxmlformats.org/officeDocument/2006/relationships/image" Target="media/image60.emf"/><Relationship Id="rId61" Type="http://schemas.openxmlformats.org/officeDocument/2006/relationships/package" Target="embeddings/Microsoft_Excel_Worksheet17.xlsx"/><Relationship Id="rId82" Type="http://schemas.openxmlformats.org/officeDocument/2006/relationships/image" Target="media/image34.emf"/><Relationship Id="rId152" Type="http://schemas.openxmlformats.org/officeDocument/2006/relationships/header" Target="header14.xml"/><Relationship Id="rId19" Type="http://schemas.openxmlformats.org/officeDocument/2006/relationships/header" Target="header5.xml"/><Relationship Id="rId14" Type="http://schemas.openxmlformats.org/officeDocument/2006/relationships/header" Target="header2.xml"/><Relationship Id="rId30" Type="http://schemas.openxmlformats.org/officeDocument/2006/relationships/image" Target="media/image9.emf"/><Relationship Id="rId35" Type="http://schemas.openxmlformats.org/officeDocument/2006/relationships/oleObject" Target="embeddings/Microsoft_Excel_97-2003_Worksheet1.xls"/><Relationship Id="rId56" Type="http://schemas.openxmlformats.org/officeDocument/2006/relationships/image" Target="media/image21.emf"/><Relationship Id="rId77" Type="http://schemas.openxmlformats.org/officeDocument/2006/relationships/package" Target="embeddings/Microsoft_Excel_Worksheet23.xlsx"/><Relationship Id="rId100" Type="http://schemas.openxmlformats.org/officeDocument/2006/relationships/image" Target="media/image43.emf"/><Relationship Id="rId105" Type="http://schemas.openxmlformats.org/officeDocument/2006/relationships/image" Target="media/image45.emf"/><Relationship Id="rId126" Type="http://schemas.openxmlformats.org/officeDocument/2006/relationships/image" Target="media/image55.emf"/><Relationship Id="rId147" Type="http://schemas.openxmlformats.org/officeDocument/2006/relationships/header" Target="header11.xml"/><Relationship Id="rId8" Type="http://schemas.openxmlformats.org/officeDocument/2006/relationships/webSettings" Target="webSettings.xml"/><Relationship Id="rId51" Type="http://schemas.openxmlformats.org/officeDocument/2006/relationships/package" Target="embeddings/Microsoft_Excel_Worksheet12.xlsx"/><Relationship Id="rId72" Type="http://schemas.openxmlformats.org/officeDocument/2006/relationships/image" Target="media/image29.emf"/><Relationship Id="rId93" Type="http://schemas.openxmlformats.org/officeDocument/2006/relationships/package" Target="embeddings/Microsoft_Excel_Worksheet31.xlsx"/><Relationship Id="rId98" Type="http://schemas.openxmlformats.org/officeDocument/2006/relationships/image" Target="media/image42.emf"/><Relationship Id="rId121" Type="http://schemas.openxmlformats.org/officeDocument/2006/relationships/package" Target="embeddings/Microsoft_Excel_Worksheet43.xlsx"/><Relationship Id="rId142" Type="http://schemas.openxmlformats.org/officeDocument/2006/relationships/footer" Target="footer4.xml"/><Relationship Id="rId3" Type="http://schemas.openxmlformats.org/officeDocument/2006/relationships/customXml" Target="../customXml/item3.xml"/><Relationship Id="rId25" Type="http://schemas.openxmlformats.org/officeDocument/2006/relationships/package" Target="embeddings/Microsoft_Excel_Worksheet1.xlsx"/><Relationship Id="rId46" Type="http://schemas.openxmlformats.org/officeDocument/2006/relationships/oleObject" Target="embeddings/Microsoft_Excel_97-2003_Worksheet2.xls"/><Relationship Id="rId67" Type="http://schemas.openxmlformats.org/officeDocument/2006/relationships/package" Target="embeddings/Microsoft_Excel_Worksheet19.xlsx"/><Relationship Id="rId116" Type="http://schemas.openxmlformats.org/officeDocument/2006/relationships/image" Target="media/image50.emf"/><Relationship Id="rId137" Type="http://schemas.openxmlformats.org/officeDocument/2006/relationships/oleObject" Target="embeddings/Microsoft_Excel_97-2003_Worksheet8.xls"/><Relationship Id="rId20" Type="http://schemas.openxmlformats.org/officeDocument/2006/relationships/header" Target="header6.xml"/><Relationship Id="rId41" Type="http://schemas.openxmlformats.org/officeDocument/2006/relationships/image" Target="media/image14.emf"/><Relationship Id="rId62" Type="http://schemas.openxmlformats.org/officeDocument/2006/relationships/image" Target="media/image24.emf"/><Relationship Id="rId83" Type="http://schemas.openxmlformats.org/officeDocument/2006/relationships/package" Target="embeddings/Microsoft_Excel_Worksheet26.xlsx"/><Relationship Id="rId88" Type="http://schemas.openxmlformats.org/officeDocument/2006/relationships/image" Target="media/image37.emf"/><Relationship Id="rId111" Type="http://schemas.openxmlformats.org/officeDocument/2006/relationships/image" Target="media/image48.emf"/><Relationship Id="rId132" Type="http://schemas.openxmlformats.org/officeDocument/2006/relationships/image" Target="media/image58.emf"/><Relationship Id="rId153" Type="http://schemas.openxmlformats.org/officeDocument/2006/relationships/footer" Target="footer9.xml"/><Relationship Id="rId15" Type="http://schemas.openxmlformats.org/officeDocument/2006/relationships/image" Target="media/image4.png"/><Relationship Id="rId36" Type="http://schemas.openxmlformats.org/officeDocument/2006/relationships/image" Target="media/image12.emf"/><Relationship Id="rId57" Type="http://schemas.openxmlformats.org/officeDocument/2006/relationships/package" Target="embeddings/Microsoft_Excel_Worksheet15.xlsx"/><Relationship Id="rId106" Type="http://schemas.openxmlformats.org/officeDocument/2006/relationships/package" Target="embeddings/Microsoft_Excel_Worksheet37.xlsx"/><Relationship Id="rId127" Type="http://schemas.openxmlformats.org/officeDocument/2006/relationships/package" Target="embeddings/Microsoft_Excel_Worksheet46.xlsx"/><Relationship Id="rId10" Type="http://schemas.openxmlformats.org/officeDocument/2006/relationships/endnotes" Target="endnotes.xml"/><Relationship Id="rId31" Type="http://schemas.openxmlformats.org/officeDocument/2006/relationships/package" Target="embeddings/Microsoft_Excel_Worksheet3.xlsx"/><Relationship Id="rId52" Type="http://schemas.openxmlformats.org/officeDocument/2006/relationships/image" Target="media/image19.emf"/><Relationship Id="rId73" Type="http://schemas.openxmlformats.org/officeDocument/2006/relationships/package" Target="embeddings/Microsoft_Excel_Worksheet22.xlsx"/><Relationship Id="rId78" Type="http://schemas.openxmlformats.org/officeDocument/2006/relationships/image" Target="media/image32.emf"/><Relationship Id="rId94" Type="http://schemas.openxmlformats.org/officeDocument/2006/relationships/image" Target="media/image40.emf"/><Relationship Id="rId99" Type="http://schemas.openxmlformats.org/officeDocument/2006/relationships/package" Target="embeddings/Microsoft_Excel_Worksheet34.xlsx"/><Relationship Id="rId101" Type="http://schemas.openxmlformats.org/officeDocument/2006/relationships/package" Target="embeddings/Microsoft_Excel_Worksheet35.xlsx"/><Relationship Id="rId122" Type="http://schemas.openxmlformats.org/officeDocument/2006/relationships/image" Target="media/image53.emf"/><Relationship Id="rId143" Type="http://schemas.openxmlformats.org/officeDocument/2006/relationships/footer" Target="footer5.xml"/><Relationship Id="rId148"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image" Target="media/image7.emf"/><Relationship Id="rId47" Type="http://schemas.openxmlformats.org/officeDocument/2006/relationships/image" Target="media/image17.emf"/><Relationship Id="rId68" Type="http://schemas.openxmlformats.org/officeDocument/2006/relationships/image" Target="media/image27.emf"/><Relationship Id="rId89" Type="http://schemas.openxmlformats.org/officeDocument/2006/relationships/package" Target="embeddings/Microsoft_Excel_Worksheet29.xlsx"/><Relationship Id="rId112" Type="http://schemas.openxmlformats.org/officeDocument/2006/relationships/oleObject" Target="embeddings/Microsoft_Excel_97-2003_Worksheet5.xls"/><Relationship Id="rId133" Type="http://schemas.openxmlformats.org/officeDocument/2006/relationships/package" Target="embeddings/Microsoft_Excel_Worksheet48.xlsx"/><Relationship Id="rId154" Type="http://schemas.openxmlformats.org/officeDocument/2006/relationships/fontTable" Target="fontTable.xml"/><Relationship Id="rId16" Type="http://schemas.openxmlformats.org/officeDocument/2006/relationships/header" Target="header3.xml"/><Relationship Id="rId37" Type="http://schemas.openxmlformats.org/officeDocument/2006/relationships/package" Target="embeddings/Microsoft_Excel_Worksheet5.xlsx"/><Relationship Id="rId58" Type="http://schemas.openxmlformats.org/officeDocument/2006/relationships/image" Target="media/image22.emf"/><Relationship Id="rId79" Type="http://schemas.openxmlformats.org/officeDocument/2006/relationships/package" Target="embeddings/Microsoft_Excel_Worksheet24.xlsx"/><Relationship Id="rId102" Type="http://schemas.openxmlformats.org/officeDocument/2006/relationships/hyperlink" Target="https://www.ncosc.gov/" TargetMode="External"/><Relationship Id="rId123" Type="http://schemas.openxmlformats.org/officeDocument/2006/relationships/package" Target="embeddings/Microsoft_Excel_Worksheet44.xlsx"/><Relationship Id="rId144" Type="http://schemas.openxmlformats.org/officeDocument/2006/relationships/header" Target="header9.xml"/><Relationship Id="rId90" Type="http://schemas.openxmlformats.org/officeDocument/2006/relationships/image" Target="media/image38.em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_rels/header9.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400B1F2188880C4BAB689939B20D68FA" ma:contentTypeVersion="8" ma:contentTypeDescription="Create a new document." ma:contentTypeScope="" ma:versionID="a9166f76a48cfe535a0fb71b78c0905f">
  <xsd:schema xmlns:xsd="http://www.w3.org/2001/XMLSchema" xmlns:xs="http://www.w3.org/2001/XMLSchema" xmlns:p="http://schemas.microsoft.com/office/2006/metadata/properties" xmlns:ns2="069428b1-9709-469d-8ae1-c63ae11c40ea" xmlns:ns3="7af45b9c-b09d-4197-87ba-eb0b7500fd4f" targetNamespace="http://schemas.microsoft.com/office/2006/metadata/properties" ma:root="true" ma:fieldsID="cd94bf0173059bfbc4bdb1174ae7bcb6" ns2:_="" ns3:_="">
    <xsd:import namespace="069428b1-9709-469d-8ae1-c63ae11c40ea"/>
    <xsd:import namespace="7af45b9c-b09d-4197-87ba-eb0b7500fd4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9428b1-9709-469d-8ae1-c63ae11c40e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af45b9c-b09d-4197-87ba-eb0b7500fd4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126AB5A-868E-4EDB-B0C1-20CF2C5B8C7E}">
  <ds:schemaRefs>
    <ds:schemaRef ds:uri="http://schemas.microsoft.com/sharepoint/v3/contenttype/forms"/>
  </ds:schemaRefs>
</ds:datastoreItem>
</file>

<file path=customXml/itemProps2.xml><?xml version="1.0" encoding="utf-8"?>
<ds:datastoreItem xmlns:ds="http://schemas.openxmlformats.org/officeDocument/2006/customXml" ds:itemID="{F632C45C-A046-4266-880B-50FAE7C3DDD7}">
  <ds:schemaRefs>
    <ds:schemaRef ds:uri="http://schemas.openxmlformats.org/officeDocument/2006/bibliography"/>
  </ds:schemaRefs>
</ds:datastoreItem>
</file>

<file path=customXml/itemProps3.xml><?xml version="1.0" encoding="utf-8"?>
<ds:datastoreItem xmlns:ds="http://schemas.openxmlformats.org/officeDocument/2006/customXml" ds:itemID="{8E189F94-4460-4FAF-B976-BC605CC3B4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9428b1-9709-469d-8ae1-c63ae11c40ea"/>
    <ds:schemaRef ds:uri="7af45b9c-b09d-4197-87ba-eb0b7500fd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01FEC70-AAF9-4728-902A-D7E1A0E7AB6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1346</TotalTime>
  <Pages>84</Pages>
  <Words>23450</Words>
  <Characters>132264</Characters>
  <Application>Microsoft Office Word</Application>
  <DocSecurity>0</DocSecurity>
  <Lines>2099</Lines>
  <Paragraphs>505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155209</CharactersWithSpaces>
  <SharedDoc>false</SharedDoc>
  <HLinks>
    <vt:vector size="30" baseType="variant">
      <vt:variant>
        <vt:i4>5439519</vt:i4>
      </vt:variant>
      <vt:variant>
        <vt:i4>189</vt:i4>
      </vt:variant>
      <vt:variant>
        <vt:i4>0</vt:i4>
      </vt:variant>
      <vt:variant>
        <vt:i4>5</vt:i4>
      </vt:variant>
      <vt:variant>
        <vt:lpwstr>http://www.auditor.nc.gov/about-us/state-auditors-tipline</vt:lpwstr>
      </vt:variant>
      <vt:variant>
        <vt:lpwstr/>
      </vt:variant>
      <vt:variant>
        <vt:i4>2621567</vt:i4>
      </vt:variant>
      <vt:variant>
        <vt:i4>186</vt:i4>
      </vt:variant>
      <vt:variant>
        <vt:i4>0</vt:i4>
      </vt:variant>
      <vt:variant>
        <vt:i4>5</vt:i4>
      </vt:variant>
      <vt:variant>
        <vt:lpwstr>http://www.auditor.nc.gov/</vt:lpwstr>
      </vt:variant>
      <vt:variant>
        <vt:lpwstr/>
      </vt:variant>
      <vt:variant>
        <vt:i4>6750307</vt:i4>
      </vt:variant>
      <vt:variant>
        <vt:i4>144</vt:i4>
      </vt:variant>
      <vt:variant>
        <vt:i4>0</vt:i4>
      </vt:variant>
      <vt:variant>
        <vt:i4>5</vt:i4>
      </vt:variant>
      <vt:variant>
        <vt:lpwstr>https://www.osc.nc.gov/</vt:lpwstr>
      </vt:variant>
      <vt:variant>
        <vt:lpwstr/>
      </vt:variant>
      <vt:variant>
        <vt:i4>6750307</vt:i4>
      </vt:variant>
      <vt:variant>
        <vt:i4>126</vt:i4>
      </vt:variant>
      <vt:variant>
        <vt:i4>0</vt:i4>
      </vt:variant>
      <vt:variant>
        <vt:i4>5</vt:i4>
      </vt:variant>
      <vt:variant>
        <vt:lpwstr>https://www.osc.nc.gov/</vt:lpwstr>
      </vt:variant>
      <vt:variant>
        <vt:lpwstr/>
      </vt:variant>
      <vt:variant>
        <vt:i4>4587586</vt:i4>
      </vt:variant>
      <vt:variant>
        <vt:i4>3</vt:i4>
      </vt:variant>
      <vt:variant>
        <vt:i4>0</vt:i4>
      </vt:variant>
      <vt:variant>
        <vt:i4>5</vt:i4>
      </vt:variant>
      <vt:variant>
        <vt:lpwstr>https://www.nctreasurer.com/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David Ehricht</dc:creator>
  <cp:keywords/>
  <dc:description/>
  <cp:lastModifiedBy>Jordan Chippewa</cp:lastModifiedBy>
  <cp:revision>244</cp:revision>
  <cp:lastPrinted>2025-06-17T13:56:00Z</cp:lastPrinted>
  <dcterms:created xsi:type="dcterms:W3CDTF">2022-08-29T18:00:00Z</dcterms:created>
  <dcterms:modified xsi:type="dcterms:W3CDTF">2025-06-17T14:17:00Z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0x010100400B1F2188880C4BAB689939B20D68FA</vt:lpwstr>
  </property>
  <property fmtid="{D5CDD505-2E9C-101B-9397-08002B2CF9AE}" pid="3" name="Version">
    <vt:i4>20</vt:i4>
  </property>
  <property fmtid="{D5CDD505-2E9C-101B-9397-08002B2CF9AE}" pid="4" name="tabName">
    <vt:lpwstr>University</vt:lpwstr>
  </property>
  <property fmtid="{D5CDD505-2E9C-101B-9397-08002B2CF9AE}" pid="5" name="tabIndex">
    <vt:lpwstr>0300A</vt:lpwstr>
  </property>
  <property fmtid="{D5CDD505-2E9C-101B-9397-08002B2CF9AE}" pid="6" name="workpaperIndex">
    <vt:lpwstr>0300A.02</vt:lpwstr>
  </property>
</Properties>
</file>